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84" r:id="rId6"/>
    <p:sldMasterId id="2147483691" r:id="rId7"/>
    <p:sldMasterId id="2147483704" r:id="rId8"/>
    <p:sldMasterId id="2147483711" r:id="rId9"/>
  </p:sldMasterIdLst>
  <p:notesMasterIdLst>
    <p:notesMasterId r:id="rId15"/>
  </p:notesMasterIdLst>
  <p:handoutMasterIdLst>
    <p:handoutMasterId r:id="rId16"/>
  </p:handoutMasterIdLst>
  <p:sldIdLst>
    <p:sldId id="377" r:id="rId10"/>
    <p:sldId id="378" r:id="rId11"/>
    <p:sldId id="379" r:id="rId12"/>
    <p:sldId id="382" r:id="rId13"/>
    <p:sldId id="38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 barrow" initials="db" lastIdx="9" clrIdx="0"/>
  <p:cmAuthor id="1" name="Spada, Stefania" initials="S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AB"/>
    <a:srgbClr val="00B8B8"/>
    <a:srgbClr val="1D2042"/>
    <a:srgbClr val="FFFFFF"/>
    <a:srgbClr val="303068"/>
    <a:srgbClr val="4473C4"/>
    <a:srgbClr val="00E7E2"/>
    <a:srgbClr val="F3FEFF"/>
    <a:srgbClr val="E8F9F9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1EE0E-6E1A-461F-8EAF-47061B004F20}" v="36" dt="2020-06-10T05:56:12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8" autoAdjust="0"/>
    <p:restoredTop sz="72353" autoAdjust="0"/>
  </p:normalViewPr>
  <p:slideViewPr>
    <p:cSldViewPr snapToGrid="0" snapToObjects="1">
      <p:cViewPr varScale="1">
        <p:scale>
          <a:sx n="49" d="100"/>
          <a:sy n="49" d="100"/>
        </p:scale>
        <p:origin x="182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09E9-5C71-4D09-A7C4-5FC26DAFF0C2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50B87-1806-40FF-BD3D-452ED45165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665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51C56-717C-954A-899F-889FB2DA50E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9B6DF-6B36-E244-93E7-4CE52E8AC4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6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IE" sz="10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Formatting: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Primary text colour: navy 48/48/105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Secondary text colour: teal 0/184/184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size: 24, if possible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font: Calibri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heading font: Calibri (body)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heading size: 32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heading colour: white</a:t>
            </a:r>
          </a:p>
          <a:p>
            <a:pPr lvl="1"/>
            <a:endParaRPr lang="en-IE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IE" sz="10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Suggested colours for diagrams: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Navy 48/48/105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Teal 0/184/184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Grey 208/204/217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 grey 227/230/224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Pale grey 239/237/241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Blue 157/213/214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Pale blue 224/241/240</a:t>
            </a:r>
          </a:p>
          <a:p>
            <a:pPr lvl="2"/>
            <a:r>
              <a:rPr lang="en-IE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Yellow 236/164/33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9B6DF-6B36-E244-93E7-4CE52E8AC4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04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9B6DF-6B36-E244-93E7-4CE52E8AC4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22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defTabSz="457200">
              <a:spcBef>
                <a:spcPct val="20000"/>
              </a:spcBef>
            </a:pPr>
            <a:endParaRPr lang="en-IE" sz="2400" i="1" dirty="0" smtClean="0">
              <a:solidFill>
                <a:srgbClr val="30306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9B6DF-6B36-E244-93E7-4CE52E8AC4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647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CÚRAM: Science Foundation Ireland (SFI) </a:t>
            </a:r>
            <a:r>
              <a:rPr lang="en-IE" dirty="0" smtClean="0"/>
              <a:t>-</a:t>
            </a:r>
            <a:r>
              <a:rPr lang="en-IE" baseline="0" dirty="0" smtClean="0"/>
              <a:t> </a:t>
            </a:r>
            <a:r>
              <a:rPr lang="en-IE" dirty="0" smtClean="0"/>
              <a:t>Grant </a:t>
            </a:r>
            <a:r>
              <a:rPr lang="en-IE" b="0" dirty="0"/>
              <a:t>Number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13/RC/2073_P2</a:t>
            </a:r>
            <a:endParaRPr lang="en-IE" dirty="0"/>
          </a:p>
          <a:p>
            <a:endParaRPr lang="en-IE" dirty="0"/>
          </a:p>
          <a:p>
            <a:r>
              <a:rPr lang="en-IE" dirty="0"/>
              <a:t>PhD Supplement: Science Foundation Ireland (SFI) and the European Regional Development Fund (Grant Number </a:t>
            </a:r>
            <a:r>
              <a:rPr lang="en-IE" dirty="0" smtClean="0"/>
              <a:t>13/RC/2073_P2 </a:t>
            </a:r>
            <a:r>
              <a:rPr lang="en-IE" dirty="0"/>
              <a:t>and 17/RC-PhD/3480)</a:t>
            </a:r>
          </a:p>
          <a:p>
            <a:endParaRPr lang="en-IE" dirty="0"/>
          </a:p>
          <a:p>
            <a:r>
              <a:rPr lang="en-IE" dirty="0"/>
              <a:t>C2C: CÚRAM is co-funded by </a:t>
            </a:r>
            <a:r>
              <a:rPr lang="en-IE"/>
              <a:t>the </a:t>
            </a:r>
            <a:r>
              <a:rPr lang="en-IE" smtClean="0"/>
              <a:t>Science </a:t>
            </a:r>
            <a:r>
              <a:rPr lang="en-IE" dirty="0"/>
              <a:t>Foundation Ireland under Ireland’s European Structural and Investment Fund Grant </a:t>
            </a:r>
            <a:r>
              <a:rPr lang="en-IE"/>
              <a:t>Number </a:t>
            </a:r>
            <a:r>
              <a:rPr lang="en-IE" smtClean="0"/>
              <a:t>13/RC/2073_P2</a:t>
            </a:r>
            <a:endParaRPr lang="en-IE" dirty="0"/>
          </a:p>
          <a:p>
            <a:r>
              <a:rPr lang="en-IE" dirty="0"/>
              <a:t>This C2C project is funded by Science Foundation Ireland (Grant number: XXX), The US National Science Foundation (Grant Number: YYY) and by the NI Department for the Economy (Grant Number: ZZZ). 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9B6DF-6B36-E244-93E7-4CE52E8AC4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8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79BF7-89D3-B544-B229-E996B7582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494A8-2639-3A46-86DD-F6E566E2CE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243CF-FC22-AA41-84D0-3867BF49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FD5BA-8456-F841-AD5E-E0F87AE9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29924-C334-174D-BF5A-6A22F797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99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78321-B6D4-AF49-999A-D41C4960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00B64-48C1-4A46-AA26-524D4D57B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758DB-F730-B04B-A4BF-6C8E7F7E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47ADD-B8B3-BE47-9E4E-6F4FEC3E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ABA4D-63FF-2942-A720-7C67E32E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71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7AB481-CB72-BC45-892C-B47F207C2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04CBB-FB06-E046-89AA-B1ABA8659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AD6-D39F-E241-B8DE-E75EA272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3674F-584D-894F-A7BD-A241D418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D26D9-044C-6947-A744-80985754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82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4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3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81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1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737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58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8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90DCA-2D09-6046-84D3-F12AE83C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9CFD-C3D8-4B48-938A-BA34B8BB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8C97A-D7AB-1A49-96A4-537ED70B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7E03-5E52-4F4B-889D-7F964F504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F8264-1ECF-B14E-8A65-3AC23E5E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2151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2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62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994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9154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20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3" y="1600206"/>
            <a:ext cx="539261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 sz="2400"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 sz="2000"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4" y="1600206"/>
            <a:ext cx="539261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 sz="2400"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 sz="2000"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0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7" y="1535113"/>
            <a:ext cx="538870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7" y="2174875"/>
            <a:ext cx="538870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11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42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0450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E7BF-C023-2642-BB09-2BD742E62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82123-8DE9-2445-A540-D0BF626CF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8B770-4FA9-C24E-AC92-71D4D966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78748-36FA-4F4A-96E5-19DCCDFC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7537-898E-D742-B35A-8A2FD218E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71766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2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81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72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42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25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998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224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6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564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B8DDC-08D4-4F46-A97C-956D44A13A20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57B2C6-EC4C-0049-9528-5C36E328D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4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9E03-6080-7E4E-916D-B86F27838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98393-54CE-1443-97D6-00FBB6E9C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00C7D-B8C3-DC48-BA12-5F7189860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9C7D2-CAE1-8D46-A3EF-6ED783DE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CA368-C8EE-DE42-859B-3A8D44DC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9A6B-9468-344A-BACB-CB67338B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541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9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>
                <a:solidFill>
                  <a:srgbClr val="595959"/>
                </a:solidFill>
                <a:latin typeface="Helvetica Light"/>
                <a:cs typeface="Helvetica Light"/>
              </a:defRPr>
            </a:lvl5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4854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3" y="1600206"/>
            <a:ext cx="539261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 sz="2400"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 sz="2000"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4" y="1600206"/>
            <a:ext cx="5392616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595959"/>
                </a:solidFill>
                <a:latin typeface="Helvetica Light"/>
                <a:cs typeface="Helvetica Light"/>
              </a:defRPr>
            </a:lvl1pPr>
            <a:lvl2pPr>
              <a:defRPr sz="2400">
                <a:solidFill>
                  <a:srgbClr val="595959"/>
                </a:solidFill>
                <a:latin typeface="Helvetica Light"/>
                <a:cs typeface="Helvetica Light"/>
              </a:defRPr>
            </a:lvl2pPr>
            <a:lvl3pPr>
              <a:defRPr sz="2000">
                <a:solidFill>
                  <a:srgbClr val="595959"/>
                </a:solidFill>
                <a:latin typeface="Helvetica Light"/>
                <a:cs typeface="Helvetica Light"/>
              </a:defRPr>
            </a:lvl3pPr>
            <a:lvl4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4pPr>
            <a:lvl5pPr>
              <a:defRPr sz="1800">
                <a:solidFill>
                  <a:srgbClr val="595959"/>
                </a:solidFill>
                <a:latin typeface="Helvetica Light"/>
                <a:cs typeface="Helvetica 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961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7" y="1535113"/>
            <a:ext cx="538870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9595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7" y="2174875"/>
            <a:ext cx="538870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600">
                <a:solidFill>
                  <a:srgbClr val="59595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dirty="0"/>
              <a:t>Click to edit Master text styles</a:t>
            </a:r>
          </a:p>
          <a:p>
            <a:pPr lvl="1"/>
            <a:r>
              <a:rPr lang="ga-IE" dirty="0"/>
              <a:t>Second level</a:t>
            </a:r>
          </a:p>
          <a:p>
            <a:pPr lvl="2"/>
            <a:r>
              <a:rPr lang="ga-IE" dirty="0"/>
              <a:t>Third level</a:t>
            </a:r>
          </a:p>
          <a:p>
            <a:pPr lvl="3"/>
            <a:r>
              <a:rPr lang="ga-IE" dirty="0"/>
              <a:t>Fourth level</a:t>
            </a:r>
          </a:p>
          <a:p>
            <a:pPr lvl="4"/>
            <a:r>
              <a:rPr lang="ga-IE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37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62B0AB46-D7AF-E940-B356-CF244C4E185C}" type="datetimeFigureOut">
              <a:rPr lang="en-US" smtClean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/>
          <a:lstStyle/>
          <a:p>
            <a:fld id="{BBEB86F0-345A-714E-94E1-6A68D745B3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05908"/>
          </a:xfrm>
          <a:prstGeom prst="rect">
            <a:avLst/>
          </a:prstGeom>
        </p:spPr>
        <p:txBody>
          <a:bodyPr/>
          <a:lstStyle>
            <a:lvl1pPr algn="l">
              <a:defRPr sz="3400">
                <a:solidFill>
                  <a:schemeClr val="bg1"/>
                </a:solidFill>
                <a:latin typeface="Helvetica Light"/>
                <a:cs typeface="Helvetica Light"/>
              </a:defRPr>
            </a:lvl1pPr>
          </a:lstStyle>
          <a:p>
            <a:r>
              <a:rPr lang="ga-I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821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773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6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48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1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6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C4BC-C358-164F-810F-11E230E0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1767D-6AA4-C547-976B-A768A693A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602A9-511F-4248-9BBE-2FFBCA68B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3A90D-A17E-474A-8DF2-D0DCBAE53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7941D-5F30-FE46-B43A-604197047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91B6A-B90A-DA46-A4EC-8F0E9D48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A51B4-FDA7-0245-B689-722B9FCF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340BB9-6773-104D-B367-CD959E35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448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08344" y="365125"/>
            <a:ext cx="11045456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69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270588" y="177315"/>
            <a:ext cx="11650824" cy="905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1D2042"/>
                </a:solidFill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50876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8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8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E779AC-B59B-6B40-ADE9-90362C4C43B6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BAE67B-2BEC-914C-9B50-4D1A0ED0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54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70588" y="177315"/>
            <a:ext cx="11650824" cy="905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4754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FB6DC-93C6-0D4F-BC73-FC23A5E0CF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9799D-79AC-AA4D-AC18-02519529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98D1F-F1B8-C64F-AC4B-2D9671F5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67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42CD1-486C-4249-BDC1-E0E8F977A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6E594-A77E-894D-8D6D-1D155465D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36BB9-A729-DF49-8877-67A341E1D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90B2E-69B9-8346-9E8F-72E7ED72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4044B-2E2E-614A-A9BD-C91D1668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357C8-0D8B-7644-9110-77078B4A6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56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5ABF-67CC-0C4F-9B32-DF9FEE3E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E707B5-A857-B540-90DD-5A3668EA8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D98DC-370B-1C48-AD2D-467E9D66A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4D55E-1953-C540-9BFB-E5B44F7A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8859EB-335B-8544-9AEE-FB8C8E23C331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68690-54F0-7B43-8D9D-B08CC952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6A504-2037-C345-BC20-6D5BDEA8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FE35AB-3026-604C-BDB1-6071BB5B622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64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2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192306"/>
          </a:xfrm>
          <a:prstGeom prst="rect">
            <a:avLst/>
          </a:prstGeom>
          <a:solidFill>
            <a:srgbClr val="1D2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263" y="6267125"/>
            <a:ext cx="375809" cy="4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8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36"/>
          <a:stretch/>
        </p:blipFill>
        <p:spPr>
          <a:xfrm>
            <a:off x="0" y="0"/>
            <a:ext cx="12188950" cy="19931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5" y="5955527"/>
            <a:ext cx="11506670" cy="82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5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7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36"/>
          <a:stretch/>
        </p:blipFill>
        <p:spPr>
          <a:xfrm>
            <a:off x="0" y="0"/>
            <a:ext cx="12188950" cy="19931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4" y="5955526"/>
            <a:ext cx="11506671" cy="82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263" y="6267125"/>
            <a:ext cx="375809" cy="4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4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IE" dirty="0" smtClean="0"/>
              <a:t>Suggested Formatting and Colours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504497" y="3768629"/>
            <a:ext cx="806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Navy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535" y="5576496"/>
            <a:ext cx="1316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Pale grey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497" y="2869334"/>
            <a:ext cx="1560786" cy="804041"/>
          </a:xfrm>
          <a:prstGeom prst="rect">
            <a:avLst/>
          </a:prstGeom>
          <a:solidFill>
            <a:srgbClr val="3030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29676" y="2869334"/>
            <a:ext cx="1560786" cy="804041"/>
          </a:xfrm>
          <a:prstGeom prst="rect">
            <a:avLst/>
          </a:prstGeom>
          <a:solidFill>
            <a:srgbClr val="00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4855" y="2869334"/>
            <a:ext cx="1560786" cy="804041"/>
          </a:xfrm>
          <a:prstGeom prst="rect">
            <a:avLst/>
          </a:prstGeom>
          <a:solidFill>
            <a:srgbClr val="D0C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80033" y="2869334"/>
            <a:ext cx="1560786" cy="804041"/>
          </a:xfrm>
          <a:prstGeom prst="rect">
            <a:avLst/>
          </a:prstGeom>
          <a:solidFill>
            <a:srgbClr val="E3E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497" y="4772455"/>
            <a:ext cx="1560786" cy="804041"/>
          </a:xfrm>
          <a:prstGeom prst="rect">
            <a:avLst/>
          </a:prstGeom>
          <a:solidFill>
            <a:srgbClr val="EFED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29676" y="4772455"/>
            <a:ext cx="1560786" cy="804041"/>
          </a:xfrm>
          <a:prstGeom prst="rect">
            <a:avLst/>
          </a:prstGeom>
          <a:solidFill>
            <a:srgbClr val="9DD5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4855" y="4772455"/>
            <a:ext cx="1560786" cy="804041"/>
          </a:xfrm>
          <a:prstGeom prst="rect">
            <a:avLst/>
          </a:prstGeom>
          <a:solidFill>
            <a:srgbClr val="E0F1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80033" y="4772455"/>
            <a:ext cx="1560786" cy="804041"/>
          </a:xfrm>
          <a:prstGeom prst="rect">
            <a:avLst/>
          </a:prstGeom>
          <a:solidFill>
            <a:srgbClr val="ECA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0514" y="3768629"/>
            <a:ext cx="679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Teal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05693" y="3768629"/>
            <a:ext cx="773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Grey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1710" y="3768629"/>
            <a:ext cx="1398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Light grey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59382" y="5576496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Blue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94211" y="5576496"/>
            <a:ext cx="1325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Pale blue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75596" y="5571197"/>
            <a:ext cx="988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Yellow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1741" y="2063717"/>
            <a:ext cx="2111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Secondary text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1741" y="1472825"/>
            <a:ext cx="1785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Primary text 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8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3AFF8138-68FD-B745-804D-D04376362504}"/>
              </a:ext>
            </a:extLst>
          </p:cNvPr>
          <p:cNvSpPr txBox="1">
            <a:spLocks/>
          </p:cNvSpPr>
          <p:nvPr/>
        </p:nvSpPr>
        <p:spPr>
          <a:xfrm>
            <a:off x="1083262" y="914057"/>
            <a:ext cx="10010836" cy="1122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Helvetica" charset="0"/>
                <a:cs typeface="Helvetica" charset="0"/>
                <a:sym typeface="Helvetica Neue"/>
              </a:rPr>
              <a:t>Title</a:t>
            </a:r>
            <a:endParaRPr kumimoji="0" lang="en-I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ea typeface="Helvetica" charset="0"/>
              <a:cs typeface="Helvetica" charset="0"/>
              <a:sym typeface="Helvetica Neue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AFF8138-68FD-B745-804D-D04376362504}"/>
              </a:ext>
            </a:extLst>
          </p:cNvPr>
          <p:cNvSpPr txBox="1">
            <a:spLocks/>
          </p:cNvSpPr>
          <p:nvPr/>
        </p:nvSpPr>
        <p:spPr>
          <a:xfrm>
            <a:off x="1083262" y="3842189"/>
            <a:ext cx="10010836" cy="1122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Helvetica" charset="0"/>
                <a:cs typeface="Helvetica" charset="0"/>
                <a:sym typeface="Helvetica Neue"/>
              </a:rPr>
              <a:t>Speaker</a:t>
            </a: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elvetica" charset="0"/>
              <a:cs typeface="Helvetica" charset="0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Helvetica" charset="0"/>
                <a:cs typeface="Helvetica" charset="0"/>
                <a:sym typeface="Helvetica Neue"/>
              </a:rPr>
              <a:t>Affiliation</a:t>
            </a: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elvetica" charset="0"/>
              <a:cs typeface="Helvetica" charset="0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IE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Helvetica" charset="0"/>
              <a:cs typeface="Helvetica" charset="0"/>
              <a:sym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7116" y="5826642"/>
            <a:ext cx="6124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306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Event / Date</a:t>
            </a:r>
            <a:endParaRPr kumimoji="0" lang="en-IE" sz="2800" b="1" i="0" u="none" strike="noStrike" kern="1200" cap="none" spc="0" normalizeH="0" baseline="0" noProof="0" dirty="0">
              <a:ln>
                <a:noFill/>
              </a:ln>
              <a:solidFill>
                <a:srgbClr val="30306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2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IE" dirty="0" smtClean="0"/>
              <a:t>Example of Title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856593" y="1414283"/>
            <a:ext cx="83820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8B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Text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00B8B8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I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0306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Text</a:t>
            </a: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IE" sz="2400" b="0" i="0" u="none" strike="noStrike" kern="1200" cap="none" spc="0" normalizeH="0" baseline="0" noProof="0" dirty="0" smtClean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0" i="0" u="none" strike="noStrike" kern="1200" cap="none" spc="0" normalizeH="0" baseline="0" noProof="0" dirty="0">
              <a:ln>
                <a:noFill/>
              </a:ln>
              <a:solidFill>
                <a:srgbClr val="30306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03091"/>
            <a:ext cx="12192000" cy="561763"/>
          </a:xfrm>
          <a:prstGeom prst="rect">
            <a:avLst/>
          </a:prstGeom>
          <a:solidFill>
            <a:srgbClr val="00B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83917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Science Foundation Ireland (SFI) </a:t>
            </a:r>
            <a:r>
              <a:rPr lang="en-IE" kern="0" dirty="0" smtClean="0">
                <a:solidFill>
                  <a:prstClr val="white"/>
                </a:solidFill>
                <a:latin typeface="Calibri"/>
              </a:rPr>
              <a:t>– </a:t>
            </a:r>
            <a:r>
              <a:rPr kumimoji="0" lang="en-I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Grant Number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13/RC/2073_P2</a:t>
            </a:r>
            <a:endParaRPr kumimoji="0" lang="en-I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270588" y="177315"/>
            <a:ext cx="11650824" cy="905036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22065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460C1AD6BCD4EB597F9310BB9E253" ma:contentTypeVersion="14" ma:contentTypeDescription="Create a new document." ma:contentTypeScope="" ma:versionID="ae32d778133776d06a15c9231b02811c">
  <xsd:schema xmlns:xsd="http://www.w3.org/2001/XMLSchema" xmlns:xs="http://www.w3.org/2001/XMLSchema" xmlns:p="http://schemas.microsoft.com/office/2006/metadata/properties" xmlns:ns3="aa0009fe-3dca-40c6-90dd-33f3e68ba1a3" xmlns:ns4="24c723d1-9dc2-43b0-82c0-56a11bb4fa3f" targetNamespace="http://schemas.microsoft.com/office/2006/metadata/properties" ma:root="true" ma:fieldsID="5b8e6e45326e8cc18008e5c5ba749f46" ns3:_="" ns4:_="">
    <xsd:import namespace="aa0009fe-3dca-40c6-90dd-33f3e68ba1a3"/>
    <xsd:import namespace="24c723d1-9dc2-43b0-82c0-56a11bb4fa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009fe-3dca-40c6-90dd-33f3e68ba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723d1-9dc2-43b0-82c0-56a11bb4fa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CC704D-7947-4C80-B6A7-95467382D671}">
  <ds:schemaRefs>
    <ds:schemaRef ds:uri="http://purl.org/dc/elements/1.1/"/>
    <ds:schemaRef ds:uri="http://schemas.microsoft.com/office/2006/metadata/properties"/>
    <ds:schemaRef ds:uri="aa0009fe-3dca-40c6-90dd-33f3e68ba1a3"/>
    <ds:schemaRef ds:uri="24c723d1-9dc2-43b0-82c0-56a11bb4fa3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7EEE58-757A-4072-ADBC-D7377EA611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32FFBC-7914-4E0C-9FF3-A77571AD0D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009fe-3dca-40c6-90dd-33f3e68ba1a3"/>
    <ds:schemaRef ds:uri="24c723d1-9dc2-43b0-82c0-56a11bb4f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13351</TotalTime>
  <Words>207</Words>
  <Application>Microsoft Office PowerPoint</Application>
  <PresentationFormat>Widescreen</PresentationFormat>
  <Paragraphs>49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Light</vt:lpstr>
      <vt:lpstr>Helvetica Neue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Declan Flaherty</dc:creator>
  <cp:keywords/>
  <dc:description/>
  <cp:lastModifiedBy>Spada, Stefania</cp:lastModifiedBy>
  <cp:revision>664</cp:revision>
  <cp:lastPrinted>2020-02-28T11:36:28Z</cp:lastPrinted>
  <dcterms:created xsi:type="dcterms:W3CDTF">2019-12-04T16:09:57Z</dcterms:created>
  <dcterms:modified xsi:type="dcterms:W3CDTF">2022-10-04T09:20:25Z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0x010100330460C1AD6BCD4EB597F9310BB9E253</vt:lpwstr>
  </property>
</Properties>
</file>