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9" r:id="rId12"/>
    <p:sldId id="270" r:id="rId13"/>
    <p:sldId id="266" r:id="rId14"/>
    <p:sldId id="268" r:id="rId15"/>
    <p:sldId id="285" r:id="rId16"/>
    <p:sldId id="286" r:id="rId17"/>
    <p:sldId id="287" r:id="rId18"/>
    <p:sldId id="267" r:id="rId19"/>
    <p:sldId id="273" r:id="rId20"/>
    <p:sldId id="274" r:id="rId21"/>
    <p:sldId id="275" r:id="rId22"/>
    <p:sldId id="280" r:id="rId23"/>
    <p:sldId id="281" r:id="rId24"/>
    <p:sldId id="282" r:id="rId25"/>
    <p:sldId id="271" r:id="rId26"/>
    <p:sldId id="272" r:id="rId2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B7B7154F-38A9-46E1-9F44-7B8ADCAD2065}" type="slidenum">
              <a:rPr lang="en-GB"/>
              <a:pPr/>
              <a:t>‹#›</a:t>
            </a:fld>
            <a:endParaRPr lang="en-GB"/>
          </a:p>
        </p:txBody>
      </p:sp>
    </p:spTree>
    <p:extLst>
      <p:ext uri="{BB962C8B-B14F-4D97-AF65-F5344CB8AC3E}">
        <p14:creationId xmlns:p14="http://schemas.microsoft.com/office/powerpoint/2010/main" val="22901300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1DB5AEE-73ED-423A-8E5E-C025094C289F}" type="slidenum">
              <a:rPr lang="en-GB"/>
              <a:pPr/>
              <a:t>2</a:t>
            </a:fld>
            <a:endParaRPr lang="en-GB"/>
          </a:p>
        </p:txBody>
      </p:sp>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p:txBody>
          <a:bodyPr/>
          <a:lstStyle/>
          <a:p>
            <a:endParaRPr lang="ga-IE"/>
          </a:p>
        </p:txBody>
      </p:sp>
      <p:sp>
        <p:nvSpPr>
          <p:cNvPr id="51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5B3EDE4-D327-4D33-B6D1-2ADCF3C123A2}" type="slidenum">
              <a:rPr lang="en-IE" sz="1200">
                <a:latin typeface="Arial" charset="0"/>
              </a:rPr>
              <a:pPr algn="r"/>
              <a:t>2</a:t>
            </a:fld>
            <a:endParaRPr lang="en-IE"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E9433E7-B521-4F5C-B0BA-7076738BF359}" type="slidenum">
              <a:rPr lang="en-GB"/>
              <a:pPr/>
              <a:t>3</a:t>
            </a:fld>
            <a:endParaRPr lang="en-GB"/>
          </a:p>
        </p:txBody>
      </p:sp>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p:txBody>
          <a:bodyPr/>
          <a:lstStyle/>
          <a:p>
            <a:endParaRPr lang="ga-IE"/>
          </a:p>
        </p:txBody>
      </p:sp>
      <p:sp>
        <p:nvSpPr>
          <p:cNvPr id="71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8C65E1C-1A44-435C-97A2-B7501C4F6400}" type="slidenum">
              <a:rPr lang="en-IE" sz="1200">
                <a:latin typeface="Arial" charset="0"/>
              </a:rPr>
              <a:pPr algn="r"/>
              <a:t>3</a:t>
            </a:fld>
            <a:endParaRPr lang="en-IE"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96CE83A-278A-4995-A85A-DDF7B87CC547}" type="slidenum">
              <a:rPr lang="en-GB"/>
              <a:pPr/>
              <a:t>4</a:t>
            </a:fld>
            <a:endParaRPr lang="en-GB"/>
          </a:p>
        </p:txBody>
      </p:sp>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p:txBody>
          <a:bodyPr/>
          <a:lstStyle/>
          <a:p>
            <a:endParaRPr lang="ga-IE"/>
          </a:p>
        </p:txBody>
      </p:sp>
      <p:sp>
        <p:nvSpPr>
          <p:cNvPr id="92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3F2668A-4751-4902-8D45-2F57BD9E09CF}" type="slidenum">
              <a:rPr lang="en-IE" sz="1200">
                <a:latin typeface="Arial" charset="0"/>
              </a:rPr>
              <a:pPr algn="r"/>
              <a:t>4</a:t>
            </a:fld>
            <a:endParaRPr lang="en-IE"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45CC91D-9FCD-4A51-8068-FAF622B0DD67}" type="slidenum">
              <a:rPr lang="en-GB"/>
              <a:pPr/>
              <a:t>5</a:t>
            </a:fld>
            <a:endParaRPr lang="en-GB"/>
          </a:p>
        </p:txBody>
      </p:sp>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p:txBody>
          <a:bodyPr/>
          <a:lstStyle/>
          <a:p>
            <a:endParaRPr lang="ga-IE"/>
          </a:p>
        </p:txBody>
      </p:sp>
      <p:sp>
        <p:nvSpPr>
          <p:cNvPr id="112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DDF511C-B31A-4195-818C-DE9A8AA54AE8}" type="slidenum">
              <a:rPr lang="en-IE" sz="1200">
                <a:latin typeface="Arial" charset="0"/>
              </a:rPr>
              <a:pPr algn="r"/>
              <a:t>5</a:t>
            </a:fld>
            <a:endParaRPr lang="en-IE"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0"/>
            <a:ext cx="9144000" cy="6934200"/>
            <a:chOff x="0" y="0"/>
            <a:chExt cx="5760" cy="4368"/>
          </a:xfrm>
        </p:grpSpPr>
        <p:sp>
          <p:nvSpPr>
            <p:cNvPr id="3686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IE"/>
            </a:p>
          </p:txBody>
        </p:sp>
        <p:sp>
          <p:nvSpPr>
            <p:cNvPr id="3686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IE"/>
            </a:p>
          </p:txBody>
        </p:sp>
        <p:sp>
          <p:nvSpPr>
            <p:cNvPr id="3686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IE"/>
            </a:p>
          </p:txBody>
        </p:sp>
        <p:sp>
          <p:nvSpPr>
            <p:cNvPr id="3687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IE"/>
            </a:p>
          </p:txBody>
        </p:sp>
        <p:sp>
          <p:nvSpPr>
            <p:cNvPr id="3687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IE"/>
            </a:p>
          </p:txBody>
        </p:sp>
        <p:sp>
          <p:nvSpPr>
            <p:cNvPr id="3687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IE"/>
            </a:p>
          </p:txBody>
        </p:sp>
        <p:sp>
          <p:nvSpPr>
            <p:cNvPr id="3687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IE"/>
            </a:p>
          </p:txBody>
        </p:sp>
        <p:sp>
          <p:nvSpPr>
            <p:cNvPr id="3687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IE"/>
            </a:p>
          </p:txBody>
        </p:sp>
        <p:sp>
          <p:nvSpPr>
            <p:cNvPr id="3687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IE"/>
            </a:p>
          </p:txBody>
        </p:sp>
        <p:sp>
          <p:nvSpPr>
            <p:cNvPr id="3687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IE"/>
            </a:p>
          </p:txBody>
        </p:sp>
        <p:sp>
          <p:nvSpPr>
            <p:cNvPr id="3687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IE"/>
            </a:p>
          </p:txBody>
        </p:sp>
        <p:sp>
          <p:nvSpPr>
            <p:cNvPr id="3687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IE"/>
            </a:p>
          </p:txBody>
        </p:sp>
        <p:sp>
          <p:nvSpPr>
            <p:cNvPr id="3687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IE"/>
            </a:p>
          </p:txBody>
        </p:sp>
        <p:sp>
          <p:nvSpPr>
            <p:cNvPr id="3688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IE"/>
            </a:p>
          </p:txBody>
        </p:sp>
        <p:sp>
          <p:nvSpPr>
            <p:cNvPr id="3688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IE"/>
            </a:p>
          </p:txBody>
        </p:sp>
        <p:sp>
          <p:nvSpPr>
            <p:cNvPr id="3688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IE"/>
            </a:p>
          </p:txBody>
        </p:sp>
        <p:sp>
          <p:nvSpPr>
            <p:cNvPr id="3688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IE"/>
            </a:p>
          </p:txBody>
        </p:sp>
        <p:sp>
          <p:nvSpPr>
            <p:cNvPr id="3688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IE"/>
            </a:p>
          </p:txBody>
        </p:sp>
      </p:grpSp>
      <p:sp>
        <p:nvSpPr>
          <p:cNvPr id="36885" name="Rectangle 21"/>
          <p:cNvSpPr>
            <a:spLocks noGrp="1" noChangeArrowheads="1"/>
          </p:cNvSpPr>
          <p:nvPr>
            <p:ph type="ctrTitle" sz="quarter"/>
          </p:nvPr>
        </p:nvSpPr>
        <p:spPr>
          <a:xfrm>
            <a:off x="685800" y="1828800"/>
            <a:ext cx="7772400" cy="1736725"/>
          </a:xfrm>
        </p:spPr>
        <p:txBody>
          <a:bodyPr/>
          <a:lstStyle>
            <a:lvl1pPr>
              <a:defRPr sz="5400"/>
            </a:lvl1pPr>
          </a:lstStyle>
          <a:p>
            <a:r>
              <a:rPr lang="en-GB"/>
              <a:t>Click to edit Master title style</a:t>
            </a:r>
          </a:p>
        </p:txBody>
      </p:sp>
      <p:sp>
        <p:nvSpPr>
          <p:cNvPr id="3688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36887" name="Rectangle 23"/>
          <p:cNvSpPr>
            <a:spLocks noGrp="1" noChangeArrowheads="1"/>
          </p:cNvSpPr>
          <p:nvPr>
            <p:ph type="dt" sz="quarter" idx="2"/>
          </p:nvPr>
        </p:nvSpPr>
        <p:spPr/>
        <p:txBody>
          <a:bodyPr/>
          <a:lstStyle>
            <a:lvl1pPr>
              <a:defRPr/>
            </a:lvl1pPr>
          </a:lstStyle>
          <a:p>
            <a:endParaRPr lang="en-GB"/>
          </a:p>
        </p:txBody>
      </p:sp>
      <p:sp>
        <p:nvSpPr>
          <p:cNvPr id="36888" name="Rectangle 24"/>
          <p:cNvSpPr>
            <a:spLocks noGrp="1" noChangeArrowheads="1"/>
          </p:cNvSpPr>
          <p:nvPr>
            <p:ph type="ftr" sz="quarter" idx="3"/>
          </p:nvPr>
        </p:nvSpPr>
        <p:spPr/>
        <p:txBody>
          <a:bodyPr/>
          <a:lstStyle>
            <a:lvl1pPr>
              <a:defRPr/>
            </a:lvl1pPr>
          </a:lstStyle>
          <a:p>
            <a:endParaRPr lang="en-GB"/>
          </a:p>
        </p:txBody>
      </p:sp>
      <p:sp>
        <p:nvSpPr>
          <p:cNvPr id="36889" name="Rectangle 25"/>
          <p:cNvSpPr>
            <a:spLocks noGrp="1" noChangeArrowheads="1"/>
          </p:cNvSpPr>
          <p:nvPr>
            <p:ph type="sldNum" sz="quarter" idx="4"/>
          </p:nvPr>
        </p:nvSpPr>
        <p:spPr/>
        <p:txBody>
          <a:bodyPr/>
          <a:lstStyle>
            <a:lvl1pPr>
              <a:defRPr/>
            </a:lvl1pPr>
          </a:lstStyle>
          <a:p>
            <a:fld id="{1B07B10F-C84B-4921-A512-101CB792B27A}" type="slidenum">
              <a:rPr lang="en-GB"/>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8F75248-1D4C-4F60-AF8A-9B931DF7B6E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0A0B52D-72B0-4235-B238-8A269619B9DA}"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7C60095-DCB1-4987-B1BE-B9C3CAA29AA2}"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69702D8-7F2D-4DDC-BAB2-1FCAAF64C81C}"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CA17BA2-E83D-4942-91AC-FD0D66773580}"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1FF34EB-EEF6-455E-843E-E1EF761C8596}"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54263A9-13B8-404E-8E86-2A223CF3F1D6}"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9755477-8D36-424F-95BE-FC3E53C0E75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1A18FD8-BBF5-4925-A7CF-CD5A505D446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1D7B6BC-0141-4EB6-9E70-F8269B39ACD9}"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0"/>
            <a:ext cx="9144000" cy="6934200"/>
            <a:chOff x="0" y="0"/>
            <a:chExt cx="5760" cy="4368"/>
          </a:xfrm>
        </p:grpSpPr>
        <p:sp>
          <p:nvSpPr>
            <p:cNvPr id="3584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IE"/>
            </a:p>
          </p:txBody>
        </p:sp>
        <p:sp>
          <p:nvSpPr>
            <p:cNvPr id="3584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IE"/>
            </a:p>
          </p:txBody>
        </p:sp>
        <p:sp>
          <p:nvSpPr>
            <p:cNvPr id="3584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IE"/>
            </a:p>
          </p:txBody>
        </p:sp>
        <p:sp>
          <p:nvSpPr>
            <p:cNvPr id="3584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IE"/>
            </a:p>
          </p:txBody>
        </p:sp>
        <p:sp>
          <p:nvSpPr>
            <p:cNvPr id="3584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IE"/>
            </a:p>
          </p:txBody>
        </p:sp>
        <p:sp>
          <p:nvSpPr>
            <p:cNvPr id="3584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IE"/>
            </a:p>
          </p:txBody>
        </p:sp>
        <p:sp>
          <p:nvSpPr>
            <p:cNvPr id="3584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IE"/>
            </a:p>
          </p:txBody>
        </p:sp>
        <p:sp>
          <p:nvSpPr>
            <p:cNvPr id="3585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IE"/>
            </a:p>
          </p:txBody>
        </p:sp>
        <p:sp>
          <p:nvSpPr>
            <p:cNvPr id="3585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IE"/>
            </a:p>
          </p:txBody>
        </p:sp>
        <p:sp>
          <p:nvSpPr>
            <p:cNvPr id="3585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IE"/>
            </a:p>
          </p:txBody>
        </p:sp>
        <p:sp>
          <p:nvSpPr>
            <p:cNvPr id="3585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IE"/>
            </a:p>
          </p:txBody>
        </p:sp>
        <p:sp>
          <p:nvSpPr>
            <p:cNvPr id="3585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IE"/>
            </a:p>
          </p:txBody>
        </p:sp>
        <p:sp>
          <p:nvSpPr>
            <p:cNvPr id="3585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IE"/>
            </a:p>
          </p:txBody>
        </p:sp>
        <p:sp>
          <p:nvSpPr>
            <p:cNvPr id="3585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IE"/>
            </a:p>
          </p:txBody>
        </p:sp>
        <p:sp>
          <p:nvSpPr>
            <p:cNvPr id="3585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IE"/>
            </a:p>
          </p:txBody>
        </p:sp>
        <p:sp>
          <p:nvSpPr>
            <p:cNvPr id="3585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IE"/>
            </a:p>
          </p:txBody>
        </p:sp>
        <p:sp>
          <p:nvSpPr>
            <p:cNvPr id="3585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IE"/>
            </a:p>
          </p:txBody>
        </p:sp>
        <p:sp>
          <p:nvSpPr>
            <p:cNvPr id="3586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IE"/>
            </a:p>
          </p:txBody>
        </p:sp>
      </p:grpSp>
      <p:sp>
        <p:nvSpPr>
          <p:cNvPr id="3586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586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5863"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GB"/>
          </a:p>
        </p:txBody>
      </p:sp>
      <p:sp>
        <p:nvSpPr>
          <p:cNvPr id="35864"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GB"/>
          </a:p>
        </p:txBody>
      </p:sp>
      <p:sp>
        <p:nvSpPr>
          <p:cNvPr id="35865"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3A5FFD94-1E28-4DDC-80E4-CF676507882D}"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908050"/>
            <a:ext cx="9144000" cy="1470025"/>
          </a:xfrm>
        </p:spPr>
        <p:txBody>
          <a:bodyPr/>
          <a:lstStyle/>
          <a:p>
            <a:r>
              <a:rPr lang="en-IE" sz="6300" dirty="0">
                <a:latin typeface="Constantia" pitchFamily="18" charset="0"/>
              </a:rPr>
              <a:t>Stress Management </a:t>
            </a:r>
            <a:r>
              <a:rPr lang="en-IE" sz="6300" dirty="0" smtClean="0">
                <a:latin typeface="Constantia" pitchFamily="18" charset="0"/>
              </a:rPr>
              <a:t>&amp; Study Skills</a:t>
            </a:r>
            <a:endParaRPr lang="en-GB" sz="6300" dirty="0">
              <a:latin typeface="Constantia" pitchFamily="18" charset="0"/>
            </a:endParaRPr>
          </a:p>
        </p:txBody>
      </p:sp>
      <p:sp>
        <p:nvSpPr>
          <p:cNvPr id="2051" name="Rectangle 3"/>
          <p:cNvSpPr>
            <a:spLocks noGrp="1" noChangeArrowheads="1"/>
          </p:cNvSpPr>
          <p:nvPr>
            <p:ph type="subTitle" idx="1"/>
          </p:nvPr>
        </p:nvSpPr>
        <p:spPr>
          <a:xfrm>
            <a:off x="0" y="4437063"/>
            <a:ext cx="9144000" cy="1752600"/>
          </a:xfrm>
        </p:spPr>
        <p:txBody>
          <a:bodyPr/>
          <a:lstStyle/>
          <a:p>
            <a:pPr>
              <a:lnSpc>
                <a:spcPct val="80000"/>
              </a:lnSpc>
            </a:pPr>
            <a:r>
              <a:rPr lang="en-IE" sz="2800">
                <a:latin typeface="Constantia" pitchFamily="18" charset="0"/>
              </a:rPr>
              <a:t>School of Psychology</a:t>
            </a:r>
          </a:p>
          <a:p>
            <a:pPr>
              <a:lnSpc>
                <a:spcPct val="80000"/>
              </a:lnSpc>
            </a:pPr>
            <a:r>
              <a:rPr lang="en-IE" sz="2800">
                <a:latin typeface="Constantia" pitchFamily="18" charset="0"/>
              </a:rPr>
              <a:t>Rm. 061 </a:t>
            </a:r>
          </a:p>
          <a:p>
            <a:pPr>
              <a:lnSpc>
                <a:spcPct val="80000"/>
              </a:lnSpc>
            </a:pPr>
            <a:r>
              <a:rPr lang="en-IE" sz="2800">
                <a:latin typeface="Constantia" pitchFamily="18" charset="0"/>
              </a:rPr>
              <a:t>Arts Millennium Building Extension</a:t>
            </a:r>
          </a:p>
          <a:p>
            <a:pPr>
              <a:lnSpc>
                <a:spcPct val="80000"/>
              </a:lnSpc>
            </a:pPr>
            <a:r>
              <a:rPr lang="en-IE" sz="2800">
                <a:latin typeface="Constantia" pitchFamily="18" charset="0"/>
              </a:rPr>
              <a:t>NUI Galway</a:t>
            </a:r>
            <a:endParaRPr lang="en-GB" sz="2800">
              <a:latin typeface="Constantia" pitchFamily="18" charset="0"/>
            </a:endParaRPr>
          </a:p>
        </p:txBody>
      </p:sp>
      <p:sp>
        <p:nvSpPr>
          <p:cNvPr id="2052" name="Rectangle 4"/>
          <p:cNvSpPr>
            <a:spLocks noChangeArrowheads="1"/>
          </p:cNvSpPr>
          <p:nvPr/>
        </p:nvSpPr>
        <p:spPr bwMode="auto">
          <a:xfrm>
            <a:off x="0" y="2781300"/>
            <a:ext cx="9144000" cy="1470025"/>
          </a:xfrm>
          <a:prstGeom prst="rect">
            <a:avLst/>
          </a:prstGeom>
          <a:noFill/>
          <a:ln w="9525">
            <a:noFill/>
            <a:miter lim="800000"/>
            <a:headEnd/>
            <a:tailEnd/>
          </a:ln>
          <a:effectLst/>
        </p:spPr>
        <p:txBody>
          <a:bodyPr anchor="ctr"/>
          <a:lstStyle/>
          <a:p>
            <a:pPr algn="ctr"/>
            <a:r>
              <a:rPr lang="en-IE" sz="3800" dirty="0">
                <a:latin typeface="Constantia" pitchFamily="18" charset="0"/>
              </a:rPr>
              <a:t>Dr. Chris Dwyer</a:t>
            </a:r>
            <a:endParaRPr lang="en-GB" sz="3800" dirty="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315913"/>
            <a:ext cx="8229600" cy="1296988"/>
          </a:xfrm>
        </p:spPr>
        <p:txBody>
          <a:bodyPr/>
          <a:lstStyle/>
          <a:p>
            <a:r>
              <a:rPr lang="en-IE" sz="3600">
                <a:latin typeface="Constantia" pitchFamily="18" charset="0"/>
              </a:rPr>
              <a:t>Cognitive Coping Strategies</a:t>
            </a:r>
            <a:endParaRPr lang="en-GB" sz="3600">
              <a:latin typeface="Constantia" pitchFamily="18" charset="0"/>
            </a:endParaRPr>
          </a:p>
        </p:txBody>
      </p:sp>
      <p:sp>
        <p:nvSpPr>
          <p:cNvPr id="16387" name="Rectangle 3"/>
          <p:cNvSpPr>
            <a:spLocks noGrp="1" noChangeArrowheads="1"/>
          </p:cNvSpPr>
          <p:nvPr>
            <p:ph type="body" idx="1"/>
          </p:nvPr>
        </p:nvSpPr>
        <p:spPr>
          <a:xfrm>
            <a:off x="0" y="765175"/>
            <a:ext cx="9144000" cy="6092825"/>
          </a:xfrm>
        </p:spPr>
        <p:txBody>
          <a:bodyPr/>
          <a:lstStyle/>
          <a:p>
            <a:pPr>
              <a:lnSpc>
                <a:spcPct val="80000"/>
              </a:lnSpc>
            </a:pPr>
            <a:r>
              <a:rPr lang="en-IE" sz="2000" u="sng"/>
              <a:t>Smell the roses</a:t>
            </a:r>
            <a:r>
              <a:rPr lang="en-IE" sz="2000"/>
              <a:t> – </a:t>
            </a:r>
            <a:r>
              <a:rPr lang="en-IE" sz="2000" i="1"/>
              <a:t>Experiencing life as fully as possible requires conscious effort, since we become habituated to things which are repeated.  Varying our experiences (such as taking different routes to school or work) can help in this process. </a:t>
            </a:r>
          </a:p>
          <a:p>
            <a:pPr>
              <a:lnSpc>
                <a:spcPct val="80000"/>
              </a:lnSpc>
            </a:pPr>
            <a:endParaRPr lang="en-IE" sz="1500" i="1"/>
          </a:p>
          <a:p>
            <a:pPr>
              <a:lnSpc>
                <a:spcPct val="80000"/>
              </a:lnSpc>
            </a:pPr>
            <a:r>
              <a:rPr lang="en-IE" sz="2000" u="sng"/>
              <a:t>Keeping perspective</a:t>
            </a:r>
            <a:r>
              <a:rPr lang="en-IE" sz="2000"/>
              <a:t> – when under stress it is easy to lose perspective; things can seem insurmountable.  Some questions to ask yourself:  Is this really a problem?  Is this a problem anyone else has had?  Can I prioritise the problems?  Does it really matter?</a:t>
            </a:r>
            <a:endParaRPr lang="en-IE" sz="2000" i="1"/>
          </a:p>
          <a:p>
            <a:pPr>
              <a:lnSpc>
                <a:spcPct val="80000"/>
              </a:lnSpc>
            </a:pPr>
            <a:endParaRPr lang="en-IE" sz="1500" u="sng"/>
          </a:p>
          <a:p>
            <a:pPr>
              <a:lnSpc>
                <a:spcPct val="80000"/>
              </a:lnSpc>
            </a:pPr>
            <a:r>
              <a:rPr lang="en-IE" sz="2000" u="sng"/>
              <a:t>Reducing uncertainty</a:t>
            </a:r>
            <a:r>
              <a:rPr lang="en-IE" sz="2000"/>
              <a:t> – seek any information or clarification you may require to reduce the uncertainty.  It helps to ask in a positive way.  Situations that are difficult to classify, are obscure or have multiple meanings can create stress.</a:t>
            </a:r>
            <a:endParaRPr lang="en-IE" sz="2000" u="sng"/>
          </a:p>
          <a:p>
            <a:pPr>
              <a:lnSpc>
                <a:spcPct val="80000"/>
              </a:lnSpc>
            </a:pPr>
            <a:endParaRPr lang="en-IE" sz="1500" u="sng"/>
          </a:p>
          <a:p>
            <a:pPr>
              <a:lnSpc>
                <a:spcPct val="80000"/>
              </a:lnSpc>
            </a:pPr>
            <a:r>
              <a:rPr lang="en-IE" sz="2000" u="sng"/>
              <a:t>Using imagery/visualisation</a:t>
            </a:r>
            <a:r>
              <a:rPr lang="en-IE" sz="2000"/>
              <a:t> –imagining yourself in a pleasant or a successful situation to help reduce stress.  One way to use imagery is as a relaxation tool; try to remember the pleasure of an experience you’ve had or a place you’ve been.  The more senses you involve in the image the more realistic, therefore the more powerful.  This strategy is often combined with deep breathing or relaxation exercises.</a:t>
            </a:r>
          </a:p>
          <a:p>
            <a:pPr>
              <a:lnSpc>
                <a:spcPct val="80000"/>
              </a:lnSpc>
            </a:pPr>
            <a:endParaRPr lang="en-IE" sz="1500"/>
          </a:p>
          <a:p>
            <a:pPr>
              <a:lnSpc>
                <a:spcPct val="80000"/>
              </a:lnSpc>
            </a:pPr>
            <a:r>
              <a:rPr lang="en-IE" sz="2000" u="sng"/>
              <a:t>Visualisation</a:t>
            </a:r>
            <a:r>
              <a:rPr lang="en-IE" sz="2000"/>
              <a:t> can also be used as a rehearsal strategy for an anticipated stressful event.  For example, if you have a presentation to give, practice it in the mind a few times, picturing the audience’s reaction and even visualising yourself overcoming any potential pitfalls. </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IE">
                <a:latin typeface="Constantia" pitchFamily="18" charset="0"/>
              </a:rPr>
              <a:t>Behavioural Coping Strategies</a:t>
            </a:r>
            <a:endParaRPr lang="en-GB">
              <a:latin typeface="Constantia" pitchFamily="18" charset="0"/>
            </a:endParaRPr>
          </a:p>
        </p:txBody>
      </p:sp>
      <p:sp>
        <p:nvSpPr>
          <p:cNvPr id="20483" name="Rectangle 3"/>
          <p:cNvSpPr>
            <a:spLocks noGrp="1" noChangeArrowheads="1"/>
          </p:cNvSpPr>
          <p:nvPr>
            <p:ph type="body" idx="1"/>
          </p:nvPr>
        </p:nvSpPr>
        <p:spPr>
          <a:xfrm>
            <a:off x="179388" y="1600200"/>
            <a:ext cx="8785225" cy="4924425"/>
          </a:xfrm>
        </p:spPr>
        <p:txBody>
          <a:bodyPr/>
          <a:lstStyle/>
          <a:p>
            <a:pPr>
              <a:lnSpc>
                <a:spcPct val="80000"/>
              </a:lnSpc>
            </a:pPr>
            <a:r>
              <a:rPr lang="en-IE" sz="2800" u="sng"/>
              <a:t>Physical exercise</a:t>
            </a:r>
            <a:r>
              <a:rPr lang="en-IE" sz="2800"/>
              <a:t> – aerobic exercise is the most beneficial strategy for reducing stress. It releases neurochemicals in the brain that aid concentration. For some people, even a short walk is sufficient to relieve stress.</a:t>
            </a:r>
          </a:p>
          <a:p>
            <a:pPr>
              <a:lnSpc>
                <a:spcPct val="80000"/>
              </a:lnSpc>
            </a:pPr>
            <a:endParaRPr lang="en-IE" sz="2800" u="sng"/>
          </a:p>
          <a:p>
            <a:pPr>
              <a:lnSpc>
                <a:spcPct val="80000"/>
              </a:lnSpc>
            </a:pPr>
            <a:r>
              <a:rPr lang="en-IE" sz="2800" u="sng"/>
              <a:t>Relaxation</a:t>
            </a:r>
            <a:r>
              <a:rPr lang="en-IE" sz="2800"/>
              <a:t> – from simple relaxation such as dropping the head forward and rolling it gently from side to side or simply stretching, to more complex progressive relaxation exercises. </a:t>
            </a:r>
          </a:p>
          <a:p>
            <a:pPr>
              <a:lnSpc>
                <a:spcPct val="80000"/>
              </a:lnSpc>
            </a:pPr>
            <a:endParaRPr lang="en-IE" sz="2800" u="sng"/>
          </a:p>
          <a:p>
            <a:pPr>
              <a:lnSpc>
                <a:spcPct val="80000"/>
              </a:lnSpc>
            </a:pPr>
            <a:r>
              <a:rPr lang="en-IE" sz="2800" u="sng"/>
              <a:t>Breathing</a:t>
            </a:r>
            <a:r>
              <a:rPr lang="en-IE" sz="2800"/>
              <a:t> – from simple deep breaths to more complex breathing exercises related to relaxation and meditation.  </a:t>
            </a:r>
            <a:endParaRPr lang="en-GB"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IE">
                <a:latin typeface="Constantia" pitchFamily="18" charset="0"/>
              </a:rPr>
              <a:t>Behavioural Coping Strategies</a:t>
            </a:r>
            <a:endParaRPr lang="en-GB">
              <a:latin typeface="Constantia" pitchFamily="18" charset="0"/>
            </a:endParaRPr>
          </a:p>
        </p:txBody>
      </p:sp>
      <p:sp>
        <p:nvSpPr>
          <p:cNvPr id="21507" name="Rectangle 3"/>
          <p:cNvSpPr>
            <a:spLocks noGrp="1" noChangeArrowheads="1"/>
          </p:cNvSpPr>
          <p:nvPr>
            <p:ph type="body" idx="1"/>
          </p:nvPr>
        </p:nvSpPr>
        <p:spPr>
          <a:xfrm>
            <a:off x="0" y="1341438"/>
            <a:ext cx="9144000" cy="5183187"/>
          </a:xfrm>
        </p:spPr>
        <p:txBody>
          <a:bodyPr/>
          <a:lstStyle/>
          <a:p>
            <a:pPr>
              <a:lnSpc>
                <a:spcPct val="80000"/>
              </a:lnSpc>
            </a:pPr>
            <a:r>
              <a:rPr lang="en-IE" sz="2000" u="sng"/>
              <a:t>Smile and Laugh</a:t>
            </a:r>
            <a:r>
              <a:rPr lang="en-IE" sz="2000"/>
              <a:t> - gives us energy and helps to lighten the load; relaxes muscles in the face.</a:t>
            </a:r>
          </a:p>
          <a:p>
            <a:pPr>
              <a:lnSpc>
                <a:spcPct val="80000"/>
              </a:lnSpc>
            </a:pPr>
            <a:endParaRPr lang="en-IE" sz="2000" u="sng"/>
          </a:p>
          <a:p>
            <a:pPr>
              <a:lnSpc>
                <a:spcPct val="80000"/>
              </a:lnSpc>
            </a:pPr>
            <a:r>
              <a:rPr lang="en-IE" sz="2000" u="sng"/>
              <a:t>Social Support/Friends</a:t>
            </a:r>
            <a:r>
              <a:rPr lang="en-IE" sz="2000"/>
              <a:t> – encourage the development and nurturing of relationships. There is an association between good social support and a reduced risk of drop out (Tinto, 1998).</a:t>
            </a:r>
            <a:endParaRPr lang="en-IE" sz="2000" u="sng"/>
          </a:p>
          <a:p>
            <a:pPr>
              <a:lnSpc>
                <a:spcPct val="80000"/>
              </a:lnSpc>
            </a:pPr>
            <a:endParaRPr lang="en-IE" sz="2000" u="sng"/>
          </a:p>
          <a:p>
            <a:pPr>
              <a:lnSpc>
                <a:spcPct val="80000"/>
              </a:lnSpc>
            </a:pPr>
            <a:r>
              <a:rPr lang="en-IE" sz="2000" u="sng"/>
              <a:t>Seek Help</a:t>
            </a:r>
            <a:r>
              <a:rPr lang="en-IE" sz="2000"/>
              <a:t> – to help us cope with unmanageable stress.   This is a sign of taking control, not of weakness.  There are many supports available in College for students including Student Health Service, Student Counselling Service, College Tutors and the Chaplaincy.</a:t>
            </a:r>
          </a:p>
          <a:p>
            <a:pPr>
              <a:lnSpc>
                <a:spcPct val="80000"/>
              </a:lnSpc>
            </a:pPr>
            <a:endParaRPr lang="en-IE" sz="2000"/>
          </a:p>
          <a:p>
            <a:pPr>
              <a:lnSpc>
                <a:spcPct val="80000"/>
              </a:lnSpc>
            </a:pPr>
            <a:r>
              <a:rPr lang="en-IE" sz="2000" u="sng"/>
              <a:t>Chill Out and Go for a Pint!</a:t>
            </a:r>
            <a:r>
              <a:rPr lang="en-IE" sz="2000"/>
              <a:t> – Sometimes, you just need to escape studying; otherwise, you will burnout. Go to the cinema, bowling, pitch-and-putt or simply socialise with friends.</a:t>
            </a:r>
          </a:p>
          <a:p>
            <a:pPr>
              <a:lnSpc>
                <a:spcPct val="80000"/>
              </a:lnSpc>
            </a:pPr>
            <a:endParaRPr lang="en-IE" sz="2000"/>
          </a:p>
          <a:p>
            <a:pPr>
              <a:lnSpc>
                <a:spcPct val="80000"/>
              </a:lnSpc>
            </a:pPr>
            <a:r>
              <a:rPr lang="en-IE" sz="2000" u="sng"/>
              <a:t>Time management</a:t>
            </a:r>
            <a:r>
              <a:rPr lang="en-IE" sz="2000"/>
              <a:t> – specific strategies such as clarifying priorities, setting goals, evaluating how time is spent, developing an action plan, overcoming procrastination and organising time.  These help us to cope with the numerous demands placed upon us, often a source of stress. </a:t>
            </a:r>
            <a:endParaRPr lang="en-IE" sz="2000" u="sng"/>
          </a:p>
          <a:p>
            <a:pPr>
              <a:lnSpc>
                <a:spcPct val="80000"/>
              </a:lnSpc>
            </a:pP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IE">
                <a:latin typeface="Constantia" pitchFamily="18" charset="0"/>
              </a:rPr>
              <a:t>Student Stress</a:t>
            </a:r>
            <a:endParaRPr lang="en-GB">
              <a:latin typeface="Constantia" pitchFamily="18" charset="0"/>
            </a:endParaRPr>
          </a:p>
        </p:txBody>
      </p:sp>
      <p:sp>
        <p:nvSpPr>
          <p:cNvPr id="17411" name="Rectangle 3"/>
          <p:cNvSpPr>
            <a:spLocks noGrp="1" noChangeArrowheads="1"/>
          </p:cNvSpPr>
          <p:nvPr>
            <p:ph type="body" idx="1"/>
          </p:nvPr>
        </p:nvSpPr>
        <p:spPr>
          <a:xfrm>
            <a:off x="457200" y="1600200"/>
            <a:ext cx="8218488" cy="1182688"/>
          </a:xfrm>
        </p:spPr>
        <p:txBody>
          <a:bodyPr/>
          <a:lstStyle/>
          <a:p>
            <a:r>
              <a:rPr lang="en-IE">
                <a:latin typeface="Constantia" pitchFamily="18" charset="0"/>
              </a:rPr>
              <a:t>Amount of Work</a:t>
            </a:r>
          </a:p>
          <a:p>
            <a:r>
              <a:rPr lang="en-IE">
                <a:latin typeface="Constantia" pitchFamily="18" charset="0"/>
              </a:rPr>
              <a:t>The time in which to do the work</a:t>
            </a:r>
            <a:endParaRPr lang="en-GB" sz="6400" b="1">
              <a:solidFill>
                <a:srgbClr val="CC0000"/>
              </a:solidFill>
              <a:latin typeface="Constantia" pitchFamily="18" charset="0"/>
            </a:endParaRPr>
          </a:p>
        </p:txBody>
      </p:sp>
      <p:sp>
        <p:nvSpPr>
          <p:cNvPr id="17413" name="WordArt 5"/>
          <p:cNvSpPr>
            <a:spLocks noChangeArrowheads="1" noChangeShapeType="1" noTextEdit="1"/>
          </p:cNvSpPr>
          <p:nvPr/>
        </p:nvSpPr>
        <p:spPr bwMode="auto">
          <a:xfrm>
            <a:off x="250825" y="3284538"/>
            <a:ext cx="8642350" cy="3240087"/>
          </a:xfrm>
          <a:prstGeom prst="rect">
            <a:avLst/>
          </a:prstGeom>
        </p:spPr>
        <p:txBody>
          <a:bodyPr wrap="none" fromWordArt="1">
            <a:prstTxWarp prst="textPlain">
              <a:avLst>
                <a:gd name="adj" fmla="val 50000"/>
              </a:avLst>
            </a:prstTxWarp>
          </a:bodyPr>
          <a:lstStyle/>
          <a:p>
            <a:pPr algn="ctr"/>
            <a:r>
              <a:rPr lang="en-IE" sz="3600" kern="10">
                <a:ln w="9525">
                  <a:solidFill>
                    <a:srgbClr val="CC0000"/>
                  </a:solidFill>
                  <a:round/>
                  <a:headEnd/>
                  <a:tailEnd/>
                </a:ln>
                <a:solidFill>
                  <a:srgbClr val="FFFFFF"/>
                </a:solidFill>
                <a:latin typeface="Engravers MT"/>
              </a:rPr>
              <a:t>Be </a:t>
            </a:r>
          </a:p>
          <a:p>
            <a:pPr algn="ctr"/>
            <a:r>
              <a:rPr lang="en-IE" sz="3600" kern="10">
                <a:ln w="9525">
                  <a:solidFill>
                    <a:srgbClr val="CC0000"/>
                  </a:solidFill>
                  <a:round/>
                  <a:headEnd/>
                  <a:tailEnd/>
                </a:ln>
                <a:solidFill>
                  <a:srgbClr val="FFFFFF"/>
                </a:solidFill>
                <a:latin typeface="Engravers MT"/>
              </a:rPr>
              <a:t>Organised!!!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7413"/>
                                        </p:tgtEl>
                                        <p:attrNameLst>
                                          <p:attrName>style.visibility</p:attrName>
                                        </p:attrNameLst>
                                      </p:cBhvr>
                                      <p:to>
                                        <p:strVal val="visible"/>
                                      </p:to>
                                    </p:set>
                                    <p:animEffect transition="in" filter="fade">
                                      <p:cBhvr>
                                        <p:cTn id="15" dur="2000"/>
                                        <p:tgtEl>
                                          <p:spTgt spid="17413"/>
                                        </p:tgtEl>
                                      </p:cBhvr>
                                    </p:animEffect>
                                    <p:anim calcmode="lin" valueType="num">
                                      <p:cBhvr>
                                        <p:cTn id="16" dur="2000" fill="hold"/>
                                        <p:tgtEl>
                                          <p:spTgt spid="17413"/>
                                        </p:tgtEl>
                                        <p:attrNameLst>
                                          <p:attrName>style.rotation</p:attrName>
                                        </p:attrNameLst>
                                      </p:cBhvr>
                                      <p:tavLst>
                                        <p:tav tm="0">
                                          <p:val>
                                            <p:fltVal val="720"/>
                                          </p:val>
                                        </p:tav>
                                        <p:tav tm="100000">
                                          <p:val>
                                            <p:fltVal val="0"/>
                                          </p:val>
                                        </p:tav>
                                      </p:tavLst>
                                    </p:anim>
                                    <p:anim calcmode="lin" valueType="num">
                                      <p:cBhvr>
                                        <p:cTn id="17" dur="2000" fill="hold"/>
                                        <p:tgtEl>
                                          <p:spTgt spid="17413"/>
                                        </p:tgtEl>
                                        <p:attrNameLst>
                                          <p:attrName>ppt_h</p:attrName>
                                        </p:attrNameLst>
                                      </p:cBhvr>
                                      <p:tavLst>
                                        <p:tav tm="0">
                                          <p:val>
                                            <p:fltVal val="0"/>
                                          </p:val>
                                        </p:tav>
                                        <p:tav tm="100000">
                                          <p:val>
                                            <p:strVal val="#ppt_h"/>
                                          </p:val>
                                        </p:tav>
                                      </p:tavLst>
                                    </p:anim>
                                    <p:anim calcmode="lin" valueType="num">
                                      <p:cBhvr>
                                        <p:cTn id="18" dur="2000" fill="hold"/>
                                        <p:tgtEl>
                                          <p:spTgt spid="174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68313" y="0"/>
            <a:ext cx="8229600" cy="836613"/>
          </a:xfrm>
        </p:spPr>
        <p:txBody>
          <a:bodyPr lIns="0" rIns="0" bIns="0" anchor="b"/>
          <a:lstStyle/>
          <a:p>
            <a:r>
              <a:rPr lang="en-IE" sz="3500">
                <a:latin typeface="Constantia" pitchFamily="18" charset="0"/>
              </a:rPr>
              <a:t>Optimising your Study-Time</a:t>
            </a:r>
            <a:endParaRPr lang="en-US" sz="3500">
              <a:latin typeface="Constantia" pitchFamily="18" charset="0"/>
            </a:endParaRPr>
          </a:p>
        </p:txBody>
      </p:sp>
      <p:sp>
        <p:nvSpPr>
          <p:cNvPr id="16387" name="Rectangle 3"/>
          <p:cNvSpPr>
            <a:spLocks noGrp="1" noChangeArrowheads="1"/>
          </p:cNvSpPr>
          <p:nvPr>
            <p:ph idx="4294967295"/>
          </p:nvPr>
        </p:nvSpPr>
        <p:spPr>
          <a:xfrm>
            <a:off x="179388" y="1268413"/>
            <a:ext cx="8964612" cy="5040312"/>
          </a:xfrm>
        </p:spPr>
        <p:txBody>
          <a:bodyPr>
            <a:normAutofit lnSpcReduction="10000"/>
          </a:bodyPr>
          <a:lstStyle/>
          <a:p>
            <a:pPr marL="273050" indent="-273050">
              <a:lnSpc>
                <a:spcPct val="90000"/>
              </a:lnSpc>
            </a:pPr>
            <a:r>
              <a:rPr lang="en-IE" sz="2400">
                <a:latin typeface="Constantia" pitchFamily="18" charset="0"/>
              </a:rPr>
              <a:t>Only a small percentage of learning happens in the classroom.</a:t>
            </a:r>
            <a:r>
              <a:rPr lang="en-IE" sz="2800">
                <a:latin typeface="Constantia" pitchFamily="18" charset="0"/>
              </a:rPr>
              <a:t> </a:t>
            </a:r>
          </a:p>
          <a:p>
            <a:pPr marL="273050" indent="-273050">
              <a:lnSpc>
                <a:spcPct val="90000"/>
              </a:lnSpc>
            </a:pPr>
            <a:endParaRPr lang="en-IE" sz="2800">
              <a:latin typeface="Constantia" pitchFamily="18" charset="0"/>
            </a:endParaRPr>
          </a:p>
          <a:p>
            <a:pPr marL="273050" indent="-273050">
              <a:lnSpc>
                <a:spcPct val="90000"/>
              </a:lnSpc>
            </a:pPr>
            <a:r>
              <a:rPr lang="en-IE" sz="2400">
                <a:latin typeface="Constantia" pitchFamily="18" charset="0"/>
              </a:rPr>
              <a:t>Lectures serve as an introduction to a subject:</a:t>
            </a:r>
            <a:r>
              <a:rPr lang="en-IE" sz="2800">
                <a:latin typeface="Constantia" pitchFamily="18" charset="0"/>
              </a:rPr>
              <a:t> </a:t>
            </a:r>
          </a:p>
          <a:p>
            <a:pPr marL="639763" lvl="1" indent="-246063">
              <a:lnSpc>
                <a:spcPct val="90000"/>
              </a:lnSpc>
            </a:pPr>
            <a:r>
              <a:rPr lang="en-IE" sz="2100">
                <a:latin typeface="Constantia" pitchFamily="18" charset="0"/>
              </a:rPr>
              <a:t>It’s up to you to put the flesh on the bones through further </a:t>
            </a:r>
          </a:p>
          <a:p>
            <a:pPr marL="639763" lvl="1" indent="-246063">
              <a:lnSpc>
                <a:spcPct val="90000"/>
              </a:lnSpc>
              <a:buFont typeface="Wingdings" pitchFamily="2" charset="2"/>
              <a:buNone/>
            </a:pPr>
            <a:r>
              <a:rPr lang="en-IE" sz="2100">
                <a:latin typeface="Constantia" pitchFamily="18" charset="0"/>
              </a:rPr>
              <a:t>    reading, assignments, note-making and revision.</a:t>
            </a:r>
          </a:p>
          <a:p>
            <a:pPr marL="273050" indent="-273050">
              <a:lnSpc>
                <a:spcPct val="90000"/>
              </a:lnSpc>
              <a:buFontTx/>
              <a:buNone/>
            </a:pPr>
            <a:endParaRPr lang="en-IE" sz="2800">
              <a:latin typeface="Constantia" pitchFamily="18" charset="0"/>
            </a:endParaRPr>
          </a:p>
          <a:p>
            <a:pPr marL="273050" indent="-273050">
              <a:lnSpc>
                <a:spcPct val="90000"/>
              </a:lnSpc>
            </a:pPr>
            <a:r>
              <a:rPr lang="en-IE" sz="2400">
                <a:latin typeface="Constantia" pitchFamily="18" charset="0"/>
              </a:rPr>
              <a:t>It is crucial to set aside enough time for study to consolidate and deepen your learning. </a:t>
            </a:r>
          </a:p>
          <a:p>
            <a:pPr marL="273050" indent="-273050">
              <a:lnSpc>
                <a:spcPct val="90000"/>
              </a:lnSpc>
            </a:pPr>
            <a:endParaRPr lang="en-IE" sz="2400">
              <a:latin typeface="Constantia" pitchFamily="18" charset="0"/>
            </a:endParaRPr>
          </a:p>
          <a:p>
            <a:pPr marL="273050" indent="-273050">
              <a:lnSpc>
                <a:spcPct val="90000"/>
              </a:lnSpc>
            </a:pPr>
            <a:r>
              <a:rPr lang="en-IE" sz="2400">
                <a:latin typeface="Constantia" pitchFamily="18" charset="0"/>
              </a:rPr>
              <a:t>You might want to treat university pretty much as a 9-5 job…with some weekend work too!</a:t>
            </a:r>
          </a:p>
          <a:p>
            <a:pPr marL="273050" indent="-273050">
              <a:lnSpc>
                <a:spcPct val="90000"/>
              </a:lnSpc>
            </a:pPr>
            <a:endParaRPr lang="en-IE" sz="2400">
              <a:latin typeface="Constantia" pitchFamily="18" charset="0"/>
            </a:endParaRPr>
          </a:p>
          <a:p>
            <a:pPr marL="273050" indent="-273050">
              <a:lnSpc>
                <a:spcPct val="90000"/>
              </a:lnSpc>
            </a:pPr>
            <a:r>
              <a:rPr lang="en-IE" sz="2400">
                <a:latin typeface="Constantia" pitchFamily="18" charset="0"/>
              </a:rPr>
              <a:t>One hour of lectures = One hour of study time! </a:t>
            </a:r>
            <a:endParaRPr lang="en-US" sz="24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750" y="0"/>
            <a:ext cx="8229600" cy="981075"/>
          </a:xfrm>
        </p:spPr>
        <p:txBody>
          <a:bodyPr lIns="0" rIns="0" bIns="0" anchor="b"/>
          <a:lstStyle/>
          <a:p>
            <a:pPr algn="ctr"/>
            <a:r>
              <a:rPr lang="en-IE" smtClean="0">
                <a:effectLst>
                  <a:outerShdw blurRad="38100" dist="38100" dir="2700000" algn="tl">
                    <a:srgbClr val="000000"/>
                  </a:outerShdw>
                </a:effectLst>
                <a:latin typeface="Georgia" pitchFamily="18" charset="0"/>
              </a:rPr>
              <a:t>Exam Preparation</a:t>
            </a:r>
          </a:p>
        </p:txBody>
      </p:sp>
      <p:sp>
        <p:nvSpPr>
          <p:cNvPr id="7171" name="Content Placeholder 2"/>
          <p:cNvSpPr>
            <a:spLocks noGrp="1"/>
          </p:cNvSpPr>
          <p:nvPr>
            <p:ph idx="4294967295"/>
          </p:nvPr>
        </p:nvSpPr>
        <p:spPr>
          <a:xfrm>
            <a:off x="0" y="1196975"/>
            <a:ext cx="8229600" cy="4662488"/>
          </a:xfrm>
        </p:spPr>
        <p:txBody>
          <a:bodyPr/>
          <a:lstStyle/>
          <a:p>
            <a:pPr marL="273050" indent="-273050"/>
            <a:r>
              <a:rPr lang="en-IE" sz="3200" smtClean="0"/>
              <a:t>You should be studying throughout the semester!</a:t>
            </a:r>
          </a:p>
          <a:p>
            <a:pPr marL="273050" indent="-273050"/>
            <a:endParaRPr lang="en-IE" sz="1000" smtClean="0"/>
          </a:p>
          <a:p>
            <a:pPr marL="273050" indent="-273050"/>
            <a:r>
              <a:rPr lang="en-IE" sz="3200" smtClean="0"/>
              <a:t>A couple of weeks prior to your exam, collate your:</a:t>
            </a:r>
          </a:p>
          <a:p>
            <a:pPr marL="639763" lvl="1" indent="-246063"/>
            <a:r>
              <a:rPr lang="en-IE" sz="3000" smtClean="0"/>
              <a:t>Lecture Notes</a:t>
            </a:r>
          </a:p>
          <a:p>
            <a:pPr marL="639763" lvl="1" indent="-246063"/>
            <a:r>
              <a:rPr lang="en-IE" sz="3000" smtClean="0"/>
              <a:t>Lecture Slides</a:t>
            </a:r>
          </a:p>
          <a:p>
            <a:pPr marL="639763" lvl="1" indent="-246063"/>
            <a:r>
              <a:rPr lang="en-IE" sz="3000" smtClean="0"/>
              <a:t>Notes taken from your </a:t>
            </a:r>
          </a:p>
          <a:p>
            <a:pPr marL="639763" lvl="1" indent="-246063">
              <a:buFont typeface="Wingdings 2" pitchFamily="18" charset="2"/>
              <a:buNone/>
            </a:pPr>
            <a:r>
              <a:rPr lang="en-IE" sz="3000" smtClean="0"/>
              <a:t>   reading of the text-book</a:t>
            </a:r>
          </a:p>
          <a:p>
            <a:pPr marL="639763" lvl="1" indent="-246063"/>
            <a:r>
              <a:rPr lang="en-IE" sz="3000" smtClean="0"/>
              <a:t>Notes taken from the </a:t>
            </a:r>
          </a:p>
          <a:p>
            <a:pPr marL="639763" lvl="1" indent="-246063">
              <a:buFont typeface="Wingdings 2" pitchFamily="18" charset="2"/>
              <a:buNone/>
            </a:pPr>
            <a:r>
              <a:rPr lang="en-IE" sz="3000" smtClean="0"/>
              <a:t>   additional reading</a:t>
            </a:r>
          </a:p>
          <a:p>
            <a:pPr marL="639763" lvl="1" indent="-246063"/>
            <a:endParaRPr lang="en-IE" smtClean="0"/>
          </a:p>
        </p:txBody>
      </p:sp>
      <p:pic>
        <p:nvPicPr>
          <p:cNvPr id="81924" name="Picture 4"/>
          <p:cNvPicPr>
            <a:picLocks noChangeAspect="1" noChangeArrowheads="1"/>
          </p:cNvPicPr>
          <p:nvPr/>
        </p:nvPicPr>
        <p:blipFill>
          <a:blip r:embed="rId2"/>
          <a:srcRect/>
          <a:stretch>
            <a:fillRect/>
          </a:stretch>
        </p:blipFill>
        <p:spPr bwMode="auto">
          <a:xfrm>
            <a:off x="5243513" y="3933825"/>
            <a:ext cx="3900487" cy="2924175"/>
          </a:xfrm>
          <a:prstGeom prst="rect">
            <a:avLst/>
          </a:prstGeom>
          <a:noFill/>
          <a:ln w="9525">
            <a:noFill/>
            <a:miter lim="800000"/>
            <a:headEnd/>
            <a:tailEnd/>
          </a:ln>
          <a:effectLst/>
        </p:spPr>
      </p:pic>
    </p:spTree>
    <p:extLst>
      <p:ext uri="{BB962C8B-B14F-4D97-AF65-F5344CB8AC3E}">
        <p14:creationId xmlns:p14="http://schemas.microsoft.com/office/powerpoint/2010/main" val="1121787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750" y="0"/>
            <a:ext cx="8229600" cy="1152525"/>
          </a:xfrm>
        </p:spPr>
        <p:txBody>
          <a:bodyPr lIns="0" rIns="0" bIns="0" anchor="b"/>
          <a:lstStyle/>
          <a:p>
            <a:pPr algn="ctr"/>
            <a:r>
              <a:rPr lang="en-IE" smtClean="0">
                <a:effectLst>
                  <a:outerShdw blurRad="38100" dist="38100" dir="2700000" algn="tl">
                    <a:srgbClr val="000000"/>
                  </a:outerShdw>
                </a:effectLst>
                <a:latin typeface="Georgia" pitchFamily="18" charset="0"/>
              </a:rPr>
              <a:t>What’s on the Exam?</a:t>
            </a:r>
          </a:p>
        </p:txBody>
      </p:sp>
      <p:sp>
        <p:nvSpPr>
          <p:cNvPr id="8195" name="Content Placeholder 2"/>
          <p:cNvSpPr>
            <a:spLocks noGrp="1"/>
          </p:cNvSpPr>
          <p:nvPr>
            <p:ph idx="4294967295"/>
          </p:nvPr>
        </p:nvSpPr>
        <p:spPr>
          <a:xfrm>
            <a:off x="251520" y="1268760"/>
            <a:ext cx="8748713" cy="4624388"/>
          </a:xfrm>
        </p:spPr>
        <p:txBody>
          <a:bodyPr/>
          <a:lstStyle/>
          <a:p>
            <a:pPr marL="273050" indent="-273050"/>
            <a:r>
              <a:rPr lang="en-IE" dirty="0" smtClean="0"/>
              <a:t>Look at past Exams</a:t>
            </a:r>
          </a:p>
          <a:p>
            <a:pPr marL="639763" lvl="1" indent="-246063"/>
            <a:r>
              <a:rPr lang="en-IE" dirty="0" smtClean="0"/>
              <a:t>Is this the first time your lecturer has provided this module?</a:t>
            </a:r>
          </a:p>
          <a:p>
            <a:pPr marL="273050" indent="-273050"/>
            <a:endParaRPr lang="en-IE" sz="900" dirty="0" smtClean="0"/>
          </a:p>
          <a:p>
            <a:pPr marL="273050" indent="-273050"/>
            <a:r>
              <a:rPr lang="en-IE" dirty="0" smtClean="0"/>
              <a:t>What’s the format of the exam?</a:t>
            </a:r>
          </a:p>
          <a:p>
            <a:pPr marL="639763" lvl="1" indent="-246063"/>
            <a:r>
              <a:rPr lang="en-IE" dirty="0" smtClean="0"/>
              <a:t>Multiple-Choice Questions</a:t>
            </a:r>
          </a:p>
          <a:p>
            <a:pPr marL="639763" lvl="1" indent="-246063"/>
            <a:r>
              <a:rPr lang="en-IE" dirty="0" smtClean="0"/>
              <a:t>Fill-in-the-blanks</a:t>
            </a:r>
          </a:p>
          <a:p>
            <a:pPr marL="639763" lvl="1" indent="-246063"/>
            <a:r>
              <a:rPr lang="en-IE" dirty="0" smtClean="0"/>
              <a:t>Essay</a:t>
            </a:r>
          </a:p>
          <a:p>
            <a:pPr marL="273050" indent="-273050"/>
            <a:endParaRPr lang="en-IE" sz="900" dirty="0" smtClean="0"/>
          </a:p>
          <a:p>
            <a:pPr marL="273050" indent="-273050"/>
            <a:r>
              <a:rPr lang="en-IE" dirty="0" smtClean="0"/>
              <a:t>Be sure to go to your (review) lectures for hints!</a:t>
            </a:r>
          </a:p>
          <a:p>
            <a:pPr marL="639763" lvl="1" indent="-246063"/>
            <a:r>
              <a:rPr lang="en-IE" dirty="0" smtClean="0"/>
              <a:t>If you don’t get hints, consider what questions YOU would set if you had taught the course.</a:t>
            </a:r>
          </a:p>
          <a:p>
            <a:pPr marL="639763" lvl="1" indent="-246063"/>
            <a:endParaRPr lang="en-IE" dirty="0" smtClean="0"/>
          </a:p>
        </p:txBody>
      </p:sp>
    </p:spTree>
    <p:extLst>
      <p:ext uri="{BB962C8B-B14F-4D97-AF65-F5344CB8AC3E}">
        <p14:creationId xmlns:p14="http://schemas.microsoft.com/office/powerpoint/2010/main" val="1311869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95288" y="0"/>
            <a:ext cx="8302625" cy="1143000"/>
          </a:xfrm>
        </p:spPr>
        <p:txBody>
          <a:bodyPr lIns="0" rIns="0" bIns="0" anchor="b"/>
          <a:lstStyle/>
          <a:p>
            <a:pPr algn="ctr" eaLnBrk="1" hangingPunct="1"/>
            <a:r>
              <a:rPr lang="en-IE" smtClean="0">
                <a:effectLst>
                  <a:outerShdw blurRad="38100" dist="38100" dir="2700000" algn="tl">
                    <a:srgbClr val="000000"/>
                  </a:outerShdw>
                </a:effectLst>
                <a:latin typeface="Georgia" pitchFamily="18" charset="0"/>
              </a:rPr>
              <a:t>Revision</a:t>
            </a:r>
            <a:endParaRPr lang="en-US" smtClean="0">
              <a:latin typeface="Georgia" pitchFamily="18" charset="0"/>
            </a:endParaRPr>
          </a:p>
        </p:txBody>
      </p:sp>
      <p:sp>
        <p:nvSpPr>
          <p:cNvPr id="9219" name="Rectangle 3"/>
          <p:cNvSpPr>
            <a:spLocks noGrp="1" noChangeArrowheads="1"/>
          </p:cNvSpPr>
          <p:nvPr>
            <p:ph idx="4294967295"/>
          </p:nvPr>
        </p:nvSpPr>
        <p:spPr>
          <a:xfrm>
            <a:off x="250825" y="1412875"/>
            <a:ext cx="4897438" cy="4389438"/>
          </a:xfrm>
        </p:spPr>
        <p:txBody>
          <a:bodyPr/>
          <a:lstStyle/>
          <a:p>
            <a:pPr marL="273050" indent="-273050" eaLnBrk="1" hangingPunct="1"/>
            <a:r>
              <a:rPr lang="en-IE" sz="2400" smtClean="0"/>
              <a:t>Develop a clear overview of what needs to be covered in each subject. </a:t>
            </a:r>
          </a:p>
          <a:p>
            <a:pPr marL="273050" indent="-273050" eaLnBrk="1" hangingPunct="1"/>
            <a:endParaRPr lang="en-IE" sz="2400" smtClean="0"/>
          </a:p>
          <a:p>
            <a:pPr marL="273050" indent="-273050" eaLnBrk="1" hangingPunct="1"/>
            <a:r>
              <a:rPr lang="en-IE" sz="2400" smtClean="0"/>
              <a:t>Draw up a revision plan. You might need to allocate more time to some subjects. </a:t>
            </a:r>
          </a:p>
          <a:p>
            <a:pPr marL="273050" indent="-273050" eaLnBrk="1" hangingPunct="1"/>
            <a:endParaRPr lang="en-IE" sz="2400" smtClean="0"/>
          </a:p>
          <a:p>
            <a:pPr marL="273050" indent="-273050" eaLnBrk="1" hangingPunct="1"/>
            <a:r>
              <a:rPr lang="en-IE" sz="2400" smtClean="0"/>
              <a:t>Revise actively </a:t>
            </a:r>
          </a:p>
        </p:txBody>
      </p:sp>
      <p:pic>
        <p:nvPicPr>
          <p:cNvPr id="83972" name="Picture 4"/>
          <p:cNvPicPr>
            <a:picLocks noChangeAspect="1" noChangeArrowheads="1"/>
          </p:cNvPicPr>
          <p:nvPr/>
        </p:nvPicPr>
        <p:blipFill>
          <a:blip r:embed="rId2"/>
          <a:srcRect/>
          <a:stretch>
            <a:fillRect/>
          </a:stretch>
        </p:blipFill>
        <p:spPr bwMode="auto">
          <a:xfrm>
            <a:off x="5226050" y="1412875"/>
            <a:ext cx="3917950" cy="2924175"/>
          </a:xfrm>
          <a:prstGeom prst="rect">
            <a:avLst/>
          </a:prstGeom>
          <a:noFill/>
          <a:ln w="9525">
            <a:noFill/>
            <a:miter lim="800000"/>
            <a:headEnd/>
            <a:tailEnd/>
          </a:ln>
          <a:effectLst/>
        </p:spPr>
      </p:pic>
      <p:sp>
        <p:nvSpPr>
          <p:cNvPr id="83974" name="Text Box 6"/>
          <p:cNvSpPr txBox="1">
            <a:spLocks noChangeArrowheads="1"/>
          </p:cNvSpPr>
          <p:nvPr/>
        </p:nvSpPr>
        <p:spPr bwMode="auto">
          <a:xfrm>
            <a:off x="539750" y="5084763"/>
            <a:ext cx="8280400" cy="2100262"/>
          </a:xfrm>
          <a:prstGeom prst="rect">
            <a:avLst/>
          </a:prstGeom>
          <a:noFill/>
          <a:ln w="9525">
            <a:noFill/>
            <a:miter lim="800000"/>
            <a:headEnd/>
            <a:tailEnd/>
          </a:ln>
          <a:effectLst/>
        </p:spPr>
        <p:txBody>
          <a:bodyPr>
            <a:spAutoFit/>
          </a:bodyPr>
          <a:lstStyle/>
          <a:p>
            <a:pPr lvl="1">
              <a:buFontTx/>
              <a:buChar char="•"/>
            </a:pPr>
            <a:r>
              <a:rPr lang="en-IE" sz="2400"/>
              <a:t>Just reading through your notes is not enough.</a:t>
            </a:r>
          </a:p>
          <a:p>
            <a:pPr lvl="1">
              <a:buFontTx/>
              <a:buChar char="•"/>
            </a:pPr>
            <a:r>
              <a:rPr lang="en-IE" sz="2400"/>
              <a:t>Test yourself by working through problems, summarising   </a:t>
            </a:r>
          </a:p>
          <a:p>
            <a:pPr lvl="1"/>
            <a:r>
              <a:rPr lang="en-IE" sz="2400"/>
              <a:t>  key points, memorising and trying to replicate exam </a:t>
            </a:r>
          </a:p>
          <a:p>
            <a:pPr lvl="1"/>
            <a:r>
              <a:rPr lang="en-IE" sz="2400"/>
              <a:t>  conditions.</a:t>
            </a:r>
            <a:endParaRPr lang="en-US" sz="2400"/>
          </a:p>
          <a:p>
            <a:pPr>
              <a:spcBef>
                <a:spcPct val="50000"/>
              </a:spcBef>
            </a:pPr>
            <a:endParaRPr lang="en-GB" sz="2400"/>
          </a:p>
        </p:txBody>
      </p:sp>
    </p:spTree>
    <p:extLst>
      <p:ext uri="{BB962C8B-B14F-4D97-AF65-F5344CB8AC3E}">
        <p14:creationId xmlns:p14="http://schemas.microsoft.com/office/powerpoint/2010/main" val="4104997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97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97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97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9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395288" y="0"/>
            <a:ext cx="8229600" cy="1052513"/>
          </a:xfrm>
        </p:spPr>
        <p:txBody>
          <a:bodyPr lIns="0" rIns="0" bIns="0" anchor="b"/>
          <a:lstStyle/>
          <a:p>
            <a:r>
              <a:rPr lang="en-IE">
                <a:latin typeface="Constantia" pitchFamily="18" charset="0"/>
              </a:rPr>
              <a:t>Exam Stress</a:t>
            </a:r>
            <a:endParaRPr lang="en-US">
              <a:latin typeface="Constantia" pitchFamily="18" charset="0"/>
            </a:endParaRPr>
          </a:p>
        </p:txBody>
      </p:sp>
      <p:sp>
        <p:nvSpPr>
          <p:cNvPr id="24579" name="Rectangle 3"/>
          <p:cNvSpPr>
            <a:spLocks noGrp="1" noChangeArrowheads="1"/>
          </p:cNvSpPr>
          <p:nvPr>
            <p:ph idx="4294967295"/>
          </p:nvPr>
        </p:nvSpPr>
        <p:spPr>
          <a:xfrm>
            <a:off x="179388" y="1341438"/>
            <a:ext cx="5472112" cy="4895850"/>
          </a:xfrm>
        </p:spPr>
        <p:txBody>
          <a:bodyPr/>
          <a:lstStyle/>
          <a:p>
            <a:pPr marL="273050" indent="-273050">
              <a:lnSpc>
                <a:spcPct val="90000"/>
              </a:lnSpc>
            </a:pPr>
            <a:r>
              <a:rPr lang="en-IE" sz="2400">
                <a:latin typeface="Constantia" pitchFamily="18" charset="0"/>
              </a:rPr>
              <a:t>While some people breeze through exams without too much trouble, many others experience a great deal of anxiety and stress around exam time.</a:t>
            </a:r>
          </a:p>
          <a:p>
            <a:pPr marL="273050" indent="-273050">
              <a:lnSpc>
                <a:spcPct val="90000"/>
              </a:lnSpc>
              <a:buFontTx/>
              <a:buNone/>
            </a:pPr>
            <a:endParaRPr lang="en-IE" sz="1000">
              <a:latin typeface="Constantia" pitchFamily="18" charset="0"/>
            </a:endParaRPr>
          </a:p>
          <a:p>
            <a:pPr marL="273050" indent="-273050">
              <a:lnSpc>
                <a:spcPct val="90000"/>
              </a:lnSpc>
            </a:pPr>
            <a:r>
              <a:rPr lang="en-IE" sz="2400">
                <a:latin typeface="Constantia" pitchFamily="18" charset="0"/>
              </a:rPr>
              <a:t>Take a break!</a:t>
            </a:r>
          </a:p>
          <a:p>
            <a:pPr marL="273050" indent="-273050">
              <a:lnSpc>
                <a:spcPct val="90000"/>
              </a:lnSpc>
            </a:pPr>
            <a:endParaRPr lang="en-IE" sz="1000">
              <a:latin typeface="Constantia" pitchFamily="18" charset="0"/>
            </a:endParaRPr>
          </a:p>
          <a:p>
            <a:pPr marL="273050" indent="-273050">
              <a:lnSpc>
                <a:spcPct val="90000"/>
              </a:lnSpc>
            </a:pPr>
            <a:r>
              <a:rPr lang="en-IE" sz="2400">
                <a:latin typeface="Constantia" pitchFamily="18" charset="0"/>
              </a:rPr>
              <a:t>The best way to reduce exam anxiety is to be confident that you have done as much as you reasonably could to prepare for the exam. </a:t>
            </a:r>
          </a:p>
          <a:p>
            <a:pPr marL="273050" indent="-273050">
              <a:lnSpc>
                <a:spcPct val="90000"/>
              </a:lnSpc>
            </a:pPr>
            <a:endParaRPr lang="en-IE" sz="1000">
              <a:latin typeface="Constantia" pitchFamily="18" charset="0"/>
            </a:endParaRPr>
          </a:p>
          <a:p>
            <a:pPr marL="273050" indent="-273050">
              <a:lnSpc>
                <a:spcPct val="90000"/>
              </a:lnSpc>
            </a:pPr>
            <a:r>
              <a:rPr lang="en-IE" sz="2400">
                <a:latin typeface="Constantia" pitchFamily="18" charset="0"/>
              </a:rPr>
              <a:t>Remember that exams are not about ‘catching you out’ – your lecturers want you to do well!</a:t>
            </a:r>
          </a:p>
          <a:p>
            <a:pPr marL="273050" indent="-273050">
              <a:lnSpc>
                <a:spcPct val="90000"/>
              </a:lnSpc>
            </a:pPr>
            <a:endParaRPr lang="en-US" sz="2400">
              <a:latin typeface="Constantia" pitchFamily="18" charset="0"/>
            </a:endParaRPr>
          </a:p>
        </p:txBody>
      </p:sp>
      <p:pic>
        <p:nvPicPr>
          <p:cNvPr id="18436" name="Picture 4"/>
          <p:cNvPicPr>
            <a:picLocks noChangeAspect="1" noChangeArrowheads="1"/>
          </p:cNvPicPr>
          <p:nvPr/>
        </p:nvPicPr>
        <p:blipFill>
          <a:blip r:embed="rId2" cstate="print"/>
          <a:srcRect/>
          <a:stretch>
            <a:fillRect/>
          </a:stretch>
        </p:blipFill>
        <p:spPr bwMode="auto">
          <a:xfrm>
            <a:off x="5508625" y="2028825"/>
            <a:ext cx="3481388" cy="3333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95536" y="332656"/>
            <a:ext cx="8229600" cy="1143000"/>
          </a:xfrm>
        </p:spPr>
        <p:txBody>
          <a:bodyPr lIns="0" rIns="0" bIns="0" anchor="b"/>
          <a:lstStyle/>
          <a:p>
            <a:pPr algn="ctr" eaLnBrk="1" hangingPunct="1"/>
            <a:r>
              <a:rPr lang="en-IE" sz="4000" dirty="0" smtClean="0">
                <a:effectLst>
                  <a:outerShdw blurRad="38100" dist="38100" dir="2700000" algn="tl">
                    <a:srgbClr val="000000"/>
                  </a:outerShdw>
                </a:effectLst>
                <a:latin typeface="Georgia" pitchFamily="18" charset="0"/>
              </a:rPr>
              <a:t>Your Disposition is Important Too!</a:t>
            </a:r>
            <a:endParaRPr lang="en-US" sz="4000" dirty="0" smtClean="0">
              <a:effectLst>
                <a:outerShdw blurRad="38100" dist="38100" dir="2700000" algn="tl">
                  <a:srgbClr val="000000"/>
                </a:outerShdw>
              </a:effectLst>
              <a:latin typeface="Georgia" pitchFamily="18" charset="0"/>
            </a:endParaRPr>
          </a:p>
        </p:txBody>
      </p:sp>
      <p:sp>
        <p:nvSpPr>
          <p:cNvPr id="10243" name="Rectangle 3"/>
          <p:cNvSpPr>
            <a:spLocks noGrp="1" noChangeArrowheads="1"/>
          </p:cNvSpPr>
          <p:nvPr>
            <p:ph idx="4294967295"/>
          </p:nvPr>
        </p:nvSpPr>
        <p:spPr>
          <a:xfrm>
            <a:off x="468313" y="1484313"/>
            <a:ext cx="7467600" cy="4525962"/>
          </a:xfrm>
        </p:spPr>
        <p:txBody>
          <a:bodyPr/>
          <a:lstStyle/>
          <a:p>
            <a:pPr marL="273050" indent="-273050" eaLnBrk="1" hangingPunct="1">
              <a:lnSpc>
                <a:spcPct val="80000"/>
              </a:lnSpc>
            </a:pPr>
            <a:r>
              <a:rPr lang="en-IE" sz="3200" smtClean="0"/>
              <a:t>Try to stay positive. </a:t>
            </a:r>
          </a:p>
          <a:p>
            <a:pPr marL="273050" indent="-273050" eaLnBrk="1" hangingPunct="1">
              <a:lnSpc>
                <a:spcPct val="80000"/>
              </a:lnSpc>
            </a:pPr>
            <a:endParaRPr lang="en-IE" sz="3200" smtClean="0"/>
          </a:p>
          <a:p>
            <a:pPr marL="273050" indent="-273050" eaLnBrk="1" hangingPunct="1">
              <a:lnSpc>
                <a:spcPct val="80000"/>
              </a:lnSpc>
            </a:pPr>
            <a:r>
              <a:rPr lang="en-IE" sz="3200" smtClean="0"/>
              <a:t>Acknowledge the work that you have done and tell yourself that the exam is an opportunity for you to demonstrate your knowledge and understanding of an area of study.</a:t>
            </a:r>
          </a:p>
          <a:p>
            <a:pPr marL="273050" indent="-273050" eaLnBrk="1" hangingPunct="1">
              <a:lnSpc>
                <a:spcPct val="80000"/>
              </a:lnSpc>
              <a:buFont typeface="Wingdings 2" pitchFamily="18" charset="2"/>
              <a:buNone/>
            </a:pPr>
            <a:endParaRPr lang="en-IE" sz="3200" smtClean="0"/>
          </a:p>
          <a:p>
            <a:pPr marL="273050" indent="-273050" eaLnBrk="1" hangingPunct="1">
              <a:lnSpc>
                <a:spcPct val="80000"/>
              </a:lnSpc>
            </a:pPr>
            <a:r>
              <a:rPr lang="en-IE" sz="3200" smtClean="0"/>
              <a:t>It’s also a chance for you to show how you can ‘think on your feet’ and cope under pressure – valuable skills for life.</a:t>
            </a:r>
            <a:endParaRPr lang="en-US" sz="3200" smtClean="0"/>
          </a:p>
          <a:p>
            <a:pPr marL="273050" indent="-273050" eaLnBrk="1" hangingPunct="1">
              <a:lnSpc>
                <a:spcPct val="80000"/>
              </a:lnSpc>
            </a:pPr>
            <a:endParaRPr lang="en-IE"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68313" y="1196975"/>
            <a:ext cx="8229600" cy="936625"/>
          </a:xfrm>
        </p:spPr>
        <p:txBody>
          <a:bodyPr lIns="0" rIns="0" bIns="0" anchor="b"/>
          <a:lstStyle/>
          <a:p>
            <a:r>
              <a:rPr lang="en-IE">
                <a:latin typeface="Constantia" pitchFamily="18" charset="0"/>
              </a:rPr>
              <a:t>Stress as a Process</a:t>
            </a:r>
          </a:p>
        </p:txBody>
      </p:sp>
      <p:sp>
        <p:nvSpPr>
          <p:cNvPr id="21507" name="Rectangle 3"/>
          <p:cNvSpPr>
            <a:spLocks noGrp="1" noChangeArrowheads="1"/>
          </p:cNvSpPr>
          <p:nvPr>
            <p:ph idx="4294967295"/>
          </p:nvPr>
        </p:nvSpPr>
        <p:spPr>
          <a:xfrm>
            <a:off x="468313" y="2133600"/>
            <a:ext cx="8229600" cy="4525963"/>
          </a:xfrm>
        </p:spPr>
        <p:txBody>
          <a:bodyPr/>
          <a:lstStyle/>
          <a:p>
            <a:pPr marL="273050" indent="-273050"/>
            <a:endParaRPr lang="en-IE" sz="1800">
              <a:latin typeface="Constantia" pitchFamily="18" charset="0"/>
            </a:endParaRPr>
          </a:p>
          <a:p>
            <a:pPr marL="273050" indent="-273050"/>
            <a:r>
              <a:rPr lang="en-IE">
                <a:latin typeface="Constantia" pitchFamily="18" charset="0"/>
              </a:rPr>
              <a:t>According to psychological theory, stress is a </a:t>
            </a:r>
            <a:r>
              <a:rPr lang="en-IE" i="1">
                <a:latin typeface="Constantia" pitchFamily="18" charset="0"/>
              </a:rPr>
              <a:t>subjective</a:t>
            </a:r>
            <a:r>
              <a:rPr lang="en-IE">
                <a:latin typeface="Constantia" pitchFamily="18" charset="0"/>
              </a:rPr>
              <a:t> process</a:t>
            </a:r>
          </a:p>
          <a:p>
            <a:pPr marL="273050" indent="-273050"/>
            <a:endParaRPr lang="en-IE" sz="1600">
              <a:latin typeface="Constantia" pitchFamily="18" charset="0"/>
            </a:endParaRPr>
          </a:p>
          <a:p>
            <a:pPr marL="273050" indent="-273050"/>
            <a:r>
              <a:rPr lang="en-IE">
                <a:latin typeface="Constantia" pitchFamily="18" charset="0"/>
              </a:rPr>
              <a:t>An event is seen as stressful if it is </a:t>
            </a:r>
            <a:r>
              <a:rPr lang="en-IE" u="sng">
                <a:latin typeface="Constantia" pitchFamily="18" charset="0"/>
              </a:rPr>
              <a:t>appraised</a:t>
            </a:r>
            <a:r>
              <a:rPr lang="en-IE">
                <a:latin typeface="Constantia" pitchFamily="18" charset="0"/>
              </a:rPr>
              <a:t> as such</a:t>
            </a:r>
          </a:p>
          <a:p>
            <a:pPr marL="273050" indent="-273050"/>
            <a:endParaRPr lang="en-IE" sz="1600" b="1">
              <a:latin typeface="Constantia" pitchFamily="18" charset="0"/>
            </a:endParaRPr>
          </a:p>
          <a:p>
            <a:pPr marL="273050" indent="-273050"/>
            <a:r>
              <a:rPr lang="en-IE">
                <a:latin typeface="Constantia" pitchFamily="18" charset="0"/>
              </a:rPr>
              <a:t>Appraisal is the interpretation of situations, events and the person’s behaviour.</a:t>
            </a:r>
          </a:p>
        </p:txBody>
      </p:sp>
      <p:sp>
        <p:nvSpPr>
          <p:cNvPr id="3076" name="Rectangle 2"/>
          <p:cNvSpPr>
            <a:spLocks noChangeArrowheads="1"/>
          </p:cNvSpPr>
          <p:nvPr/>
        </p:nvSpPr>
        <p:spPr bwMode="auto">
          <a:xfrm>
            <a:off x="0" y="0"/>
            <a:ext cx="9144000" cy="908050"/>
          </a:xfrm>
          <a:prstGeom prst="rect">
            <a:avLst/>
          </a:prstGeom>
          <a:noFill/>
          <a:ln w="9525">
            <a:noFill/>
            <a:miter lim="800000"/>
            <a:headEnd/>
            <a:tailEnd/>
          </a:ln>
          <a:effectLst/>
        </p:spPr>
        <p:txBody>
          <a:bodyPr lIns="0" rIns="0" bIns="0" anchor="b"/>
          <a:lstStyle/>
          <a:p>
            <a:pPr algn="ctr"/>
            <a:r>
              <a:rPr lang="en-IE" sz="4400" b="1">
                <a:solidFill>
                  <a:schemeClr val="tx2"/>
                </a:solidFill>
                <a:effectLst>
                  <a:outerShdw blurRad="38100" dist="38100" dir="2700000" algn="tl">
                    <a:srgbClr val="000000"/>
                  </a:outerShdw>
                </a:effectLst>
                <a:latin typeface="Constantia" pitchFamily="18" charset="0"/>
              </a:rPr>
              <a:t>What is stress???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79388" y="0"/>
            <a:ext cx="8050212" cy="1143000"/>
          </a:xfrm>
        </p:spPr>
        <p:txBody>
          <a:bodyPr lIns="0" rIns="0" bIns="0" anchor="b"/>
          <a:lstStyle/>
          <a:p>
            <a:pPr algn="l" eaLnBrk="1" hangingPunct="1"/>
            <a:r>
              <a:rPr lang="en-IE" dirty="0" smtClean="0">
                <a:effectLst>
                  <a:outerShdw blurRad="38100" dist="38100" dir="2700000" algn="tl">
                    <a:srgbClr val="000000"/>
                  </a:outerShdw>
                </a:effectLst>
                <a:latin typeface="Georgia" pitchFamily="18" charset="0"/>
              </a:rPr>
              <a:t>Time Management</a:t>
            </a:r>
            <a:endParaRPr lang="en-US" dirty="0" smtClean="0">
              <a:effectLst>
                <a:outerShdw blurRad="38100" dist="38100" dir="2700000" algn="tl">
                  <a:srgbClr val="000000"/>
                </a:outerShdw>
              </a:effectLst>
              <a:latin typeface="Georgia" pitchFamily="18" charset="0"/>
            </a:endParaRPr>
          </a:p>
        </p:txBody>
      </p:sp>
      <p:sp>
        <p:nvSpPr>
          <p:cNvPr id="11267" name="Rectangle 3"/>
          <p:cNvSpPr>
            <a:spLocks noGrp="1" noChangeArrowheads="1"/>
          </p:cNvSpPr>
          <p:nvPr>
            <p:ph idx="4294967295"/>
          </p:nvPr>
        </p:nvSpPr>
        <p:spPr>
          <a:xfrm>
            <a:off x="0" y="1412875"/>
            <a:ext cx="7467600" cy="4525963"/>
          </a:xfrm>
        </p:spPr>
        <p:txBody>
          <a:bodyPr/>
          <a:lstStyle/>
          <a:p>
            <a:pPr marL="273050" indent="-273050" eaLnBrk="1" hangingPunct="1"/>
            <a:r>
              <a:rPr lang="en-IE" sz="3400" smtClean="0"/>
              <a:t>You will know in advance:</a:t>
            </a:r>
          </a:p>
          <a:p>
            <a:pPr marL="639763" lvl="1" indent="-246063" eaLnBrk="1" hangingPunct="1"/>
            <a:r>
              <a:rPr lang="en-IE" sz="3300" smtClean="0"/>
              <a:t>How much time you have </a:t>
            </a:r>
          </a:p>
          <a:p>
            <a:pPr marL="914400" lvl="2" indent="-246063" eaLnBrk="1" hangingPunct="1"/>
            <a:r>
              <a:rPr lang="en-IE" sz="3000" smtClean="0"/>
              <a:t>(e.g. 2 or 3 hours). </a:t>
            </a:r>
          </a:p>
          <a:p>
            <a:pPr marL="639763" lvl="1" indent="-246063" eaLnBrk="1" hangingPunct="1"/>
            <a:r>
              <a:rPr lang="en-IE" sz="3300" smtClean="0"/>
              <a:t>The format of the exam </a:t>
            </a:r>
          </a:p>
          <a:p>
            <a:pPr marL="914400" lvl="2" indent="-246063" eaLnBrk="1" hangingPunct="1"/>
            <a:r>
              <a:rPr lang="en-IE" sz="3000" smtClean="0"/>
              <a:t>(e.g. MCQs and Essays).</a:t>
            </a:r>
          </a:p>
          <a:p>
            <a:pPr marL="273050" indent="-273050" eaLnBrk="1" hangingPunct="1">
              <a:buFontTx/>
              <a:buNone/>
            </a:pPr>
            <a:endParaRPr lang="en-IE" sz="900" smtClean="0"/>
          </a:p>
          <a:p>
            <a:pPr marL="273050" indent="-273050" eaLnBrk="1" hangingPunct="1"/>
            <a:r>
              <a:rPr lang="en-IE" sz="3600" smtClean="0"/>
              <a:t>Based on this knowledge, decide how to allocate your time in the exam hall and stick rigidly to your time-management plan.</a:t>
            </a:r>
          </a:p>
        </p:txBody>
      </p:sp>
      <p:pic>
        <p:nvPicPr>
          <p:cNvPr id="86020" name="Picture 4"/>
          <p:cNvPicPr>
            <a:picLocks noChangeAspect="1" noChangeArrowheads="1"/>
          </p:cNvPicPr>
          <p:nvPr/>
        </p:nvPicPr>
        <p:blipFill>
          <a:blip r:embed="rId2" cstate="print"/>
          <a:srcRect/>
          <a:stretch>
            <a:fillRect/>
          </a:stretch>
        </p:blipFill>
        <p:spPr bwMode="auto">
          <a:xfrm>
            <a:off x="5648325" y="404813"/>
            <a:ext cx="3244850" cy="39719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68313" y="0"/>
            <a:ext cx="8229600" cy="1143000"/>
          </a:xfrm>
        </p:spPr>
        <p:txBody>
          <a:bodyPr lIns="0" rIns="0" bIns="0" anchor="b"/>
          <a:lstStyle/>
          <a:p>
            <a:pPr algn="ctr" eaLnBrk="1" hangingPunct="1"/>
            <a:r>
              <a:rPr lang="en-IE" smtClean="0">
                <a:effectLst>
                  <a:outerShdw blurRad="38100" dist="38100" dir="2700000" algn="tl">
                    <a:srgbClr val="000000"/>
                  </a:outerShdw>
                </a:effectLst>
                <a:latin typeface="Georgia" pitchFamily="18" charset="0"/>
              </a:rPr>
              <a:t>Reading the Directions</a:t>
            </a:r>
            <a:endParaRPr lang="en-US" smtClean="0">
              <a:effectLst>
                <a:outerShdw blurRad="38100" dist="38100" dir="2700000" algn="tl">
                  <a:srgbClr val="000000"/>
                </a:outerShdw>
              </a:effectLst>
              <a:latin typeface="Georgia" pitchFamily="18" charset="0"/>
            </a:endParaRPr>
          </a:p>
        </p:txBody>
      </p:sp>
      <p:sp>
        <p:nvSpPr>
          <p:cNvPr id="12291" name="Rectangle 3"/>
          <p:cNvSpPr>
            <a:spLocks noGrp="1" noChangeArrowheads="1"/>
          </p:cNvSpPr>
          <p:nvPr>
            <p:ph idx="4294967295"/>
          </p:nvPr>
        </p:nvSpPr>
        <p:spPr>
          <a:xfrm>
            <a:off x="250825" y="1412875"/>
            <a:ext cx="8229600" cy="4389438"/>
          </a:xfrm>
        </p:spPr>
        <p:txBody>
          <a:bodyPr/>
          <a:lstStyle/>
          <a:p>
            <a:pPr marL="273050" indent="-273050" eaLnBrk="1" hangingPunct="1"/>
            <a:r>
              <a:rPr lang="en-IE" sz="2800" smtClean="0"/>
              <a:t>When the exam starts, write everything you fear you might forget onto the question sheet!</a:t>
            </a:r>
          </a:p>
          <a:p>
            <a:pPr marL="273050" indent="-273050" eaLnBrk="1" hangingPunct="1"/>
            <a:endParaRPr lang="en-IE" sz="2800" smtClean="0"/>
          </a:p>
          <a:p>
            <a:pPr marL="273050" indent="-273050" eaLnBrk="1" hangingPunct="1"/>
            <a:r>
              <a:rPr lang="en-IE" sz="2800" smtClean="0"/>
              <a:t>Read the directions carefully:</a:t>
            </a:r>
          </a:p>
          <a:p>
            <a:pPr marL="639763" lvl="1" indent="-246063" eaLnBrk="1" hangingPunct="1"/>
            <a:r>
              <a:rPr lang="en-IE" sz="2800" u="sng" smtClean="0"/>
              <a:t>what</a:t>
            </a:r>
            <a:r>
              <a:rPr lang="en-IE" sz="2800" smtClean="0"/>
              <a:t> to answer, </a:t>
            </a:r>
          </a:p>
          <a:p>
            <a:pPr marL="639763" lvl="1" indent="-246063" eaLnBrk="1" hangingPunct="1"/>
            <a:r>
              <a:rPr lang="en-IE" sz="2800" u="sng" smtClean="0"/>
              <a:t>where</a:t>
            </a:r>
            <a:r>
              <a:rPr lang="en-IE" sz="2800" smtClean="0"/>
              <a:t> to answer, </a:t>
            </a:r>
          </a:p>
          <a:p>
            <a:pPr marL="639763" lvl="1" indent="-246063" eaLnBrk="1" hangingPunct="1"/>
            <a:r>
              <a:rPr lang="en-IE" sz="2800" smtClean="0"/>
              <a:t>marking schemes, etc. </a:t>
            </a:r>
          </a:p>
          <a:p>
            <a:pPr marL="273050" indent="-273050" eaLnBrk="1" hangingPunct="1">
              <a:buFontTx/>
              <a:buNone/>
            </a:pPr>
            <a:endParaRPr lang="en-IE" sz="2800" smtClean="0"/>
          </a:p>
          <a:p>
            <a:pPr marL="273050" indent="-273050" eaLnBrk="1" hangingPunct="1"/>
            <a:r>
              <a:rPr lang="en-IE" sz="2800" smtClean="0"/>
              <a:t>Allocate a few minutes to scan the entire exam and select your preferred questions.</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539750" y="0"/>
            <a:ext cx="8229600" cy="1143000"/>
          </a:xfrm>
        </p:spPr>
        <p:txBody>
          <a:bodyPr lIns="0" rIns="0" bIns="0" anchor="b"/>
          <a:lstStyle/>
          <a:p>
            <a:pPr algn="ctr" eaLnBrk="1" hangingPunct="1"/>
            <a:r>
              <a:rPr lang="en-IE" smtClean="0">
                <a:effectLst>
                  <a:outerShdw blurRad="38100" dist="38100" dir="2700000" algn="tl">
                    <a:srgbClr val="000000"/>
                  </a:outerShdw>
                </a:effectLst>
                <a:latin typeface="Georgia" pitchFamily="18" charset="0"/>
              </a:rPr>
              <a:t>Review your work!</a:t>
            </a:r>
            <a:endParaRPr lang="en-US" smtClean="0">
              <a:effectLst>
                <a:outerShdw blurRad="38100" dist="38100" dir="2700000" algn="tl">
                  <a:srgbClr val="000000"/>
                </a:outerShdw>
              </a:effectLst>
              <a:latin typeface="Georgia" pitchFamily="18" charset="0"/>
            </a:endParaRPr>
          </a:p>
        </p:txBody>
      </p:sp>
      <p:sp>
        <p:nvSpPr>
          <p:cNvPr id="23555" name="Rectangle 3"/>
          <p:cNvSpPr>
            <a:spLocks noGrp="1" noChangeArrowheads="1"/>
          </p:cNvSpPr>
          <p:nvPr>
            <p:ph idx="4294967295"/>
          </p:nvPr>
        </p:nvSpPr>
        <p:spPr>
          <a:xfrm>
            <a:off x="468313" y="1412875"/>
            <a:ext cx="8229600" cy="4389438"/>
          </a:xfrm>
        </p:spPr>
        <p:txBody>
          <a:bodyPr/>
          <a:lstStyle/>
          <a:p>
            <a:pPr marL="273050" indent="-273050" eaLnBrk="1" hangingPunct="1"/>
            <a:r>
              <a:rPr lang="en-IE" sz="2800" smtClean="0"/>
              <a:t>If you have time at the end of any exam, resist the urge to leave the exam hall. Use the time to review what you have done thoroughly.</a:t>
            </a:r>
          </a:p>
          <a:p>
            <a:pPr marL="273050" indent="-273050" eaLnBrk="1" hangingPunct="1">
              <a:buFontTx/>
              <a:buNone/>
            </a:pPr>
            <a:endParaRPr lang="en-IE" sz="1000" smtClean="0"/>
          </a:p>
          <a:p>
            <a:pPr marL="273050" indent="-273050" eaLnBrk="1" hangingPunct="1"/>
            <a:r>
              <a:rPr lang="en-IE" sz="2800" smtClean="0"/>
              <a:t>Check for errors, make sure that you have answered all questions, and add any missing information. </a:t>
            </a:r>
          </a:p>
          <a:p>
            <a:pPr marL="273050" indent="-273050" eaLnBrk="1" hangingPunct="1"/>
            <a:endParaRPr lang="en-IE" sz="1000" smtClean="0"/>
          </a:p>
          <a:p>
            <a:pPr marL="273050" indent="-273050" eaLnBrk="1" hangingPunct="1"/>
            <a:r>
              <a:rPr lang="en-IE" sz="2800" smtClean="0"/>
              <a:t>If you run out of time, jot down the key points that you would have made and the key terms that are relevant to the topic – much like our outline from earlier.</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50825" y="0"/>
            <a:ext cx="7978775" cy="1143000"/>
          </a:xfrm>
        </p:spPr>
        <p:txBody>
          <a:bodyPr lIns="0" rIns="0" bIns="0" anchor="b"/>
          <a:lstStyle/>
          <a:p>
            <a:pPr eaLnBrk="1" hangingPunct="1"/>
            <a:r>
              <a:rPr lang="en-IE" smtClean="0">
                <a:effectLst>
                  <a:outerShdw blurRad="38100" dist="38100" dir="2700000" algn="tl">
                    <a:srgbClr val="000000"/>
                  </a:outerShdw>
                </a:effectLst>
                <a:latin typeface="Georgia" pitchFamily="18" charset="0"/>
              </a:rPr>
              <a:t>During the exam…</a:t>
            </a:r>
            <a:endParaRPr lang="en-US" smtClean="0">
              <a:effectLst>
                <a:outerShdw blurRad="38100" dist="38100" dir="2700000" algn="tl">
                  <a:srgbClr val="000000"/>
                </a:outerShdw>
              </a:effectLst>
              <a:latin typeface="Georgia" pitchFamily="18" charset="0"/>
            </a:endParaRPr>
          </a:p>
        </p:txBody>
      </p:sp>
      <p:sp>
        <p:nvSpPr>
          <p:cNvPr id="11267" name="Rectangle 3"/>
          <p:cNvSpPr>
            <a:spLocks noGrp="1" noChangeArrowheads="1"/>
          </p:cNvSpPr>
          <p:nvPr>
            <p:ph idx="4294967295"/>
          </p:nvPr>
        </p:nvSpPr>
        <p:spPr>
          <a:xfrm>
            <a:off x="179388" y="1700213"/>
            <a:ext cx="8713787" cy="4662487"/>
          </a:xfrm>
        </p:spPr>
        <p:txBody>
          <a:bodyPr>
            <a:normAutofit/>
          </a:bodyPr>
          <a:lstStyle/>
          <a:p>
            <a:pPr marL="273050" indent="-273050" eaLnBrk="1" hangingPunct="1">
              <a:lnSpc>
                <a:spcPct val="60000"/>
              </a:lnSpc>
            </a:pPr>
            <a:r>
              <a:rPr lang="en-IE" sz="2400" smtClean="0"/>
              <a:t>If you experience severe anxiety during an exam, try some or all of the following:</a:t>
            </a:r>
          </a:p>
          <a:p>
            <a:pPr marL="639763" lvl="1" indent="-246063" eaLnBrk="1" hangingPunct="1">
              <a:lnSpc>
                <a:spcPct val="60000"/>
              </a:lnSpc>
            </a:pPr>
            <a:endParaRPr lang="en-IE" sz="2400" smtClean="0"/>
          </a:p>
          <a:p>
            <a:pPr marL="639763" lvl="1" indent="-246063" eaLnBrk="1" hangingPunct="1">
              <a:lnSpc>
                <a:spcPct val="60000"/>
              </a:lnSpc>
            </a:pPr>
            <a:r>
              <a:rPr lang="en-IE" sz="2400" smtClean="0"/>
              <a:t>Deep, slow breaths.</a:t>
            </a:r>
          </a:p>
          <a:p>
            <a:pPr marL="639763" lvl="1" indent="-246063" eaLnBrk="1" hangingPunct="1">
              <a:lnSpc>
                <a:spcPct val="60000"/>
              </a:lnSpc>
            </a:pPr>
            <a:endParaRPr lang="en-IE" sz="2400" smtClean="0"/>
          </a:p>
          <a:p>
            <a:pPr marL="639763" lvl="1" indent="-246063" eaLnBrk="1" hangingPunct="1">
              <a:lnSpc>
                <a:spcPct val="60000"/>
              </a:lnSpc>
            </a:pPr>
            <a:r>
              <a:rPr lang="en-IE" sz="2400" smtClean="0"/>
              <a:t>Try not to focus on the anxiety, instead focus on the task at hand.</a:t>
            </a:r>
          </a:p>
          <a:p>
            <a:pPr marL="639763" lvl="1" indent="-246063" eaLnBrk="1" hangingPunct="1">
              <a:lnSpc>
                <a:spcPct val="60000"/>
              </a:lnSpc>
            </a:pPr>
            <a:endParaRPr lang="en-IE" sz="2400" smtClean="0"/>
          </a:p>
          <a:p>
            <a:pPr marL="639763" lvl="1" indent="-246063" eaLnBrk="1" hangingPunct="1">
              <a:lnSpc>
                <a:spcPct val="60000"/>
              </a:lnSpc>
            </a:pPr>
            <a:r>
              <a:rPr lang="en-IE" sz="2400" smtClean="0"/>
              <a:t>Tell yourself that you have done, and are doing, your best.</a:t>
            </a:r>
          </a:p>
          <a:p>
            <a:pPr marL="273050" indent="-273050" eaLnBrk="1" hangingPunct="1">
              <a:lnSpc>
                <a:spcPct val="70000"/>
              </a:lnSpc>
            </a:pPr>
            <a:endParaRPr lang="en-IE" sz="2400" smtClean="0"/>
          </a:p>
          <a:p>
            <a:pPr marL="273050" indent="-273050" eaLnBrk="1" hangingPunct="1">
              <a:lnSpc>
                <a:spcPct val="70000"/>
              </a:lnSpc>
            </a:pPr>
            <a:r>
              <a:rPr lang="en-IE" sz="2400" smtClean="0"/>
              <a:t>Take a short break to clear your mind. Drink some water.</a:t>
            </a:r>
          </a:p>
          <a:p>
            <a:pPr marL="273050" indent="-273050" eaLnBrk="1" hangingPunct="1">
              <a:lnSpc>
                <a:spcPct val="70000"/>
              </a:lnSpc>
            </a:pPr>
            <a:endParaRPr lang="en-IE" sz="2400" smtClean="0"/>
          </a:p>
          <a:p>
            <a:pPr marL="273050" indent="-273050" eaLnBrk="1" hangingPunct="1">
              <a:lnSpc>
                <a:spcPct val="70000"/>
              </a:lnSpc>
            </a:pPr>
            <a:r>
              <a:rPr lang="en-IE" sz="2400" smtClean="0"/>
              <a:t>If you go ‘blank’, don’t panic – it happens all the time. Take a few moments, or move on to a different question. Be confident that what you need to recall will come back to you.</a:t>
            </a:r>
          </a:p>
          <a:p>
            <a:pPr marL="639763" lvl="1" indent="-246063" eaLnBrk="1" hangingPunct="1">
              <a:lnSpc>
                <a:spcPct val="60000"/>
              </a:lnSpc>
            </a:pPr>
            <a:endParaRPr lang="en-IE"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50825" y="0"/>
            <a:ext cx="8229600" cy="1143000"/>
          </a:xfrm>
        </p:spPr>
        <p:txBody>
          <a:bodyPr lIns="0" rIns="0" bIns="0" anchor="b"/>
          <a:lstStyle/>
          <a:p>
            <a:pPr eaLnBrk="1" hangingPunct="1"/>
            <a:r>
              <a:rPr lang="en-IE" smtClean="0">
                <a:effectLst>
                  <a:outerShdw blurRad="38100" dist="38100" dir="2700000" algn="tl">
                    <a:srgbClr val="000000"/>
                  </a:outerShdw>
                </a:effectLst>
                <a:latin typeface="Georgia" pitchFamily="18" charset="0"/>
              </a:rPr>
              <a:t>After the exam…</a:t>
            </a:r>
            <a:endParaRPr lang="en-US" smtClean="0">
              <a:effectLst>
                <a:outerShdw blurRad="38100" dist="38100" dir="2700000" algn="tl">
                  <a:srgbClr val="000000"/>
                </a:outerShdw>
              </a:effectLst>
              <a:latin typeface="Georgia" pitchFamily="18" charset="0"/>
            </a:endParaRPr>
          </a:p>
        </p:txBody>
      </p:sp>
      <p:sp>
        <p:nvSpPr>
          <p:cNvPr id="28675" name="Rectangle 3"/>
          <p:cNvSpPr>
            <a:spLocks noGrp="1" noChangeArrowheads="1"/>
          </p:cNvSpPr>
          <p:nvPr>
            <p:ph idx="4294967295"/>
          </p:nvPr>
        </p:nvSpPr>
        <p:spPr>
          <a:xfrm>
            <a:off x="0" y="1412875"/>
            <a:ext cx="5508625" cy="4389438"/>
          </a:xfrm>
        </p:spPr>
        <p:txBody>
          <a:bodyPr/>
          <a:lstStyle/>
          <a:p>
            <a:pPr marL="273050" indent="-273050" eaLnBrk="1" hangingPunct="1"/>
            <a:r>
              <a:rPr lang="en-IE" sz="2800" smtClean="0"/>
              <a:t>Consider what worked best and resolve to use those techniques again.</a:t>
            </a:r>
          </a:p>
          <a:p>
            <a:pPr marL="273050" indent="-273050" eaLnBrk="1" hangingPunct="1">
              <a:buFontTx/>
              <a:buNone/>
            </a:pPr>
            <a:endParaRPr lang="en-IE" sz="1600" smtClean="0"/>
          </a:p>
          <a:p>
            <a:pPr marL="273050" indent="-273050" eaLnBrk="1" hangingPunct="1"/>
            <a:r>
              <a:rPr lang="en-IE" sz="2800" smtClean="0"/>
              <a:t>Avoid post-mortems – you have another exam to prepare for!</a:t>
            </a:r>
          </a:p>
          <a:p>
            <a:pPr marL="273050" indent="-273050" eaLnBrk="1" hangingPunct="1">
              <a:buFontTx/>
              <a:buNone/>
            </a:pPr>
            <a:endParaRPr lang="en-IE" sz="1600" smtClean="0"/>
          </a:p>
          <a:p>
            <a:pPr marL="273050" indent="-273050" eaLnBrk="1" hangingPunct="1"/>
            <a:r>
              <a:rPr lang="en-IE" sz="2800" smtClean="0"/>
              <a:t>Seek feedback if you’re disappointed with an exam result: learning where you went wrong before is the best way to ensure it doesn’t happen again.</a:t>
            </a:r>
          </a:p>
          <a:p>
            <a:pPr marL="273050" indent="-273050" eaLnBrk="1" hangingPunct="1"/>
            <a:endParaRPr lang="en-US" sz="2800" smtClean="0"/>
          </a:p>
        </p:txBody>
      </p:sp>
      <p:pic>
        <p:nvPicPr>
          <p:cNvPr id="114692" name="Picture 4"/>
          <p:cNvPicPr>
            <a:picLocks noChangeAspect="1" noChangeArrowheads="1"/>
          </p:cNvPicPr>
          <p:nvPr/>
        </p:nvPicPr>
        <p:blipFill>
          <a:blip r:embed="rId2" cstate="print"/>
          <a:srcRect/>
          <a:stretch>
            <a:fillRect/>
          </a:stretch>
        </p:blipFill>
        <p:spPr bwMode="auto">
          <a:xfrm>
            <a:off x="5580063" y="2276475"/>
            <a:ext cx="3384550" cy="31400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0"/>
            <a:ext cx="8229600" cy="1143000"/>
          </a:xfrm>
        </p:spPr>
        <p:txBody>
          <a:bodyPr/>
          <a:lstStyle/>
          <a:p>
            <a:r>
              <a:rPr lang="en-IE">
                <a:latin typeface="Constantia" pitchFamily="18" charset="0"/>
              </a:rPr>
              <a:t>In Summary,</a:t>
            </a:r>
            <a:endParaRPr lang="en-GB">
              <a:latin typeface="Constantia" pitchFamily="18" charset="0"/>
            </a:endParaRPr>
          </a:p>
        </p:txBody>
      </p:sp>
      <p:sp>
        <p:nvSpPr>
          <p:cNvPr id="22531" name="Rectangle 3"/>
          <p:cNvSpPr>
            <a:spLocks noGrp="1" noChangeArrowheads="1"/>
          </p:cNvSpPr>
          <p:nvPr>
            <p:ph type="body" idx="1"/>
          </p:nvPr>
        </p:nvSpPr>
        <p:spPr>
          <a:xfrm>
            <a:off x="179388" y="1125538"/>
            <a:ext cx="8785225" cy="5732462"/>
          </a:xfrm>
        </p:spPr>
        <p:txBody>
          <a:bodyPr/>
          <a:lstStyle/>
          <a:p>
            <a:pPr>
              <a:lnSpc>
                <a:spcPct val="80000"/>
              </a:lnSpc>
              <a:buFontTx/>
              <a:buNone/>
            </a:pPr>
            <a:r>
              <a:rPr lang="en-GB" sz="2000" b="1">
                <a:latin typeface="Constantia" pitchFamily="18" charset="0"/>
              </a:rPr>
              <a:t>Organize Yourself and Plan Ahead!</a:t>
            </a:r>
          </a:p>
          <a:p>
            <a:pPr>
              <a:lnSpc>
                <a:spcPct val="80000"/>
              </a:lnSpc>
              <a:buFontTx/>
              <a:buChar char="•"/>
            </a:pPr>
            <a:endParaRPr lang="en-GB" sz="2000" b="1">
              <a:latin typeface="Constantia" pitchFamily="18" charset="0"/>
            </a:endParaRPr>
          </a:p>
          <a:p>
            <a:pPr>
              <a:lnSpc>
                <a:spcPct val="80000"/>
              </a:lnSpc>
              <a:buFontTx/>
              <a:buNone/>
            </a:pPr>
            <a:r>
              <a:rPr lang="en-GB" sz="2000" b="1">
                <a:latin typeface="Constantia" pitchFamily="18" charset="0"/>
              </a:rPr>
              <a:t>Control Your Environment by controlling who and what is surrounding you. </a:t>
            </a:r>
            <a:r>
              <a:rPr lang="en-GB" sz="2000">
                <a:latin typeface="Constantia" pitchFamily="18" charset="0"/>
              </a:rPr>
              <a:t>In this way, you can either get rid of stress or get support for yourself.</a:t>
            </a:r>
          </a:p>
          <a:p>
            <a:pPr>
              <a:lnSpc>
                <a:spcPct val="80000"/>
              </a:lnSpc>
              <a:buFont typeface="Wingdings" pitchFamily="2" charset="2"/>
              <a:buNone/>
            </a:pPr>
            <a:endParaRPr lang="en-GB" sz="2000">
              <a:latin typeface="Constantia" pitchFamily="18" charset="0"/>
            </a:endParaRPr>
          </a:p>
          <a:p>
            <a:pPr>
              <a:lnSpc>
                <a:spcPct val="80000"/>
              </a:lnSpc>
              <a:buFont typeface="Wingdings" pitchFamily="2" charset="2"/>
              <a:buNone/>
            </a:pPr>
            <a:r>
              <a:rPr lang="en-GB" sz="2000" b="1">
                <a:latin typeface="Constantia" pitchFamily="18" charset="0"/>
              </a:rPr>
              <a:t>Love Yourself by giving yourself positive feedback.</a:t>
            </a:r>
            <a:r>
              <a:rPr lang="en-GB" sz="2000">
                <a:latin typeface="Constantia" pitchFamily="18" charset="0"/>
              </a:rPr>
              <a:t/>
            </a:r>
            <a:br>
              <a:rPr lang="en-GB" sz="2000">
                <a:latin typeface="Constantia" pitchFamily="18" charset="0"/>
              </a:rPr>
            </a:br>
            <a:r>
              <a:rPr lang="en-GB" sz="2000">
                <a:latin typeface="Constantia" pitchFamily="18" charset="0"/>
              </a:rPr>
              <a:t>Remember, you are a unique individual who is doing the best you can.</a:t>
            </a:r>
          </a:p>
          <a:p>
            <a:pPr>
              <a:lnSpc>
                <a:spcPct val="80000"/>
              </a:lnSpc>
              <a:buFont typeface="Wingdings" pitchFamily="2" charset="2"/>
              <a:buNone/>
            </a:pPr>
            <a:endParaRPr lang="en-GB" sz="2000">
              <a:latin typeface="Constantia" pitchFamily="18" charset="0"/>
            </a:endParaRPr>
          </a:p>
          <a:p>
            <a:pPr>
              <a:lnSpc>
                <a:spcPct val="80000"/>
              </a:lnSpc>
              <a:buFont typeface="Wingdings" pitchFamily="2" charset="2"/>
              <a:buNone/>
            </a:pPr>
            <a:r>
              <a:rPr lang="en-GB" sz="2000" b="1">
                <a:latin typeface="Constantia" pitchFamily="18" charset="0"/>
              </a:rPr>
              <a:t>Reward Yourself by planning leisure activities into your life.</a:t>
            </a:r>
          </a:p>
          <a:p>
            <a:pPr>
              <a:lnSpc>
                <a:spcPct val="80000"/>
              </a:lnSpc>
              <a:buFont typeface="Wingdings" pitchFamily="2" charset="2"/>
              <a:buNone/>
            </a:pPr>
            <a:endParaRPr lang="en-GB" sz="2000">
              <a:latin typeface="Constantia" pitchFamily="18" charset="0"/>
            </a:endParaRPr>
          </a:p>
          <a:p>
            <a:pPr>
              <a:lnSpc>
                <a:spcPct val="80000"/>
              </a:lnSpc>
              <a:buFont typeface="Wingdings" pitchFamily="2" charset="2"/>
              <a:buNone/>
            </a:pPr>
            <a:r>
              <a:rPr lang="en-GB" sz="2000" b="1">
                <a:latin typeface="Constantia" pitchFamily="18" charset="0"/>
              </a:rPr>
              <a:t>Exercise &amp; Eat Healthy </a:t>
            </a:r>
          </a:p>
          <a:p>
            <a:pPr>
              <a:lnSpc>
                <a:spcPct val="80000"/>
              </a:lnSpc>
              <a:buFont typeface="Wingdings" pitchFamily="2" charset="2"/>
              <a:buNone/>
            </a:pPr>
            <a:endParaRPr lang="en-GB" sz="2000">
              <a:latin typeface="Constantia" pitchFamily="18" charset="0"/>
            </a:endParaRPr>
          </a:p>
          <a:p>
            <a:pPr>
              <a:lnSpc>
                <a:spcPct val="80000"/>
              </a:lnSpc>
              <a:buFont typeface="Wingdings" pitchFamily="2" charset="2"/>
              <a:buNone/>
            </a:pPr>
            <a:r>
              <a:rPr lang="en-GB" sz="2000" b="1">
                <a:latin typeface="Constantia" pitchFamily="18" charset="0"/>
              </a:rPr>
              <a:t>Relax Yourself by taking your mind off your stress and concentrating on breathing and positive thoughts.</a:t>
            </a:r>
          </a:p>
          <a:p>
            <a:pPr>
              <a:lnSpc>
                <a:spcPct val="80000"/>
              </a:lnSpc>
              <a:buFont typeface="Wingdings" pitchFamily="2" charset="2"/>
              <a:buNone/>
            </a:pPr>
            <a:endParaRPr lang="en-GB" sz="2000">
              <a:latin typeface="Constantia" pitchFamily="18" charset="0"/>
            </a:endParaRPr>
          </a:p>
          <a:p>
            <a:pPr>
              <a:lnSpc>
                <a:spcPct val="80000"/>
              </a:lnSpc>
              <a:buFont typeface="Wingdings" pitchFamily="2" charset="2"/>
              <a:buNone/>
            </a:pPr>
            <a:r>
              <a:rPr lang="en-GB" sz="2000" b="1">
                <a:latin typeface="Constantia" pitchFamily="18" charset="0"/>
              </a:rPr>
              <a:t>Rest Yourself </a:t>
            </a:r>
          </a:p>
          <a:p>
            <a:pPr>
              <a:lnSpc>
                <a:spcPct val="80000"/>
              </a:lnSpc>
              <a:buFont typeface="Wingdings" pitchFamily="2" charset="2"/>
              <a:buNone/>
            </a:pPr>
            <a:endParaRPr lang="en-GB" sz="2000">
              <a:latin typeface="Constantia" pitchFamily="18" charset="0"/>
            </a:endParaRPr>
          </a:p>
          <a:p>
            <a:pPr>
              <a:lnSpc>
                <a:spcPct val="80000"/>
              </a:lnSpc>
              <a:buFont typeface="Wingdings" pitchFamily="2" charset="2"/>
              <a:buNone/>
            </a:pPr>
            <a:r>
              <a:rPr lang="en-GB" sz="2000" b="1">
                <a:latin typeface="Constantia" pitchFamily="18" charset="0"/>
              </a:rPr>
              <a:t>Be Aware of Yourself</a:t>
            </a:r>
            <a:r>
              <a:rPr lang="en-GB" sz="2000">
                <a:latin typeface="Constantia" pitchFamily="18" charset="0"/>
              </a:rPr>
              <a:t/>
            </a:r>
            <a:br>
              <a:rPr lang="en-GB" sz="2000">
                <a:latin typeface="Constantia" pitchFamily="18" charset="0"/>
              </a:rPr>
            </a:br>
            <a:endParaRPr lang="en-GB" sz="2000">
              <a:latin typeface="Constantia" pitchFamily="18" charset="0"/>
            </a:endParaRPr>
          </a:p>
          <a:p>
            <a:pPr>
              <a:lnSpc>
                <a:spcPct val="80000"/>
              </a:lnSpc>
              <a:buFont typeface="Wingdings" pitchFamily="2" charset="2"/>
              <a:buNone/>
            </a:pPr>
            <a:endParaRPr lang="en-GB" sz="1800" b="1">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0"/>
            <a:ext cx="8229600" cy="981075"/>
          </a:xfrm>
        </p:spPr>
        <p:txBody>
          <a:bodyPr/>
          <a:lstStyle/>
          <a:p>
            <a:r>
              <a:rPr lang="en-IE" b="0" i="1">
                <a:latin typeface="Constantia" pitchFamily="18" charset="0"/>
              </a:rPr>
              <a:t>More Tips!</a:t>
            </a:r>
            <a:endParaRPr lang="en-GB" b="0" i="1">
              <a:latin typeface="Constantia" pitchFamily="18" charset="0"/>
            </a:endParaRPr>
          </a:p>
        </p:txBody>
      </p:sp>
      <p:sp>
        <p:nvSpPr>
          <p:cNvPr id="23555" name="Rectangle 3"/>
          <p:cNvSpPr>
            <a:spLocks noGrp="1" noChangeArrowheads="1"/>
          </p:cNvSpPr>
          <p:nvPr>
            <p:ph type="body" idx="1"/>
          </p:nvPr>
        </p:nvSpPr>
        <p:spPr>
          <a:xfrm>
            <a:off x="0" y="1052513"/>
            <a:ext cx="8686800" cy="4525962"/>
          </a:xfrm>
        </p:spPr>
        <p:txBody>
          <a:bodyPr/>
          <a:lstStyle/>
          <a:p>
            <a:pPr marL="609600" indent="-609600">
              <a:lnSpc>
                <a:spcPct val="80000"/>
              </a:lnSpc>
            </a:pPr>
            <a:r>
              <a:rPr lang="en-GB" sz="2000" b="1" i="1">
                <a:latin typeface="Constantia" pitchFamily="18" charset="0"/>
              </a:rPr>
              <a:t>Get up fifteen minutes earlier in the morning.</a:t>
            </a:r>
            <a:r>
              <a:rPr lang="en-GB" sz="2000">
                <a:latin typeface="Constantia" pitchFamily="18" charset="0"/>
              </a:rPr>
              <a:t> The inevitable morning mishaps will be less stressful.</a:t>
            </a:r>
          </a:p>
          <a:p>
            <a:pPr marL="609600" indent="-609600">
              <a:lnSpc>
                <a:spcPct val="80000"/>
              </a:lnSpc>
            </a:pPr>
            <a:endParaRPr lang="en-GB" sz="1500">
              <a:latin typeface="Constantia" pitchFamily="18" charset="0"/>
            </a:endParaRPr>
          </a:p>
          <a:p>
            <a:pPr marL="609600" indent="-609600">
              <a:lnSpc>
                <a:spcPct val="80000"/>
              </a:lnSpc>
            </a:pPr>
            <a:r>
              <a:rPr lang="en-GB" sz="2000" b="1" i="1">
                <a:latin typeface="Constantia" pitchFamily="18" charset="0"/>
              </a:rPr>
              <a:t>Prepare for the morning the evening before.</a:t>
            </a:r>
            <a:r>
              <a:rPr lang="en-GB" sz="2000">
                <a:latin typeface="Constantia" pitchFamily="18" charset="0"/>
              </a:rPr>
              <a:t> </a:t>
            </a:r>
          </a:p>
          <a:p>
            <a:pPr marL="609600" indent="-609600">
              <a:lnSpc>
                <a:spcPct val="80000"/>
              </a:lnSpc>
            </a:pPr>
            <a:endParaRPr lang="en-IE" sz="1500">
              <a:latin typeface="Constantia" pitchFamily="18" charset="0"/>
            </a:endParaRPr>
          </a:p>
          <a:p>
            <a:pPr marL="609600" indent="-609600">
              <a:lnSpc>
                <a:spcPct val="80000"/>
              </a:lnSpc>
            </a:pPr>
            <a:r>
              <a:rPr lang="en-GB" sz="2000" b="1" i="1">
                <a:latin typeface="Constantia" pitchFamily="18" charset="0"/>
              </a:rPr>
              <a:t>Don't rely on your memory.</a:t>
            </a:r>
            <a:r>
              <a:rPr lang="en-GB" sz="2000">
                <a:latin typeface="Constantia" pitchFamily="18" charset="0"/>
              </a:rPr>
              <a:t> Write down appointment times, due dates, etc.</a:t>
            </a:r>
          </a:p>
          <a:p>
            <a:pPr marL="609600" indent="-609600">
              <a:lnSpc>
                <a:spcPct val="80000"/>
              </a:lnSpc>
            </a:pPr>
            <a:endParaRPr lang="en-GB" sz="1500">
              <a:latin typeface="Constantia" pitchFamily="18" charset="0"/>
            </a:endParaRPr>
          </a:p>
          <a:p>
            <a:pPr marL="609600" indent="-609600">
              <a:lnSpc>
                <a:spcPct val="80000"/>
              </a:lnSpc>
            </a:pPr>
            <a:r>
              <a:rPr lang="en-GB" sz="2000" b="1" i="1">
                <a:latin typeface="Constantia" pitchFamily="18" charset="0"/>
              </a:rPr>
              <a:t>Be prepared to wait.</a:t>
            </a:r>
            <a:r>
              <a:rPr lang="en-GB" sz="2000">
                <a:latin typeface="Constantia" pitchFamily="18" charset="0"/>
              </a:rPr>
              <a:t> A paperback can make a wait in a queue almost pleasant.</a:t>
            </a:r>
          </a:p>
          <a:p>
            <a:pPr marL="609600" indent="-609600">
              <a:lnSpc>
                <a:spcPct val="80000"/>
              </a:lnSpc>
              <a:buFontTx/>
              <a:buAutoNum type="arabicPeriod"/>
            </a:pPr>
            <a:endParaRPr lang="en-IE" sz="1500">
              <a:latin typeface="Constantia" pitchFamily="18" charset="0"/>
            </a:endParaRPr>
          </a:p>
          <a:p>
            <a:pPr marL="609600" indent="-609600">
              <a:lnSpc>
                <a:spcPct val="80000"/>
              </a:lnSpc>
            </a:pPr>
            <a:r>
              <a:rPr lang="en-GB" sz="2000" b="1" i="1">
                <a:latin typeface="Constantia" pitchFamily="18" charset="0"/>
              </a:rPr>
              <a:t>Procrastination is stressful</a:t>
            </a:r>
            <a:r>
              <a:rPr lang="en-GB" sz="2000">
                <a:latin typeface="Constantia" pitchFamily="18" charset="0"/>
              </a:rPr>
              <a:t>.  Whatever you want to do tomorrow, do today; whatever you want to do today, do it now.</a:t>
            </a:r>
          </a:p>
          <a:p>
            <a:pPr marL="609600" indent="-609600">
              <a:lnSpc>
                <a:spcPct val="80000"/>
              </a:lnSpc>
            </a:pPr>
            <a:endParaRPr lang="en-IE" sz="1500">
              <a:latin typeface="Constantia" pitchFamily="18" charset="0"/>
            </a:endParaRPr>
          </a:p>
          <a:p>
            <a:pPr marL="609600" indent="-609600">
              <a:lnSpc>
                <a:spcPct val="80000"/>
              </a:lnSpc>
            </a:pPr>
            <a:r>
              <a:rPr lang="en-GB" sz="2000" b="1" i="1">
                <a:latin typeface="Constantia" pitchFamily="18" charset="0"/>
              </a:rPr>
              <a:t>Forget Murphy’s Law! Think: Pollyanna-Power!</a:t>
            </a:r>
            <a:r>
              <a:rPr lang="en-GB" sz="2000">
                <a:latin typeface="Constantia" pitchFamily="18" charset="0"/>
              </a:rPr>
              <a:t>  </a:t>
            </a:r>
          </a:p>
          <a:p>
            <a:pPr marL="990600" lvl="1" indent="-533400">
              <a:lnSpc>
                <a:spcPct val="80000"/>
              </a:lnSpc>
              <a:buFontTx/>
              <a:buNone/>
            </a:pPr>
            <a:r>
              <a:rPr lang="en-GB" sz="1800">
                <a:latin typeface="Constantia" pitchFamily="18" charset="0"/>
              </a:rPr>
              <a:t>	For every one thing that goes wrong, there are probably 10 or 50 or 100 blessings. Count 'em!</a:t>
            </a:r>
          </a:p>
          <a:p>
            <a:pPr marL="609600" indent="-609600">
              <a:lnSpc>
                <a:spcPct val="80000"/>
              </a:lnSpc>
            </a:pPr>
            <a:endParaRPr lang="en-IE" sz="1500">
              <a:latin typeface="Constantia" pitchFamily="18" charset="0"/>
            </a:endParaRPr>
          </a:p>
          <a:p>
            <a:pPr marL="609600" indent="-609600">
              <a:lnSpc>
                <a:spcPct val="80000"/>
              </a:lnSpc>
            </a:pPr>
            <a:r>
              <a:rPr lang="en-GB" sz="2000" b="1" i="1">
                <a:latin typeface="Constantia" pitchFamily="18" charset="0"/>
              </a:rPr>
              <a:t>Ask questions</a:t>
            </a:r>
            <a:r>
              <a:rPr lang="en-GB" sz="2000">
                <a:latin typeface="Constantia" pitchFamily="18" charset="0"/>
              </a:rPr>
              <a:t> </a:t>
            </a:r>
          </a:p>
          <a:p>
            <a:pPr marL="609600" indent="-609600">
              <a:lnSpc>
                <a:spcPct val="80000"/>
              </a:lnSpc>
            </a:pPr>
            <a:endParaRPr lang="en-IE" sz="1500">
              <a:latin typeface="Constantia" pitchFamily="18" charset="0"/>
            </a:endParaRPr>
          </a:p>
          <a:p>
            <a:pPr marL="609600" indent="-609600">
              <a:lnSpc>
                <a:spcPct val="80000"/>
              </a:lnSpc>
            </a:pPr>
            <a:r>
              <a:rPr lang="en-IE" sz="2000">
                <a:latin typeface="Constantia" pitchFamily="18" charset="0"/>
              </a:rPr>
              <a:t>Make friends with non-worriers</a:t>
            </a:r>
            <a:endParaRPr lang="en-GB" sz="2000">
              <a:latin typeface="Constantia" pitchFamily="18" charset="0"/>
            </a:endParaRPr>
          </a:p>
          <a:p>
            <a:pPr marL="609600" indent="-609600">
              <a:lnSpc>
                <a:spcPct val="80000"/>
              </a:lnSpc>
            </a:pPr>
            <a:endParaRPr lang="en-IE" sz="2000">
              <a:latin typeface="Constantia" pitchFamily="18" charset="0"/>
            </a:endParaRPr>
          </a:p>
          <a:p>
            <a:pPr marL="609600" indent="-609600">
              <a:lnSpc>
                <a:spcPct val="80000"/>
              </a:lnSpc>
            </a:pPr>
            <a:endParaRPr lang="en-GB" sz="24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5">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5">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55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39750" y="-315913"/>
            <a:ext cx="8229600" cy="1296988"/>
          </a:xfrm>
        </p:spPr>
        <p:txBody>
          <a:bodyPr lIns="0" rIns="0" bIns="0" anchor="b"/>
          <a:lstStyle/>
          <a:p>
            <a:r>
              <a:rPr lang="en-IE">
                <a:latin typeface="Constantia" pitchFamily="18" charset="0"/>
              </a:rPr>
              <a:t>Factors that Affect Appraisal</a:t>
            </a:r>
          </a:p>
        </p:txBody>
      </p:sp>
      <p:sp>
        <p:nvSpPr>
          <p:cNvPr id="81923" name="Rectangle 3"/>
          <p:cNvSpPr>
            <a:spLocks noGrp="1" noChangeArrowheads="1"/>
          </p:cNvSpPr>
          <p:nvPr>
            <p:ph idx="4294967295"/>
          </p:nvPr>
        </p:nvSpPr>
        <p:spPr>
          <a:xfrm>
            <a:off x="468313" y="1125538"/>
            <a:ext cx="8229600" cy="4708525"/>
          </a:xfrm>
        </p:spPr>
        <p:txBody>
          <a:bodyPr>
            <a:normAutofit fontScale="92500" lnSpcReduction="10000"/>
          </a:bodyPr>
          <a:lstStyle/>
          <a:p>
            <a:pPr marL="273050" indent="-273050">
              <a:lnSpc>
                <a:spcPct val="70000"/>
              </a:lnSpc>
            </a:pPr>
            <a:endParaRPr lang="en-IE" sz="3300">
              <a:latin typeface="Constantia" pitchFamily="18" charset="0"/>
            </a:endParaRPr>
          </a:p>
          <a:p>
            <a:pPr marL="273050" indent="-273050">
              <a:lnSpc>
                <a:spcPct val="70000"/>
              </a:lnSpc>
            </a:pPr>
            <a:r>
              <a:rPr lang="en-IE" sz="3300">
                <a:latin typeface="Constantia" pitchFamily="18" charset="0"/>
              </a:rPr>
              <a:t>A lot of work has been conducted to determine what factors affect appraisal of events as stressful</a:t>
            </a:r>
          </a:p>
          <a:p>
            <a:pPr marL="273050" indent="-273050">
              <a:lnSpc>
                <a:spcPct val="70000"/>
              </a:lnSpc>
            </a:pPr>
            <a:endParaRPr lang="en-IE" sz="1000">
              <a:latin typeface="Constantia" pitchFamily="18" charset="0"/>
            </a:endParaRPr>
          </a:p>
          <a:p>
            <a:pPr marL="273050" indent="-273050">
              <a:lnSpc>
                <a:spcPct val="70000"/>
              </a:lnSpc>
            </a:pPr>
            <a:r>
              <a:rPr lang="en-IE" sz="3300">
                <a:latin typeface="Constantia" pitchFamily="18" charset="0"/>
              </a:rPr>
              <a:t>Events that are likely to be appraised as stressful are those that are:</a:t>
            </a:r>
          </a:p>
          <a:p>
            <a:pPr marL="273050" indent="-273050">
              <a:lnSpc>
                <a:spcPct val="70000"/>
              </a:lnSpc>
            </a:pPr>
            <a:endParaRPr lang="en-IE" sz="1000">
              <a:latin typeface="Constantia" pitchFamily="18" charset="0"/>
            </a:endParaRPr>
          </a:p>
          <a:p>
            <a:pPr marL="639763" lvl="1" indent="-246063">
              <a:lnSpc>
                <a:spcPct val="70000"/>
              </a:lnSpc>
            </a:pPr>
            <a:r>
              <a:rPr lang="en-IE">
                <a:latin typeface="Constantia" pitchFamily="18" charset="0"/>
              </a:rPr>
              <a:t>imminent</a:t>
            </a:r>
          </a:p>
          <a:p>
            <a:pPr marL="639763" lvl="1" indent="-246063">
              <a:lnSpc>
                <a:spcPct val="70000"/>
              </a:lnSpc>
            </a:pPr>
            <a:r>
              <a:rPr lang="en-IE">
                <a:latin typeface="Constantia" pitchFamily="18" charset="0"/>
              </a:rPr>
              <a:t>unexpected</a:t>
            </a:r>
          </a:p>
          <a:p>
            <a:pPr marL="639763" lvl="1" indent="-246063">
              <a:lnSpc>
                <a:spcPct val="70000"/>
              </a:lnSpc>
            </a:pPr>
            <a:r>
              <a:rPr lang="en-IE">
                <a:latin typeface="Constantia" pitchFamily="18" charset="0"/>
              </a:rPr>
              <a:t>unpredictable</a:t>
            </a:r>
          </a:p>
          <a:p>
            <a:pPr marL="639763" lvl="1" indent="-246063">
              <a:lnSpc>
                <a:spcPct val="70000"/>
              </a:lnSpc>
            </a:pPr>
            <a:r>
              <a:rPr lang="en-IE">
                <a:latin typeface="Constantia" pitchFamily="18" charset="0"/>
              </a:rPr>
              <a:t>ambiguous</a:t>
            </a:r>
          </a:p>
          <a:p>
            <a:pPr marL="639763" lvl="1" indent="-246063">
              <a:lnSpc>
                <a:spcPct val="70000"/>
              </a:lnSpc>
            </a:pPr>
            <a:r>
              <a:rPr lang="en-IE">
                <a:latin typeface="Constantia" pitchFamily="18" charset="0"/>
              </a:rPr>
              <a:t>undesirable</a:t>
            </a:r>
          </a:p>
          <a:p>
            <a:pPr marL="639763" lvl="1" indent="-246063">
              <a:lnSpc>
                <a:spcPct val="70000"/>
              </a:lnSpc>
            </a:pPr>
            <a:r>
              <a:rPr lang="en-IE">
                <a:latin typeface="Constantia" pitchFamily="18" charset="0"/>
              </a:rPr>
              <a:t>perceived to be uncontrollable</a:t>
            </a:r>
          </a:p>
          <a:p>
            <a:pPr marL="639763" lvl="1" indent="-246063">
              <a:lnSpc>
                <a:spcPct val="70000"/>
              </a:lnSpc>
            </a:pPr>
            <a:r>
              <a:rPr lang="en-IE">
                <a:latin typeface="Constantia" pitchFamily="18" charset="0"/>
              </a:rPr>
              <a:t>likely to require lifestyle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2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2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2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2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2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2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39750" y="0"/>
            <a:ext cx="8229600" cy="908050"/>
          </a:xfrm>
        </p:spPr>
        <p:txBody>
          <a:bodyPr lIns="0" rIns="0" bIns="0" anchor="b"/>
          <a:lstStyle/>
          <a:p>
            <a:r>
              <a:rPr lang="en-IE" sz="3500">
                <a:latin typeface="Constantia" pitchFamily="18" charset="0"/>
              </a:rPr>
              <a:t>The Transactional Model of Stress</a:t>
            </a:r>
          </a:p>
        </p:txBody>
      </p:sp>
      <p:sp>
        <p:nvSpPr>
          <p:cNvPr id="25603" name="Rectangle 3"/>
          <p:cNvSpPr>
            <a:spLocks noGrp="1" noChangeArrowheads="1"/>
          </p:cNvSpPr>
          <p:nvPr>
            <p:ph idx="4294967295"/>
          </p:nvPr>
        </p:nvSpPr>
        <p:spPr>
          <a:xfrm>
            <a:off x="539750" y="1052513"/>
            <a:ext cx="8229600" cy="4389437"/>
          </a:xfrm>
        </p:spPr>
        <p:txBody>
          <a:bodyPr/>
          <a:lstStyle/>
          <a:p>
            <a:pPr marL="273050" indent="-273050">
              <a:lnSpc>
                <a:spcPct val="90000"/>
              </a:lnSpc>
            </a:pPr>
            <a:endParaRPr lang="en-IE">
              <a:latin typeface="Constantia" pitchFamily="18" charset="0"/>
            </a:endParaRPr>
          </a:p>
          <a:p>
            <a:pPr marL="273050" indent="-273050">
              <a:lnSpc>
                <a:spcPct val="90000"/>
              </a:lnSpc>
            </a:pPr>
            <a:r>
              <a:rPr lang="en-IE">
                <a:latin typeface="Constantia" pitchFamily="18" charset="0"/>
              </a:rPr>
              <a:t>Lazarus &amp; Folkman (1984)</a:t>
            </a:r>
          </a:p>
          <a:p>
            <a:pPr marL="273050" indent="-273050">
              <a:lnSpc>
                <a:spcPct val="90000"/>
              </a:lnSpc>
            </a:pPr>
            <a:endParaRPr lang="en-IE" sz="1800">
              <a:latin typeface="Constantia" pitchFamily="18" charset="0"/>
            </a:endParaRPr>
          </a:p>
          <a:p>
            <a:pPr marL="273050" indent="-273050">
              <a:lnSpc>
                <a:spcPct val="90000"/>
              </a:lnSpc>
            </a:pPr>
            <a:r>
              <a:rPr lang="en-IE">
                <a:latin typeface="Constantia" pitchFamily="18" charset="0"/>
              </a:rPr>
              <a:t>Stress is the result of an </a:t>
            </a:r>
            <a:r>
              <a:rPr lang="en-IE" i="1">
                <a:latin typeface="Constantia" pitchFamily="18" charset="0"/>
              </a:rPr>
              <a:t>interaction</a:t>
            </a:r>
            <a:r>
              <a:rPr lang="en-IE">
                <a:latin typeface="Constantia" pitchFamily="18" charset="0"/>
              </a:rPr>
              <a:t> between an individual’s (1) characteristics and appraisals, (2) environment (stressors) and (3) the internal and external resources the individual has available to them</a:t>
            </a:r>
          </a:p>
          <a:p>
            <a:pPr marL="273050" indent="-273050">
              <a:lnSpc>
                <a:spcPct val="90000"/>
              </a:lnSpc>
            </a:pPr>
            <a:endParaRPr lang="en-IE" sz="1800">
              <a:latin typeface="Constantia" pitchFamily="18" charset="0"/>
            </a:endParaRPr>
          </a:p>
          <a:p>
            <a:pPr marL="273050" indent="-273050">
              <a:lnSpc>
                <a:spcPct val="90000"/>
              </a:lnSpc>
            </a:pPr>
            <a:r>
              <a:rPr lang="en-IE">
                <a:latin typeface="Constantia" pitchFamily="18" charset="0"/>
              </a:rPr>
              <a:t>When a person is confronted with a new or changing environment they engage in appraisal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2771775" y="188913"/>
            <a:ext cx="3529013" cy="792162"/>
          </a:xfrm>
          <a:prstGeom prst="ellipse">
            <a:avLst/>
          </a:prstGeom>
          <a:solidFill>
            <a:schemeClr val="accent1"/>
          </a:solidFill>
          <a:ln w="9525">
            <a:solidFill>
              <a:schemeClr val="tx1"/>
            </a:solidFill>
            <a:round/>
            <a:headEnd/>
            <a:tailEnd/>
          </a:ln>
        </p:spPr>
        <p:txBody>
          <a:bodyPr wrap="none" anchor="ctr"/>
          <a:lstStyle/>
          <a:p>
            <a:pPr algn="ctr"/>
            <a:r>
              <a:rPr lang="en-IE" b="1">
                <a:latin typeface="Tahoma" pitchFamily="34" charset="0"/>
              </a:rPr>
              <a:t>POTENTIAL </a:t>
            </a:r>
          </a:p>
          <a:p>
            <a:pPr algn="ctr"/>
            <a:r>
              <a:rPr lang="en-IE" b="1">
                <a:latin typeface="Tahoma" pitchFamily="34" charset="0"/>
              </a:rPr>
              <a:t>STRESSOR</a:t>
            </a:r>
          </a:p>
        </p:txBody>
      </p:sp>
      <p:sp>
        <p:nvSpPr>
          <p:cNvPr id="10243" name="Oval 3"/>
          <p:cNvSpPr>
            <a:spLocks noChangeArrowheads="1"/>
          </p:cNvSpPr>
          <p:nvPr/>
        </p:nvSpPr>
        <p:spPr bwMode="auto">
          <a:xfrm>
            <a:off x="3059113" y="1412875"/>
            <a:ext cx="2808287" cy="1008063"/>
          </a:xfrm>
          <a:prstGeom prst="ellipse">
            <a:avLst/>
          </a:prstGeom>
          <a:solidFill>
            <a:schemeClr val="accent1"/>
          </a:solidFill>
          <a:ln w="9525">
            <a:solidFill>
              <a:schemeClr val="tx1"/>
            </a:solidFill>
            <a:round/>
            <a:headEnd/>
            <a:tailEnd/>
          </a:ln>
        </p:spPr>
        <p:txBody>
          <a:bodyPr wrap="none" anchor="ctr"/>
          <a:lstStyle/>
          <a:p>
            <a:pPr algn="ctr"/>
            <a:r>
              <a:rPr lang="en-IE" b="1">
                <a:latin typeface="Tahoma" pitchFamily="34" charset="0"/>
              </a:rPr>
              <a:t>PRIMARY </a:t>
            </a:r>
          </a:p>
          <a:p>
            <a:pPr algn="ctr"/>
            <a:r>
              <a:rPr lang="en-IE" b="1">
                <a:latin typeface="Tahoma" pitchFamily="34" charset="0"/>
              </a:rPr>
              <a:t>APPRAISAL</a:t>
            </a:r>
          </a:p>
        </p:txBody>
      </p:sp>
      <p:sp>
        <p:nvSpPr>
          <p:cNvPr id="10244" name="Rectangle 4"/>
          <p:cNvSpPr>
            <a:spLocks noChangeArrowheads="1"/>
          </p:cNvSpPr>
          <p:nvPr/>
        </p:nvSpPr>
        <p:spPr bwMode="auto">
          <a:xfrm>
            <a:off x="468313" y="2708275"/>
            <a:ext cx="2305050" cy="504825"/>
          </a:xfrm>
          <a:prstGeom prst="rect">
            <a:avLst/>
          </a:prstGeom>
          <a:solidFill>
            <a:srgbClr val="009900"/>
          </a:solidFill>
          <a:ln w="9525">
            <a:solidFill>
              <a:schemeClr val="tx1"/>
            </a:solidFill>
            <a:miter lim="800000"/>
            <a:headEnd/>
            <a:tailEnd/>
          </a:ln>
        </p:spPr>
        <p:txBody>
          <a:bodyPr wrap="none" anchor="ctr"/>
          <a:lstStyle/>
          <a:p>
            <a:pPr algn="ctr"/>
            <a:r>
              <a:rPr lang="en-IE" b="1">
                <a:latin typeface="Tahoma" pitchFamily="34" charset="0"/>
              </a:rPr>
              <a:t>Harmless</a:t>
            </a:r>
          </a:p>
        </p:txBody>
      </p:sp>
      <p:sp>
        <p:nvSpPr>
          <p:cNvPr id="10245" name="Rectangle 5"/>
          <p:cNvSpPr>
            <a:spLocks noChangeArrowheads="1"/>
          </p:cNvSpPr>
          <p:nvPr/>
        </p:nvSpPr>
        <p:spPr bwMode="auto">
          <a:xfrm>
            <a:off x="5651500" y="2636838"/>
            <a:ext cx="2951163" cy="504825"/>
          </a:xfrm>
          <a:prstGeom prst="rect">
            <a:avLst/>
          </a:prstGeom>
          <a:solidFill>
            <a:srgbClr val="0000FF"/>
          </a:solidFill>
          <a:ln w="9525">
            <a:solidFill>
              <a:schemeClr val="tx1"/>
            </a:solidFill>
            <a:miter lim="800000"/>
            <a:headEnd/>
            <a:tailEnd/>
          </a:ln>
        </p:spPr>
        <p:txBody>
          <a:bodyPr wrap="none" anchor="ctr"/>
          <a:lstStyle/>
          <a:p>
            <a:pPr algn="ctr"/>
            <a:r>
              <a:rPr lang="en-IE" b="1">
                <a:latin typeface="Tahoma" pitchFamily="34" charset="0"/>
              </a:rPr>
              <a:t>Harmful</a:t>
            </a:r>
          </a:p>
        </p:txBody>
      </p:sp>
      <p:sp>
        <p:nvSpPr>
          <p:cNvPr id="10246" name="Oval 6"/>
          <p:cNvSpPr>
            <a:spLocks noChangeArrowheads="1"/>
          </p:cNvSpPr>
          <p:nvPr/>
        </p:nvSpPr>
        <p:spPr bwMode="auto">
          <a:xfrm>
            <a:off x="3995738" y="3573463"/>
            <a:ext cx="2736850" cy="1008062"/>
          </a:xfrm>
          <a:prstGeom prst="ellipse">
            <a:avLst/>
          </a:prstGeom>
          <a:solidFill>
            <a:schemeClr val="accent1"/>
          </a:solidFill>
          <a:ln w="9525">
            <a:solidFill>
              <a:schemeClr val="tx1"/>
            </a:solidFill>
            <a:round/>
            <a:headEnd/>
            <a:tailEnd/>
          </a:ln>
        </p:spPr>
        <p:txBody>
          <a:bodyPr wrap="none" anchor="ctr"/>
          <a:lstStyle/>
          <a:p>
            <a:pPr algn="ctr"/>
            <a:r>
              <a:rPr lang="en-IE" b="1">
                <a:latin typeface="Tahoma" pitchFamily="34" charset="0"/>
              </a:rPr>
              <a:t>SECONDARY </a:t>
            </a:r>
          </a:p>
          <a:p>
            <a:pPr algn="ctr"/>
            <a:r>
              <a:rPr lang="en-IE" b="1">
                <a:latin typeface="Tahoma" pitchFamily="34" charset="0"/>
              </a:rPr>
              <a:t>APPRAISAL</a:t>
            </a:r>
          </a:p>
        </p:txBody>
      </p:sp>
      <p:sp>
        <p:nvSpPr>
          <p:cNvPr id="10247" name="Rectangle 7"/>
          <p:cNvSpPr>
            <a:spLocks noChangeArrowheads="1"/>
          </p:cNvSpPr>
          <p:nvPr/>
        </p:nvSpPr>
        <p:spPr bwMode="auto">
          <a:xfrm>
            <a:off x="323850" y="4221163"/>
            <a:ext cx="1873250" cy="504825"/>
          </a:xfrm>
          <a:prstGeom prst="rect">
            <a:avLst/>
          </a:prstGeom>
          <a:solidFill>
            <a:srgbClr val="009900"/>
          </a:solidFill>
          <a:ln w="9525">
            <a:solidFill>
              <a:schemeClr val="tx1"/>
            </a:solidFill>
            <a:miter lim="800000"/>
            <a:headEnd/>
            <a:tailEnd/>
          </a:ln>
        </p:spPr>
        <p:txBody>
          <a:bodyPr wrap="none" anchor="ctr"/>
          <a:lstStyle/>
          <a:p>
            <a:pPr algn="ctr"/>
            <a:r>
              <a:rPr lang="en-IE" b="1">
                <a:latin typeface="Tahoma" pitchFamily="34" charset="0"/>
              </a:rPr>
              <a:t>NO STRESS</a:t>
            </a:r>
          </a:p>
        </p:txBody>
      </p:sp>
      <p:sp>
        <p:nvSpPr>
          <p:cNvPr id="10248" name="Rectangle 8"/>
          <p:cNvSpPr>
            <a:spLocks noChangeArrowheads="1"/>
          </p:cNvSpPr>
          <p:nvPr/>
        </p:nvSpPr>
        <p:spPr bwMode="auto">
          <a:xfrm>
            <a:off x="2843213" y="4941888"/>
            <a:ext cx="1800225" cy="576262"/>
          </a:xfrm>
          <a:prstGeom prst="rect">
            <a:avLst/>
          </a:prstGeom>
          <a:solidFill>
            <a:srgbClr val="009900"/>
          </a:solidFill>
          <a:ln w="9525">
            <a:solidFill>
              <a:schemeClr val="tx1"/>
            </a:solidFill>
            <a:miter lim="800000"/>
            <a:headEnd/>
            <a:tailEnd/>
          </a:ln>
        </p:spPr>
        <p:txBody>
          <a:bodyPr wrap="none" anchor="ctr"/>
          <a:lstStyle/>
          <a:p>
            <a:pPr algn="ctr"/>
            <a:r>
              <a:rPr lang="en-IE" b="1">
                <a:latin typeface="Tahoma" pitchFamily="34" charset="0"/>
              </a:rPr>
              <a:t>Able to cope</a:t>
            </a:r>
          </a:p>
        </p:txBody>
      </p:sp>
      <p:sp>
        <p:nvSpPr>
          <p:cNvPr id="10249" name="Rectangle 9"/>
          <p:cNvSpPr>
            <a:spLocks noChangeArrowheads="1"/>
          </p:cNvSpPr>
          <p:nvPr/>
        </p:nvSpPr>
        <p:spPr bwMode="auto">
          <a:xfrm>
            <a:off x="6732588" y="4724400"/>
            <a:ext cx="2016125" cy="504825"/>
          </a:xfrm>
          <a:prstGeom prst="rect">
            <a:avLst/>
          </a:prstGeom>
          <a:solidFill>
            <a:srgbClr val="0000FF"/>
          </a:solidFill>
          <a:ln w="9525">
            <a:solidFill>
              <a:schemeClr val="tx1"/>
            </a:solidFill>
            <a:miter lim="800000"/>
            <a:headEnd/>
            <a:tailEnd/>
          </a:ln>
        </p:spPr>
        <p:txBody>
          <a:bodyPr wrap="none" anchor="ctr"/>
          <a:lstStyle/>
          <a:p>
            <a:pPr algn="ctr"/>
            <a:r>
              <a:rPr lang="en-IE" b="1">
                <a:latin typeface="Tahoma" pitchFamily="34" charset="0"/>
              </a:rPr>
              <a:t>Unable to cope</a:t>
            </a:r>
          </a:p>
        </p:txBody>
      </p:sp>
      <p:sp>
        <p:nvSpPr>
          <p:cNvPr id="10250" name="Oval 10"/>
          <p:cNvSpPr>
            <a:spLocks noChangeArrowheads="1"/>
          </p:cNvSpPr>
          <p:nvPr/>
        </p:nvSpPr>
        <p:spPr bwMode="auto">
          <a:xfrm>
            <a:off x="4859338" y="5516563"/>
            <a:ext cx="2376487" cy="1081087"/>
          </a:xfrm>
          <a:prstGeom prst="ellipse">
            <a:avLst/>
          </a:prstGeom>
          <a:solidFill>
            <a:srgbClr val="FF0000"/>
          </a:solidFill>
          <a:ln w="9525">
            <a:solidFill>
              <a:schemeClr val="tx1"/>
            </a:solidFill>
            <a:round/>
            <a:headEnd/>
            <a:tailEnd/>
          </a:ln>
        </p:spPr>
        <p:txBody>
          <a:bodyPr wrap="none" anchor="ctr"/>
          <a:lstStyle/>
          <a:p>
            <a:pPr algn="ctr"/>
            <a:r>
              <a:rPr lang="en-IE" b="1">
                <a:latin typeface="Tahoma" pitchFamily="34" charset="0"/>
              </a:rPr>
              <a:t>STRESS</a:t>
            </a:r>
          </a:p>
        </p:txBody>
      </p:sp>
      <p:sp>
        <p:nvSpPr>
          <p:cNvPr id="10251" name="Line 11"/>
          <p:cNvSpPr>
            <a:spLocks noChangeShapeType="1"/>
          </p:cNvSpPr>
          <p:nvPr/>
        </p:nvSpPr>
        <p:spPr bwMode="auto">
          <a:xfrm>
            <a:off x="4500563" y="981075"/>
            <a:ext cx="0" cy="431800"/>
          </a:xfrm>
          <a:prstGeom prst="line">
            <a:avLst/>
          </a:prstGeom>
          <a:noFill/>
          <a:ln w="19050">
            <a:solidFill>
              <a:schemeClr val="tx1"/>
            </a:solidFill>
            <a:round/>
            <a:headEnd/>
            <a:tailEnd type="triangle" w="med" len="med"/>
          </a:ln>
        </p:spPr>
        <p:txBody>
          <a:bodyPr/>
          <a:lstStyle/>
          <a:p>
            <a:endParaRPr lang="en-IE"/>
          </a:p>
        </p:txBody>
      </p:sp>
      <p:sp>
        <p:nvSpPr>
          <p:cNvPr id="10252" name="Line 12"/>
          <p:cNvSpPr>
            <a:spLocks noChangeShapeType="1"/>
          </p:cNvSpPr>
          <p:nvPr/>
        </p:nvSpPr>
        <p:spPr bwMode="auto">
          <a:xfrm flipH="1">
            <a:off x="2484438" y="2205038"/>
            <a:ext cx="863600" cy="503237"/>
          </a:xfrm>
          <a:prstGeom prst="line">
            <a:avLst/>
          </a:prstGeom>
          <a:noFill/>
          <a:ln w="19050">
            <a:solidFill>
              <a:schemeClr val="tx1"/>
            </a:solidFill>
            <a:round/>
            <a:headEnd/>
            <a:tailEnd type="triangle" w="med" len="med"/>
          </a:ln>
        </p:spPr>
        <p:txBody>
          <a:bodyPr/>
          <a:lstStyle/>
          <a:p>
            <a:endParaRPr lang="en-IE"/>
          </a:p>
        </p:txBody>
      </p:sp>
      <p:sp>
        <p:nvSpPr>
          <p:cNvPr id="10253" name="Line 13"/>
          <p:cNvSpPr>
            <a:spLocks noChangeShapeType="1"/>
          </p:cNvSpPr>
          <p:nvPr/>
        </p:nvSpPr>
        <p:spPr bwMode="auto">
          <a:xfrm>
            <a:off x="5508625" y="2276475"/>
            <a:ext cx="719138" cy="360363"/>
          </a:xfrm>
          <a:prstGeom prst="line">
            <a:avLst/>
          </a:prstGeom>
          <a:noFill/>
          <a:ln w="19050">
            <a:solidFill>
              <a:schemeClr val="tx1"/>
            </a:solidFill>
            <a:round/>
            <a:headEnd/>
            <a:tailEnd type="triangle" w="med" len="med"/>
          </a:ln>
        </p:spPr>
        <p:txBody>
          <a:bodyPr/>
          <a:lstStyle/>
          <a:p>
            <a:endParaRPr lang="en-IE"/>
          </a:p>
        </p:txBody>
      </p:sp>
      <p:sp>
        <p:nvSpPr>
          <p:cNvPr id="10254" name="Line 14"/>
          <p:cNvSpPr>
            <a:spLocks noChangeShapeType="1"/>
          </p:cNvSpPr>
          <p:nvPr/>
        </p:nvSpPr>
        <p:spPr bwMode="auto">
          <a:xfrm flipH="1">
            <a:off x="6011863" y="3141663"/>
            <a:ext cx="360362" cy="503237"/>
          </a:xfrm>
          <a:prstGeom prst="line">
            <a:avLst/>
          </a:prstGeom>
          <a:noFill/>
          <a:ln w="19050">
            <a:solidFill>
              <a:schemeClr val="tx1"/>
            </a:solidFill>
            <a:round/>
            <a:headEnd/>
            <a:tailEnd type="triangle" w="med" len="med"/>
          </a:ln>
        </p:spPr>
        <p:txBody>
          <a:bodyPr/>
          <a:lstStyle/>
          <a:p>
            <a:endParaRPr lang="en-IE"/>
          </a:p>
        </p:txBody>
      </p:sp>
      <p:sp>
        <p:nvSpPr>
          <p:cNvPr id="10255" name="Line 15"/>
          <p:cNvSpPr>
            <a:spLocks noChangeShapeType="1"/>
          </p:cNvSpPr>
          <p:nvPr/>
        </p:nvSpPr>
        <p:spPr bwMode="auto">
          <a:xfrm>
            <a:off x="1331913" y="3213100"/>
            <a:ext cx="0" cy="1008063"/>
          </a:xfrm>
          <a:prstGeom prst="line">
            <a:avLst/>
          </a:prstGeom>
          <a:noFill/>
          <a:ln w="19050">
            <a:solidFill>
              <a:schemeClr val="tx1"/>
            </a:solidFill>
            <a:round/>
            <a:headEnd/>
            <a:tailEnd type="triangle" w="med" len="med"/>
          </a:ln>
        </p:spPr>
        <p:txBody>
          <a:bodyPr/>
          <a:lstStyle/>
          <a:p>
            <a:endParaRPr lang="en-IE"/>
          </a:p>
        </p:txBody>
      </p:sp>
      <p:sp>
        <p:nvSpPr>
          <p:cNvPr id="10256" name="Line 16"/>
          <p:cNvSpPr>
            <a:spLocks noChangeShapeType="1"/>
          </p:cNvSpPr>
          <p:nvPr/>
        </p:nvSpPr>
        <p:spPr bwMode="auto">
          <a:xfrm flipH="1">
            <a:off x="3995738" y="4437063"/>
            <a:ext cx="360362" cy="504825"/>
          </a:xfrm>
          <a:prstGeom prst="line">
            <a:avLst/>
          </a:prstGeom>
          <a:noFill/>
          <a:ln w="19050">
            <a:solidFill>
              <a:schemeClr val="tx1"/>
            </a:solidFill>
            <a:round/>
            <a:headEnd/>
            <a:tailEnd type="triangle" w="med" len="med"/>
          </a:ln>
        </p:spPr>
        <p:txBody>
          <a:bodyPr/>
          <a:lstStyle/>
          <a:p>
            <a:endParaRPr lang="en-IE"/>
          </a:p>
        </p:txBody>
      </p:sp>
      <p:sp>
        <p:nvSpPr>
          <p:cNvPr id="10257" name="Line 17"/>
          <p:cNvSpPr>
            <a:spLocks noChangeShapeType="1"/>
          </p:cNvSpPr>
          <p:nvPr/>
        </p:nvSpPr>
        <p:spPr bwMode="auto">
          <a:xfrm>
            <a:off x="6516688" y="4365625"/>
            <a:ext cx="647700" cy="358775"/>
          </a:xfrm>
          <a:prstGeom prst="line">
            <a:avLst/>
          </a:prstGeom>
          <a:noFill/>
          <a:ln w="19050">
            <a:solidFill>
              <a:schemeClr val="tx1"/>
            </a:solidFill>
            <a:round/>
            <a:headEnd/>
            <a:tailEnd type="triangle" w="med" len="med"/>
          </a:ln>
        </p:spPr>
        <p:txBody>
          <a:bodyPr/>
          <a:lstStyle/>
          <a:p>
            <a:endParaRPr lang="en-IE"/>
          </a:p>
        </p:txBody>
      </p:sp>
      <p:sp>
        <p:nvSpPr>
          <p:cNvPr id="10258" name="Line 18"/>
          <p:cNvSpPr>
            <a:spLocks noChangeShapeType="1"/>
          </p:cNvSpPr>
          <p:nvPr/>
        </p:nvSpPr>
        <p:spPr bwMode="auto">
          <a:xfrm flipH="1">
            <a:off x="7092950" y="5229225"/>
            <a:ext cx="574675" cy="576263"/>
          </a:xfrm>
          <a:prstGeom prst="line">
            <a:avLst/>
          </a:prstGeom>
          <a:noFill/>
          <a:ln w="19050">
            <a:solidFill>
              <a:schemeClr val="tx1"/>
            </a:solidFill>
            <a:round/>
            <a:headEnd/>
            <a:tailEnd type="triangle" w="med" len="med"/>
          </a:ln>
        </p:spPr>
        <p:txBody>
          <a:bodyPr/>
          <a:lstStyle/>
          <a:p>
            <a:endParaRPr lang="en-IE"/>
          </a:p>
        </p:txBody>
      </p:sp>
      <p:sp>
        <p:nvSpPr>
          <p:cNvPr id="10259" name="Rectangle 19"/>
          <p:cNvSpPr>
            <a:spLocks noChangeArrowheads="1"/>
          </p:cNvSpPr>
          <p:nvPr/>
        </p:nvSpPr>
        <p:spPr bwMode="auto">
          <a:xfrm>
            <a:off x="323850" y="6092825"/>
            <a:ext cx="4032250" cy="431800"/>
          </a:xfrm>
          <a:prstGeom prst="rect">
            <a:avLst/>
          </a:prstGeom>
          <a:solidFill>
            <a:schemeClr val="accent1">
              <a:alpha val="0"/>
            </a:schemeClr>
          </a:solidFill>
          <a:ln w="9525">
            <a:noFill/>
            <a:miter lim="800000"/>
            <a:headEnd/>
            <a:tailEnd/>
          </a:ln>
        </p:spPr>
        <p:txBody>
          <a:bodyPr wrap="none" anchor="ctr"/>
          <a:lstStyle/>
          <a:p>
            <a:pPr algn="ctr"/>
            <a:r>
              <a:rPr lang="en-IE" sz="2000" b="1">
                <a:latin typeface="Tahoma" pitchFamily="34" charset="0"/>
              </a:rPr>
              <a:t>Lazarus &amp; Folkman (1984)</a:t>
            </a:r>
          </a:p>
          <a:p>
            <a:pPr algn="ctr"/>
            <a:r>
              <a:rPr lang="en-IE" sz="2000" b="1">
                <a:latin typeface="Tahoma" pitchFamily="34" charset="0"/>
              </a:rPr>
              <a:t>Two stage appraisal of stress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IE" sz="4000">
                <a:latin typeface="Constantia" pitchFamily="18" charset="0"/>
              </a:rPr>
              <a:t>What is coping and </a:t>
            </a:r>
            <a:br>
              <a:rPr lang="en-IE" sz="4000">
                <a:latin typeface="Constantia" pitchFamily="18" charset="0"/>
              </a:rPr>
            </a:br>
            <a:r>
              <a:rPr lang="en-IE" sz="4000">
                <a:latin typeface="Constantia" pitchFamily="18" charset="0"/>
              </a:rPr>
              <a:t>how do we do it?</a:t>
            </a:r>
            <a:endParaRPr lang="en-GB" sz="4000">
              <a:latin typeface="Constantia" pitchFamily="18" charset="0"/>
            </a:endParaRPr>
          </a:p>
        </p:txBody>
      </p:sp>
      <p:sp>
        <p:nvSpPr>
          <p:cNvPr id="12291" name="Rectangle 3"/>
          <p:cNvSpPr>
            <a:spLocks noGrp="1" noChangeArrowheads="1"/>
          </p:cNvSpPr>
          <p:nvPr>
            <p:ph type="body" idx="1"/>
          </p:nvPr>
        </p:nvSpPr>
        <p:spPr>
          <a:xfrm>
            <a:off x="457200" y="1600200"/>
            <a:ext cx="8229600" cy="5068888"/>
          </a:xfrm>
        </p:spPr>
        <p:txBody>
          <a:bodyPr/>
          <a:lstStyle/>
          <a:p>
            <a:pPr>
              <a:lnSpc>
                <a:spcPct val="90000"/>
              </a:lnSpc>
            </a:pPr>
            <a:endParaRPr lang="en-IE">
              <a:latin typeface="Constantia" pitchFamily="18" charset="0"/>
            </a:endParaRPr>
          </a:p>
          <a:p>
            <a:pPr>
              <a:lnSpc>
                <a:spcPct val="90000"/>
              </a:lnSpc>
            </a:pPr>
            <a:r>
              <a:rPr lang="en-IE">
                <a:latin typeface="Constantia" pitchFamily="18" charset="0"/>
              </a:rPr>
              <a:t>Coping refers to the use of strategies to deal with problems (real or anticipated) and any possible negative emotions that may arise.  </a:t>
            </a:r>
          </a:p>
          <a:p>
            <a:pPr>
              <a:lnSpc>
                <a:spcPct val="90000"/>
              </a:lnSpc>
            </a:pPr>
            <a:endParaRPr lang="en-IE">
              <a:latin typeface="Constantia" pitchFamily="18" charset="0"/>
            </a:endParaRPr>
          </a:p>
          <a:p>
            <a:pPr>
              <a:lnSpc>
                <a:spcPct val="90000"/>
              </a:lnSpc>
            </a:pPr>
            <a:r>
              <a:rPr lang="en-IE">
                <a:latin typeface="Constantia" pitchFamily="18" charset="0"/>
              </a:rPr>
              <a:t>This approach helps us to control our reactions to the demands placed upon us.  We use actions, thoughts and feelings to cope.</a:t>
            </a:r>
            <a:endParaRPr lang="en-GB">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476250"/>
            <a:ext cx="8507413" cy="6381750"/>
          </a:xfrm>
        </p:spPr>
        <p:txBody>
          <a:bodyPr/>
          <a:lstStyle/>
          <a:p>
            <a:r>
              <a:rPr lang="en-IE" sz="2800" b="1">
                <a:latin typeface="Constantia" pitchFamily="18" charset="0"/>
              </a:rPr>
              <a:t>Problem-Focused Coping </a:t>
            </a:r>
            <a:r>
              <a:rPr lang="en-IE" sz="2800">
                <a:latin typeface="Constantia" pitchFamily="18" charset="0"/>
              </a:rPr>
              <a:t>is aimed at changing a situation or its accompanying demands. </a:t>
            </a:r>
          </a:p>
          <a:p>
            <a:endParaRPr lang="en-IE" sz="2800">
              <a:latin typeface="Constantia" pitchFamily="18" charset="0"/>
            </a:endParaRPr>
          </a:p>
          <a:p>
            <a:r>
              <a:rPr lang="en-IE" sz="2800">
                <a:latin typeface="Constantia" pitchFamily="18" charset="0"/>
              </a:rPr>
              <a:t>It is most appropriate when you have some control over a situation or when you can manage the problem in the environment.  It uses specific activities to accomplish a task.</a:t>
            </a:r>
          </a:p>
          <a:p>
            <a:endParaRPr lang="en-IE" sz="2800">
              <a:latin typeface="Constantia" pitchFamily="18" charset="0"/>
            </a:endParaRPr>
          </a:p>
          <a:p>
            <a:r>
              <a:rPr lang="en-IE" sz="2800">
                <a:latin typeface="Constantia" pitchFamily="18" charset="0"/>
              </a:rPr>
              <a:t>For example, maybe a student is having difficulties with a roommate who creates a lot of distractions; thus, preventing the student from studying. </a:t>
            </a:r>
          </a:p>
          <a:p>
            <a:endParaRPr lang="en-IE" sz="2800">
              <a:latin typeface="Constantia" pitchFamily="18" charset="0"/>
            </a:endParaRPr>
          </a:p>
          <a:p>
            <a:r>
              <a:rPr lang="en-IE" sz="2800">
                <a:latin typeface="Constantia" pitchFamily="18" charset="0"/>
              </a:rPr>
              <a:t>How would you solve this problem?  </a:t>
            </a:r>
            <a:endParaRPr lang="en-GB" sz="28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68313" y="449263"/>
            <a:ext cx="8435975" cy="6408737"/>
          </a:xfrm>
        </p:spPr>
        <p:txBody>
          <a:bodyPr/>
          <a:lstStyle/>
          <a:p>
            <a:pPr>
              <a:lnSpc>
                <a:spcPct val="90000"/>
              </a:lnSpc>
            </a:pPr>
            <a:r>
              <a:rPr lang="en-IE" sz="2800" b="1">
                <a:latin typeface="Constantia" pitchFamily="18" charset="0"/>
              </a:rPr>
              <a:t>Emotion-Focused Coping</a:t>
            </a:r>
            <a:r>
              <a:rPr lang="en-IE" sz="2800">
                <a:latin typeface="Constantia" pitchFamily="18" charset="0"/>
              </a:rPr>
              <a:t> is aimed at dealing with the emotions caused by a situation and its demands.  </a:t>
            </a:r>
          </a:p>
          <a:p>
            <a:pPr>
              <a:lnSpc>
                <a:spcPct val="90000"/>
              </a:lnSpc>
            </a:pPr>
            <a:endParaRPr lang="en-IE" sz="2800">
              <a:latin typeface="Constantia" pitchFamily="18" charset="0"/>
            </a:endParaRPr>
          </a:p>
          <a:p>
            <a:pPr>
              <a:lnSpc>
                <a:spcPct val="90000"/>
              </a:lnSpc>
            </a:pPr>
            <a:r>
              <a:rPr lang="en-IE" sz="2800">
                <a:latin typeface="Constantia" pitchFamily="18" charset="0"/>
              </a:rPr>
              <a:t>It is more appropriate when you have little or no control over a situation. This type of coping involves reducing anxiety associated with the stressful situation without addressing the problem.  </a:t>
            </a:r>
          </a:p>
          <a:p>
            <a:pPr>
              <a:lnSpc>
                <a:spcPct val="90000"/>
              </a:lnSpc>
            </a:pPr>
            <a:endParaRPr lang="en-IE" sz="2800">
              <a:latin typeface="Constantia" pitchFamily="18" charset="0"/>
            </a:endParaRPr>
          </a:p>
          <a:p>
            <a:pPr>
              <a:lnSpc>
                <a:spcPct val="90000"/>
              </a:lnSpc>
            </a:pPr>
            <a:r>
              <a:rPr lang="en-IE" sz="2800">
                <a:latin typeface="Constantia" pitchFamily="18" charset="0"/>
              </a:rPr>
              <a:t>For example, due to a scheduling conflict, your exam may be changed to a date much sooner than originally anticipated. </a:t>
            </a:r>
          </a:p>
          <a:p>
            <a:pPr>
              <a:lnSpc>
                <a:spcPct val="90000"/>
              </a:lnSpc>
            </a:pPr>
            <a:endParaRPr lang="en-IE" sz="2800">
              <a:latin typeface="Constantia" pitchFamily="18" charset="0"/>
            </a:endParaRPr>
          </a:p>
          <a:p>
            <a:pPr>
              <a:lnSpc>
                <a:spcPct val="90000"/>
              </a:lnSpc>
            </a:pPr>
            <a:r>
              <a:rPr lang="en-IE" sz="2800">
                <a:latin typeface="Constantia" pitchFamily="18" charset="0"/>
              </a:rPr>
              <a:t>How would you solve this problem?  </a:t>
            </a:r>
            <a:endParaRPr lang="en-GB" sz="2800">
              <a:latin typeface="Constantia" pitchFamily="18" charset="0"/>
            </a:endParaRPr>
          </a:p>
          <a:p>
            <a:pPr>
              <a:lnSpc>
                <a:spcPct val="90000"/>
              </a:lnSpc>
            </a:pPr>
            <a:endParaRPr lang="en-GB" sz="28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0"/>
            <a:ext cx="8229600" cy="836613"/>
          </a:xfrm>
        </p:spPr>
        <p:txBody>
          <a:bodyPr/>
          <a:lstStyle/>
          <a:p>
            <a:r>
              <a:rPr lang="en-IE" sz="3600">
                <a:latin typeface="Constantia" pitchFamily="18" charset="0"/>
              </a:rPr>
              <a:t>Cognitive Coping Strategies</a:t>
            </a:r>
            <a:endParaRPr lang="en-GB" sz="3600">
              <a:latin typeface="Constantia" pitchFamily="18" charset="0"/>
            </a:endParaRPr>
          </a:p>
        </p:txBody>
      </p:sp>
      <p:sp>
        <p:nvSpPr>
          <p:cNvPr id="15363" name="Rectangle 3"/>
          <p:cNvSpPr>
            <a:spLocks noGrp="1" noChangeArrowheads="1"/>
          </p:cNvSpPr>
          <p:nvPr>
            <p:ph type="body" idx="1"/>
          </p:nvPr>
        </p:nvSpPr>
        <p:spPr>
          <a:xfrm>
            <a:off x="179388" y="836613"/>
            <a:ext cx="8964612" cy="6021387"/>
          </a:xfrm>
        </p:spPr>
        <p:txBody>
          <a:bodyPr/>
          <a:lstStyle/>
          <a:p>
            <a:pPr>
              <a:lnSpc>
                <a:spcPct val="80000"/>
              </a:lnSpc>
            </a:pPr>
            <a:r>
              <a:rPr lang="en-IE" sz="2000" u="sng"/>
              <a:t>Reframing</a:t>
            </a:r>
            <a:r>
              <a:rPr lang="en-IE" sz="2000"/>
              <a:t> – focus on the good not the bad; think in terms of wants instead of shoulds.  It’s best if our thinking is related to our goals.  For example, “I want to read and understand this chapter in Biology so I do well in my lab practical” instead of “I have to read this difficult chapter in Biology”.</a:t>
            </a:r>
          </a:p>
          <a:p>
            <a:pPr>
              <a:lnSpc>
                <a:spcPct val="80000"/>
              </a:lnSpc>
            </a:pPr>
            <a:endParaRPr lang="en-IE" sz="1500" u="sng"/>
          </a:p>
          <a:p>
            <a:pPr>
              <a:lnSpc>
                <a:spcPct val="80000"/>
              </a:lnSpc>
            </a:pPr>
            <a:r>
              <a:rPr lang="en-IE" sz="2000" u="sng"/>
              <a:t>Challenging negative thinking</a:t>
            </a:r>
            <a:r>
              <a:rPr lang="en-IE" sz="2000"/>
              <a:t> – stopping the negative thoughts we may have about a situation or ourselves.  Examples of negative thoughts include expecting failure, putting yourself down, feelings of inadequacy - a thought such as “Everyone else seems to understand this except me.”</a:t>
            </a:r>
          </a:p>
          <a:p>
            <a:pPr>
              <a:lnSpc>
                <a:spcPct val="80000"/>
              </a:lnSpc>
            </a:pPr>
            <a:endParaRPr lang="en-IE" sz="1500"/>
          </a:p>
          <a:p>
            <a:pPr>
              <a:lnSpc>
                <a:spcPct val="80000"/>
              </a:lnSpc>
            </a:pPr>
            <a:r>
              <a:rPr lang="en-IE" sz="2000" u="sng"/>
              <a:t>Positive self-talk</a:t>
            </a:r>
            <a:r>
              <a:rPr lang="en-IE" sz="2000"/>
              <a:t> – using positive language and statements to ourselves.  These are sometimes referred to as positive affirmations; they are useful for building confidence and challenging negative thoughts. For example,  “I can do this or understand this” or “I’ll try my best”.  These work best when they are realistic and tailored to your needs and goals.  </a:t>
            </a:r>
            <a:endParaRPr lang="en-IE" sz="2000" u="sng"/>
          </a:p>
          <a:p>
            <a:pPr>
              <a:lnSpc>
                <a:spcPct val="80000"/>
              </a:lnSpc>
            </a:pPr>
            <a:endParaRPr lang="en-IE" sz="1500" u="sng"/>
          </a:p>
          <a:p>
            <a:pPr>
              <a:lnSpc>
                <a:spcPct val="80000"/>
              </a:lnSpc>
            </a:pPr>
            <a:r>
              <a:rPr lang="en-IE" sz="2000" u="sng"/>
              <a:t>Count to ten (or better yet, 1,000</a:t>
            </a:r>
            <a:r>
              <a:rPr lang="en-IE" sz="2000"/>
              <a:t>) – this allows you time to gain control and perhaps rethink the situation or come up with a better coping strategy.</a:t>
            </a:r>
          </a:p>
          <a:p>
            <a:pPr>
              <a:lnSpc>
                <a:spcPct val="80000"/>
              </a:lnSpc>
            </a:pPr>
            <a:endParaRPr lang="en-IE" sz="1500" u="sng"/>
          </a:p>
          <a:p>
            <a:pPr>
              <a:lnSpc>
                <a:spcPct val="80000"/>
              </a:lnSpc>
            </a:pPr>
            <a:r>
              <a:rPr lang="en-IE" sz="2000" u="sng"/>
              <a:t>Cost-benefit analysis</a:t>
            </a:r>
            <a:r>
              <a:rPr lang="en-IE" sz="2000"/>
              <a:t> – asking yourself questions about the worth of thinking, feeling or acting a particular way.  “Is it helping me to get things done when I think this way?”  “Is it worth getting upset over?”  “Am I making the best use of my time?”</a:t>
            </a:r>
            <a:endParaRPr lang="en-IE" sz="2000" u="sng"/>
          </a:p>
          <a:p>
            <a:pPr>
              <a:lnSpc>
                <a:spcPct val="80000"/>
              </a:lnSpc>
            </a:pPr>
            <a:endParaRPr lang="en-IE" sz="2000" b="1"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72</TotalTime>
  <Words>2071</Words>
  <Application>Microsoft Office PowerPoint</Application>
  <PresentationFormat>On-screen Show (4:3)</PresentationFormat>
  <Paragraphs>247</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Maple</vt:lpstr>
      <vt:lpstr>Stress Management &amp; Study Skills</vt:lpstr>
      <vt:lpstr>Stress as a Process</vt:lpstr>
      <vt:lpstr>Factors that Affect Appraisal</vt:lpstr>
      <vt:lpstr>The Transactional Model of Stress</vt:lpstr>
      <vt:lpstr>PowerPoint Presentation</vt:lpstr>
      <vt:lpstr>What is coping and  how do we do it?</vt:lpstr>
      <vt:lpstr>PowerPoint Presentation</vt:lpstr>
      <vt:lpstr>PowerPoint Presentation</vt:lpstr>
      <vt:lpstr>Cognitive Coping Strategies</vt:lpstr>
      <vt:lpstr>Cognitive Coping Strategies</vt:lpstr>
      <vt:lpstr>Behavioural Coping Strategies</vt:lpstr>
      <vt:lpstr>Behavioural Coping Strategies</vt:lpstr>
      <vt:lpstr>Student Stress</vt:lpstr>
      <vt:lpstr>Optimising your Study-Time</vt:lpstr>
      <vt:lpstr>Exam Preparation</vt:lpstr>
      <vt:lpstr>What’s on the Exam?</vt:lpstr>
      <vt:lpstr>Revision</vt:lpstr>
      <vt:lpstr>Exam Stress</vt:lpstr>
      <vt:lpstr>Your Disposition is Important Too!</vt:lpstr>
      <vt:lpstr>Time Management</vt:lpstr>
      <vt:lpstr>Reading the Directions</vt:lpstr>
      <vt:lpstr>Review your work!</vt:lpstr>
      <vt:lpstr>During the exam…</vt:lpstr>
      <vt:lpstr>After the exam…</vt:lpstr>
      <vt:lpstr>In Summary,</vt:lpstr>
      <vt:lpstr>More Tips!</vt:lpstr>
    </vt:vector>
  </TitlesOfParts>
  <Company>NUIGalway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 Skills</dc:title>
  <dc:creator>user</dc:creator>
  <cp:lastModifiedBy>id3</cp:lastModifiedBy>
  <cp:revision>8</cp:revision>
  <dcterms:created xsi:type="dcterms:W3CDTF">2013-08-13T17:14:46Z</dcterms:created>
  <dcterms:modified xsi:type="dcterms:W3CDTF">2016-08-11T15:06:34Z</dcterms:modified>
</cp:coreProperties>
</file>