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71" r:id="rId2"/>
  </p:sldMasterIdLst>
  <p:notesMasterIdLst>
    <p:notesMasterId r:id="rId38"/>
  </p:notesMasterIdLst>
  <p:sldIdLst>
    <p:sldId id="309" r:id="rId3"/>
    <p:sldId id="405" r:id="rId4"/>
    <p:sldId id="406" r:id="rId5"/>
    <p:sldId id="316" r:id="rId6"/>
    <p:sldId id="317" r:id="rId7"/>
    <p:sldId id="410" r:id="rId8"/>
    <p:sldId id="412" r:id="rId9"/>
    <p:sldId id="413" r:id="rId10"/>
    <p:sldId id="414" r:id="rId11"/>
    <p:sldId id="415" r:id="rId12"/>
    <p:sldId id="416" r:id="rId13"/>
    <p:sldId id="417" r:id="rId14"/>
    <p:sldId id="418" r:id="rId15"/>
    <p:sldId id="419" r:id="rId16"/>
    <p:sldId id="420" r:id="rId17"/>
    <p:sldId id="421" r:id="rId18"/>
    <p:sldId id="422" r:id="rId19"/>
    <p:sldId id="423" r:id="rId20"/>
    <p:sldId id="424" r:id="rId21"/>
    <p:sldId id="425" r:id="rId22"/>
    <p:sldId id="426" r:id="rId23"/>
    <p:sldId id="427" r:id="rId24"/>
    <p:sldId id="428" r:id="rId25"/>
    <p:sldId id="429" r:id="rId26"/>
    <p:sldId id="365" r:id="rId27"/>
    <p:sldId id="366" r:id="rId28"/>
    <p:sldId id="369" r:id="rId29"/>
    <p:sldId id="370" r:id="rId30"/>
    <p:sldId id="385" r:id="rId31"/>
    <p:sldId id="386" r:id="rId32"/>
    <p:sldId id="387" r:id="rId33"/>
    <p:sldId id="388" r:id="rId34"/>
    <p:sldId id="389" r:id="rId35"/>
    <p:sldId id="390" r:id="rId36"/>
    <p:sldId id="391" r:id="rId3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6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90" autoAdjust="0"/>
    <p:restoredTop sz="92254" autoAdjust="0"/>
  </p:normalViewPr>
  <p:slideViewPr>
    <p:cSldViewPr>
      <p:cViewPr varScale="1">
        <p:scale>
          <a:sx n="81" d="100"/>
          <a:sy n="81" d="100"/>
        </p:scale>
        <p:origin x="-14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5E4D57E-938E-4B3B-8417-4BA8E7DBEF23}" type="slidenum">
              <a:rPr lang="en-GB"/>
              <a:pPr>
                <a:defRPr/>
              </a:pPr>
              <a:t>‹#›</a:t>
            </a:fld>
            <a:endParaRPr lang="en-GB"/>
          </a:p>
        </p:txBody>
      </p:sp>
    </p:spTree>
    <p:extLst>
      <p:ext uri="{BB962C8B-B14F-4D97-AF65-F5344CB8AC3E}">
        <p14:creationId xmlns:p14="http://schemas.microsoft.com/office/powerpoint/2010/main" val="26820114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35E4D57E-938E-4B3B-8417-4BA8E7DBEF23}" type="slidenum">
              <a:rPr lang="en-GB" smtClean="0"/>
              <a:pPr>
                <a:defRPr/>
              </a:pPr>
              <a:t>7</a:t>
            </a:fld>
            <a:endParaRPr lang="en-GB"/>
          </a:p>
        </p:txBody>
      </p:sp>
    </p:spTree>
    <p:extLst>
      <p:ext uri="{BB962C8B-B14F-4D97-AF65-F5344CB8AC3E}">
        <p14:creationId xmlns:p14="http://schemas.microsoft.com/office/powerpoint/2010/main" val="3621562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35E4D57E-938E-4B3B-8417-4BA8E7DBEF23}" type="slidenum">
              <a:rPr lang="en-GB" smtClean="0"/>
              <a:pPr>
                <a:defRPr/>
              </a:pPr>
              <a:t>11</a:t>
            </a:fld>
            <a:endParaRPr lang="en-GB"/>
          </a:p>
        </p:txBody>
      </p:sp>
    </p:spTree>
    <p:extLst>
      <p:ext uri="{BB962C8B-B14F-4D97-AF65-F5344CB8AC3E}">
        <p14:creationId xmlns:p14="http://schemas.microsoft.com/office/powerpoint/2010/main" val="146869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1FB016-7A29-4172-B50C-9FA67DA084F4}" type="slidenum">
              <a:rPr lang="en-IE"/>
              <a:pPr/>
              <a:t>12</a:t>
            </a:fld>
            <a:endParaRPr lang="en-IE"/>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IE"/>
              <a:t>Let’s try a little experiment based on research conducted by Severin &amp; Rigby (1963). I’m going to provide you with a sequence of 10 numbers, an amount beyond what Miller postulated to be the capacity of short-term memory. Without writing the numbers down, see how many you can remember after I have shown you them for a brief duration.</a:t>
            </a:r>
          </a:p>
          <a:p>
            <a:endParaRPr lang="en-IE"/>
          </a:p>
          <a:p>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F7710C-93F0-4ADA-93A7-A68CDC3E5359}" type="slidenum">
              <a:rPr lang="en-IE"/>
              <a:pPr/>
              <a:t>14</a:t>
            </a:fld>
            <a:endParaRPr lang="en-IE"/>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r>
              <a:rPr lang="en-IE"/>
              <a:t>Now let’s try it a different way. Let’s pretend that a different sequence of 10 numbers is actually a phone number. Again, Without writing the numbers down, see how many you can remember after I have shown you them for a brief duration.</a:t>
            </a:r>
          </a:p>
          <a:p>
            <a:endParaRPr lang="en-IE"/>
          </a:p>
          <a:p>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507C1B-E8E3-4408-A5D3-9C6ADBCEA2F6}" type="slidenum">
              <a:rPr lang="en-IE"/>
              <a:pPr/>
              <a:t>15</a:t>
            </a:fld>
            <a:endParaRPr lang="en-IE"/>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EC54D1-057A-424D-B11A-3CD9B3A8C914}" type="slidenum">
              <a:rPr lang="en-IE"/>
              <a:pPr/>
              <a:t>18</a:t>
            </a:fld>
            <a:endParaRPr lang="en-IE"/>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IE"/>
              <a:t>(click)The manner in which this latter sequence of numbers was presented is a common method of chunking. It’s no surprise, that, with eliminating the prefix of the 10 digit phone number, we are left with a 7 digit number, which is consistent with Miller’s findings of the magical number 7, plus-or minus two.. (click)</a:t>
            </a:r>
          </a:p>
          <a:p>
            <a:r>
              <a:rPr lang="en-IE" b="1"/>
              <a:t>Often we chunk without even being aware of doing so. Let’s again take the example of the phone number </a:t>
            </a:r>
            <a:r>
              <a:rPr lang="en-IE" sz="4400"/>
              <a:t>468 - 1753</a:t>
            </a:r>
          </a:p>
          <a:p>
            <a:endParaRPr lang="en-IE" b="1"/>
          </a:p>
          <a:p>
            <a:endParaRPr lang="en-IE"/>
          </a:p>
          <a:p>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577FFE5-52C9-4F2A-B95C-40637B10BF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7B241A3-4779-4D60-A536-BD5DCC689DB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54483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F6E0B8E-FBB8-4A69-BC56-AB581593034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3657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84CBF55-FE2B-4B94-92EE-C31B9EDF0EA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3657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267200" y="1600200"/>
            <a:ext cx="3657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3657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267200" y="3938588"/>
            <a:ext cx="3657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378B9CF5-781F-4A87-B242-B0C3F3AF58B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267200" y="1600200"/>
            <a:ext cx="3657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267200" y="3938588"/>
            <a:ext cx="3657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2B1E66EB-5824-4C53-9126-900D7ED7840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8911C559-272E-484E-B5CD-1064BC4A57EE}"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7D2DA24-4266-4590-9585-B1AE9EE0B722}" type="slidenum">
              <a:rPr lang="en-GB"/>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E9463C2-C8E5-4E1C-9BC3-055BB3EE8A83}"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EF9D539-9BD2-4B8C-B279-E864EAD95AEE}" type="slidenum">
              <a:rPr lang="en-GB"/>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70AC9B3-61E6-4047-9EB6-A7D585F1B418}"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90759A4-8B6D-4330-BC79-D9DCA003B9BE}" type="slidenum">
              <a:rPr lang="en-GB"/>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4A188B01-B5A1-48D6-8089-0FCDA0C46825}" type="datetimeFigureOut">
              <a:rPr lang="en-US"/>
              <a:pPr/>
              <a:t>8/11/2016</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2DDCAB7-7B70-45D4-B4EB-8413002DF337}" type="slidenum">
              <a:rPr lang="en-GB"/>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EB60CD3A-D460-4ED4-92F4-F0604FC4E517}" type="datetimeFigureOut">
              <a:rPr lang="en-US"/>
              <a:pPr/>
              <a:t>8/11/2016</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F882AABE-F516-473D-972C-431C652CDCFF}"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EE8F191-F385-4DA5-B766-9718FD7B15D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EE1F09E5-1888-406E-90C7-31CCC44C44E1}" type="datetimeFigureOut">
              <a:rPr lang="en-US"/>
              <a:pPr/>
              <a:t>8/11/2016</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1D2AA03A-3FEE-43B4-A441-86207CF7D1FE}" type="slidenum">
              <a:rPr lang="en-GB"/>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5AAA719-3E1D-46EE-9960-6AE29ABC101C}" type="datetimeFigureOut">
              <a:rPr lang="en-US"/>
              <a:pPr/>
              <a:t>8/11/2016</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80D6B23-43AB-4A8B-9070-661B0A10237D}" type="slidenum">
              <a:rPr lang="en-GB"/>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2560E16-5BA0-4C6F-9FBF-F82BE9F0BA6D}" type="datetimeFigureOut">
              <a:rPr lang="en-US"/>
              <a:pPr/>
              <a:t>8/11/2016</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E402A20-A28B-4BEF-8396-F271882805B5}" type="slidenum">
              <a:rPr lang="en-GB"/>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7E219C3-4741-40DE-BAE4-36804308C40D}" type="datetimeFigureOut">
              <a:rPr lang="en-US"/>
              <a:pPr/>
              <a:t>8/11/2016</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61D3D45-B644-42B0-A96E-2605A8F085D9}" type="slidenum">
              <a:rPr lang="en-GB"/>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658E6C2-3B0D-4D21-8372-F0E1318EFB62}"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EB0942F-4D47-4DF7-8546-02835E5E52B7}" type="slidenum">
              <a:rPr lang="en-GB"/>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ED2ED4E-DC4B-4ACE-BBCD-8E6BB3D66960}" type="datetimeFigureOut">
              <a:rPr lang="en-US"/>
              <a:pPr/>
              <a:t>8/11/2016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56D28B1-194A-41E8-8BF1-259B02842024}"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249EFAD-65B3-4AB4-BA33-5EA9211DA6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35B50ED-16F9-4CFF-8CFC-1B7FDED897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6670481B-102E-4BF7-AB98-D363C7E2558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2140132A-64A3-4FA8-B382-97D3081283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F8FD7F22-CCF6-47C6-8C21-F36F2BD6FF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EA4BACD-D235-4571-A8CF-94056D8FEA1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BC70E85-9A98-46C6-A778-22F0F5CA2F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4"/>
          <p:cNvSpPr>
            <a:spLocks noGrp="1" noChangeArrowheads="1"/>
          </p:cNvSpPr>
          <p:nvPr>
            <p:ph type="dt" sz="half" idx="2"/>
          </p:nvPr>
        </p:nvSpPr>
        <p:spPr>
          <a:xfrm>
            <a:off x="457200" y="6421438"/>
            <a:ext cx="2133600" cy="365125"/>
          </a:xfrm>
          <a:prstGeom prst="rect">
            <a:avLst/>
          </a:prstGeom>
        </p:spPr>
        <p:txBody>
          <a:bodyPr vert="horz" bIns="0" anchor="b"/>
          <a:lstStyle>
            <a:lvl1pPr eaLnBrk="1" hangingPunct="1">
              <a:defRPr sz="1000">
                <a:solidFill>
                  <a:schemeClr val="tx2">
                    <a:shade val="50000"/>
                  </a:schemeClr>
                </a:solidFill>
              </a:defRPr>
            </a:lvl1pPr>
          </a:lstStyle>
          <a:p>
            <a:pPr>
              <a:defRPr/>
            </a:pPr>
            <a:endParaRPr lang="en-US"/>
          </a:p>
        </p:txBody>
      </p:sp>
      <p:sp>
        <p:nvSpPr>
          <p:cNvPr id="11" name="Rectangle 5"/>
          <p:cNvSpPr>
            <a:spLocks noGrp="1" noChangeArrowheads="1"/>
          </p:cNvSpPr>
          <p:nvPr>
            <p:ph type="ftr" sz="quarter" idx="3"/>
          </p:nvPr>
        </p:nvSpPr>
        <p:spPr>
          <a:xfrm>
            <a:off x="3124200" y="6421438"/>
            <a:ext cx="2895600" cy="365125"/>
          </a:xfrm>
          <a:prstGeom prst="rect">
            <a:avLst/>
          </a:prstGeom>
        </p:spPr>
        <p:txBody>
          <a:bodyPr vert="horz" lIns="0" rIns="0" bIns="0" anchor="b"/>
          <a:lstStyle>
            <a:lvl1pPr algn="ctr" eaLnBrk="1" hangingPunct="1">
              <a:defRPr sz="1000">
                <a:solidFill>
                  <a:schemeClr val="tx2">
                    <a:shade val="50000"/>
                  </a:schemeClr>
                </a:solidFill>
              </a:defRPr>
            </a:lvl1pPr>
          </a:lstStyle>
          <a:p>
            <a:pPr>
              <a:defRPr/>
            </a:pPr>
            <a:endParaRPr lang="en-US"/>
          </a:p>
        </p:txBody>
      </p:sp>
      <p:sp>
        <p:nvSpPr>
          <p:cNvPr id="13" name="Rectangle 6"/>
          <p:cNvSpPr>
            <a:spLocks noGrp="1" noChangeArrowheads="1"/>
          </p:cNvSpPr>
          <p:nvPr>
            <p:ph type="sldNum" sz="quarter" idx="4"/>
          </p:nvPr>
        </p:nvSpPr>
        <p:spPr>
          <a:xfrm>
            <a:off x="8153400" y="6421438"/>
            <a:ext cx="762000" cy="365125"/>
          </a:xfrm>
          <a:prstGeom prst="rect">
            <a:avLst/>
          </a:prstGeom>
        </p:spPr>
        <p:txBody>
          <a:bodyPr vert="horz" lIns="0" tIns="0" rIns="0" bIns="0" anchor="b"/>
          <a:lstStyle>
            <a:lvl1pPr algn="r" eaLnBrk="1" hangingPunct="1">
              <a:defRPr sz="1000">
                <a:solidFill>
                  <a:schemeClr val="tx2">
                    <a:shade val="50000"/>
                  </a:schemeClr>
                </a:solidFill>
              </a:defRPr>
            </a:lvl1pPr>
          </a:lstStyle>
          <a:p>
            <a:pPr>
              <a:defRPr/>
            </a:pPr>
            <a:fld id="{C67A8125-1DD8-47DE-B778-DD65B98A0FF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7" r:id="rId1"/>
    <p:sldLayoutId id="2147483686" r:id="rId2"/>
    <p:sldLayoutId id="2147483685" r:id="rId3"/>
    <p:sldLayoutId id="2147483684" r:id="rId4"/>
    <p:sldLayoutId id="2147483683" r:id="rId5"/>
    <p:sldLayoutId id="2147483682" r:id="rId6"/>
    <p:sldLayoutId id="2147483681" r:id="rId7"/>
    <p:sldLayoutId id="2147483680" r:id="rId8"/>
    <p:sldLayoutId id="2147483679" r:id="rId9"/>
    <p:sldLayoutId id="2147483678" r:id="rId10"/>
    <p:sldLayoutId id="2147483677" r:id="rId11"/>
    <p:sldLayoutId id="2147483676" r:id="rId12"/>
    <p:sldLayoutId id="2147483675" r:id="rId13"/>
    <p:sldLayoutId id="2147483674" r:id="rId14"/>
  </p:sldLayoutIdLst>
  <p:txStyles>
    <p:titleStyle>
      <a:lvl1pPr algn="l" rtl="0" eaLnBrk="0" fontAlgn="base" hangingPunct="0">
        <a:spcBef>
          <a:spcPct val="0"/>
        </a:spcBef>
        <a:spcAft>
          <a:spcPct val="0"/>
        </a:spcAft>
        <a:defRPr sz="46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eaLnBrk="0" fontAlgn="base" hangingPunct="0">
        <a:spcBef>
          <a:spcPct val="0"/>
        </a:spcBef>
        <a:spcAft>
          <a:spcPct val="0"/>
        </a:spcAft>
        <a:defRPr sz="4600">
          <a:solidFill>
            <a:schemeClr val="tx1"/>
          </a:solidFill>
          <a:latin typeface="Franklin Gothic Book" pitchFamily="34" charset="0"/>
        </a:defRPr>
      </a:lvl6pPr>
      <a:lvl7pPr marL="914400" algn="l" rtl="0" eaLnBrk="0" fontAlgn="base" hangingPunct="0">
        <a:spcBef>
          <a:spcPct val="0"/>
        </a:spcBef>
        <a:spcAft>
          <a:spcPct val="0"/>
        </a:spcAft>
        <a:defRPr sz="4600">
          <a:solidFill>
            <a:schemeClr val="tx1"/>
          </a:solidFill>
          <a:latin typeface="Franklin Gothic Book" pitchFamily="34" charset="0"/>
        </a:defRPr>
      </a:lvl7pPr>
      <a:lvl8pPr marL="1371600" algn="l" rtl="0" eaLnBrk="0" fontAlgn="base" hangingPunct="0">
        <a:spcBef>
          <a:spcPct val="0"/>
        </a:spcBef>
        <a:spcAft>
          <a:spcPct val="0"/>
        </a:spcAft>
        <a:defRPr sz="4600">
          <a:solidFill>
            <a:schemeClr val="tx1"/>
          </a:solidFill>
          <a:latin typeface="Franklin Gothic Book" pitchFamily="34" charset="0"/>
        </a:defRPr>
      </a:lvl8pPr>
      <a:lvl9pPr marL="1828800" algn="l" rtl="0" eaLnBrk="0" fontAlgn="base" hangingPunct="0">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a:solidFill>
            <a:schemeClr val="tx1"/>
          </a:solidFill>
          <a:latin typeface="+mn-lt"/>
        </a:defRPr>
      </a:lvl2pPr>
      <a:lvl3pPr marL="1004888" indent="-255588" algn="l" rtl="0" eaLnBrk="0" fontAlgn="base" hangingPunct="0">
        <a:spcBef>
          <a:spcPct val="20000"/>
        </a:spcBef>
        <a:spcAft>
          <a:spcPct val="0"/>
        </a:spcAft>
        <a:buClr>
          <a:schemeClr val="accent2"/>
        </a:buClr>
        <a:buSzPct val="85000"/>
        <a:buFont typeface="Arial" charset="0"/>
        <a:buChar char="○"/>
        <a:defRPr sz="2400">
          <a:solidFill>
            <a:schemeClr val="tx1"/>
          </a:solidFill>
          <a:latin typeface="+mn-lt"/>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a:solidFill>
            <a:schemeClr val="tx1"/>
          </a:solidFill>
          <a:latin typeface="+mn-lt"/>
        </a:defRPr>
      </a:lvl4pPr>
      <a:lvl5pPr marL="14890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5pPr>
      <a:lvl6pPr marL="19462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6pPr>
      <a:lvl7pPr marL="24034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7pPr>
      <a:lvl8pPr marL="28606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8pPr>
      <a:lvl9pPr marL="3317875" indent="-182563" algn="l" rtl="0" eaLnBrk="0" fontAlgn="base" hangingPunct="0">
        <a:spcBef>
          <a:spcPct val="20000"/>
        </a:spcBef>
        <a:spcAft>
          <a:spcPct val="0"/>
        </a:spcAft>
        <a:buClr>
          <a:srgbClr val="748560"/>
        </a:buClr>
        <a:buSzPct val="100000"/>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249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49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5E9568C3-9A8B-48BB-9B4E-DAD2E5A64E3D}" type="datetimeFigureOut">
              <a:rPr lang="en-US"/>
              <a:pPr/>
              <a:t>8/11/2016</a:t>
            </a:fld>
            <a:endParaRPr lang="en-GB"/>
          </a:p>
        </p:txBody>
      </p:sp>
      <p:sp>
        <p:nvSpPr>
          <p:cNvPr id="1249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249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C77F87E-862E-4261-90C9-68021869009F}"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p:cNvSpPr>
          <p:nvPr>
            <p:ph type="subTitle" idx="1"/>
          </p:nvPr>
        </p:nvSpPr>
        <p:spPr>
          <a:xfrm>
            <a:off x="0" y="3094038"/>
            <a:ext cx="9144000" cy="1752600"/>
          </a:xfrm>
        </p:spPr>
        <p:txBody>
          <a:bodyPr/>
          <a:lstStyle/>
          <a:p>
            <a:pPr marL="36513"/>
            <a:r>
              <a:rPr lang="en-IE" sz="3600" b="1" smtClean="0">
                <a:effectLst>
                  <a:outerShdw blurRad="38100" dist="38100" dir="2700000" algn="tl">
                    <a:srgbClr val="000000"/>
                  </a:outerShdw>
                </a:effectLst>
                <a:latin typeface="Georgia" pitchFamily="18" charset="0"/>
              </a:rPr>
              <a:t>Dr. Chris Dwyer</a:t>
            </a:r>
            <a:endParaRPr lang="en-GB" sz="3600" b="1" smtClean="0">
              <a:effectLst>
                <a:outerShdw blurRad="38100" dist="38100" dir="2700000" algn="tl">
                  <a:srgbClr val="000000"/>
                </a:outerShdw>
              </a:effectLst>
              <a:latin typeface="Georgia" pitchFamily="18" charset="0"/>
            </a:endParaRPr>
          </a:p>
        </p:txBody>
      </p:sp>
      <p:sp>
        <p:nvSpPr>
          <p:cNvPr id="122884" name="Text Box 5"/>
          <p:cNvSpPr txBox="1">
            <a:spLocks noChangeArrowheads="1"/>
          </p:cNvSpPr>
          <p:nvPr/>
        </p:nvSpPr>
        <p:spPr bwMode="auto">
          <a:xfrm>
            <a:off x="0" y="4005263"/>
            <a:ext cx="9144000" cy="1754187"/>
          </a:xfrm>
          <a:prstGeom prst="rect">
            <a:avLst/>
          </a:prstGeom>
          <a:noFill/>
          <a:ln w="9525">
            <a:noFill/>
            <a:miter lim="800000"/>
            <a:headEnd/>
            <a:tailEnd/>
          </a:ln>
        </p:spPr>
        <p:txBody>
          <a:bodyPr>
            <a:spAutoFit/>
          </a:bodyPr>
          <a:lstStyle/>
          <a:p>
            <a:pPr algn="ctr">
              <a:defRPr/>
            </a:pPr>
            <a:endParaRPr lang="en-IE" sz="2400" b="1" dirty="0">
              <a:effectLst>
                <a:outerShdw blurRad="38100" dist="38100" dir="2700000" algn="tl">
                  <a:srgbClr val="000000">
                    <a:alpha val="43137"/>
                  </a:srgbClr>
                </a:outerShdw>
              </a:effectLst>
              <a:latin typeface="Georgia" pitchFamily="18" charset="0"/>
            </a:endParaRPr>
          </a:p>
          <a:p>
            <a:pPr algn="ctr">
              <a:defRPr/>
            </a:pPr>
            <a:r>
              <a:rPr lang="en-IE" sz="2400" b="1" dirty="0">
                <a:effectLst>
                  <a:outerShdw blurRad="38100" dist="38100" dir="2700000" algn="tl">
                    <a:srgbClr val="000000">
                      <a:alpha val="43137"/>
                    </a:srgbClr>
                  </a:outerShdw>
                </a:effectLst>
                <a:latin typeface="Georgia" pitchFamily="18" charset="0"/>
              </a:rPr>
              <a:t>School of Psychology</a:t>
            </a:r>
          </a:p>
          <a:p>
            <a:pPr algn="ctr">
              <a:defRPr/>
            </a:pPr>
            <a:r>
              <a:rPr lang="en-IE" sz="2400" b="1" dirty="0">
                <a:effectLst>
                  <a:outerShdw blurRad="38100" dist="38100" dir="2700000" algn="tl">
                    <a:srgbClr val="000000">
                      <a:alpha val="43137"/>
                    </a:srgbClr>
                  </a:outerShdw>
                </a:effectLst>
                <a:latin typeface="Georgia" pitchFamily="18" charset="0"/>
              </a:rPr>
              <a:t>National University of Ireland, Galway</a:t>
            </a:r>
          </a:p>
          <a:p>
            <a:pPr algn="ctr">
              <a:defRPr/>
            </a:pPr>
            <a:endParaRPr lang="en-IE" sz="1200" b="1" dirty="0">
              <a:effectLst>
                <a:outerShdw blurRad="38100" dist="38100" dir="2700000" algn="tl">
                  <a:srgbClr val="000000">
                    <a:alpha val="43137"/>
                  </a:srgbClr>
                </a:outerShdw>
              </a:effectLst>
              <a:latin typeface="Georgia" pitchFamily="18" charset="0"/>
            </a:endParaRPr>
          </a:p>
          <a:p>
            <a:pPr algn="ctr">
              <a:defRPr/>
            </a:pPr>
            <a:r>
              <a:rPr lang="en-IE" sz="2400" b="1" dirty="0">
                <a:effectLst>
                  <a:outerShdw blurRad="38100" dist="38100" dir="2700000" algn="tl">
                    <a:srgbClr val="000000">
                      <a:alpha val="43137"/>
                    </a:srgbClr>
                  </a:outerShdw>
                </a:effectLst>
                <a:latin typeface="Georgia" pitchFamily="18" charset="0"/>
              </a:rPr>
              <a:t>christopher.dwyer.phd@gmail.com</a:t>
            </a:r>
          </a:p>
        </p:txBody>
      </p:sp>
      <p:sp>
        <p:nvSpPr>
          <p:cNvPr id="2" name="Rectangle 3"/>
          <p:cNvSpPr>
            <a:spLocks/>
          </p:cNvSpPr>
          <p:nvPr/>
        </p:nvSpPr>
        <p:spPr bwMode="auto">
          <a:xfrm>
            <a:off x="0" y="981075"/>
            <a:ext cx="9144000" cy="1752600"/>
          </a:xfrm>
          <a:prstGeom prst="rect">
            <a:avLst/>
          </a:prstGeom>
          <a:noFill/>
          <a:ln w="9525">
            <a:noFill/>
            <a:miter lim="800000"/>
            <a:headEnd/>
            <a:tailEnd/>
          </a:ln>
        </p:spPr>
        <p:txBody>
          <a:bodyPr/>
          <a:lstStyle/>
          <a:p>
            <a:pPr marL="36513" algn="ctr" eaLnBrk="0" hangingPunct="0">
              <a:spcBef>
                <a:spcPct val="20000"/>
              </a:spcBef>
              <a:buClr>
                <a:schemeClr val="accent1"/>
              </a:buClr>
              <a:buSzPct val="80000"/>
              <a:buFont typeface="Wingdings 2" pitchFamily="18" charset="2"/>
              <a:buNone/>
            </a:pPr>
            <a:r>
              <a:rPr lang="en-IE" sz="7200" b="1">
                <a:effectLst>
                  <a:outerShdw blurRad="38100" dist="38100" dir="2700000" algn="tl">
                    <a:srgbClr val="000000"/>
                  </a:outerShdw>
                </a:effectLst>
                <a:latin typeface="Georgia" pitchFamily="18" charset="0"/>
              </a:rPr>
              <a:t>Study Skills</a:t>
            </a:r>
            <a:endParaRPr lang="en-GB" sz="7200" b="1">
              <a:effectLst>
                <a:outerShdw blurRad="38100" dist="38100" dir="2700000" algn="tl">
                  <a:srgbClr val="000000"/>
                </a:outerShdw>
              </a:effectLst>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idx="1"/>
          </p:nvPr>
        </p:nvSpPr>
        <p:spPr>
          <a:xfrm>
            <a:off x="0" y="0"/>
            <a:ext cx="9144000" cy="7677150"/>
          </a:xfrm>
        </p:spPr>
        <p:txBody>
          <a:bodyPr/>
          <a:lstStyle/>
          <a:p>
            <a:pPr>
              <a:lnSpc>
                <a:spcPct val="80000"/>
              </a:lnSpc>
              <a:buFontTx/>
              <a:buNone/>
            </a:pPr>
            <a:r>
              <a:rPr lang="en-IE" dirty="0"/>
              <a:t>	</a:t>
            </a:r>
          </a:p>
          <a:p>
            <a:pPr marL="514350" indent="-514350">
              <a:lnSpc>
                <a:spcPct val="80000"/>
              </a:lnSpc>
              <a:buFontTx/>
              <a:buAutoNum type="arabicPeriod"/>
            </a:pPr>
            <a:r>
              <a:rPr lang="en-IE" b="1" i="1" dirty="0" smtClean="0">
                <a:solidFill>
                  <a:srgbClr val="FF0000"/>
                </a:solidFill>
                <a:effectLst>
                  <a:outerShdw blurRad="38100" dist="38100" dir="2700000" algn="tl">
                    <a:srgbClr val="000000">
                      <a:alpha val="43137"/>
                    </a:srgbClr>
                  </a:outerShdw>
                </a:effectLst>
              </a:rPr>
              <a:t>Nature </a:t>
            </a:r>
            <a:r>
              <a:rPr lang="en-IE" b="1" i="1" dirty="0">
                <a:solidFill>
                  <a:srgbClr val="FF0000"/>
                </a:solidFill>
                <a:effectLst>
                  <a:outerShdw blurRad="38100" dist="38100" dir="2700000" algn="tl">
                    <a:srgbClr val="000000">
                      <a:alpha val="43137"/>
                    </a:srgbClr>
                  </a:outerShdw>
                </a:effectLst>
              </a:rPr>
              <a:t>or </a:t>
            </a:r>
            <a:r>
              <a:rPr lang="en-IE" b="1" i="1" dirty="0" smtClean="0">
                <a:solidFill>
                  <a:srgbClr val="FF0000"/>
                </a:solidFill>
                <a:effectLst>
                  <a:outerShdw blurRad="38100" dist="38100" dir="2700000" algn="tl">
                    <a:srgbClr val="000000">
                      <a:alpha val="43137"/>
                    </a:srgbClr>
                  </a:outerShdw>
                </a:effectLst>
              </a:rPr>
              <a:t>nurture</a:t>
            </a:r>
          </a:p>
          <a:p>
            <a:pPr marL="0" indent="0">
              <a:lnSpc>
                <a:spcPct val="80000"/>
              </a:lnSpc>
              <a:buNone/>
            </a:pPr>
            <a:endParaRPr lang="en-IE" sz="2400" dirty="0"/>
          </a:p>
          <a:p>
            <a:pPr>
              <a:lnSpc>
                <a:spcPct val="80000"/>
              </a:lnSpc>
              <a:buFontTx/>
              <a:buNone/>
            </a:pPr>
            <a:r>
              <a:rPr lang="en-IE" b="1" i="1" dirty="0" smtClean="0">
                <a:solidFill>
                  <a:srgbClr val="0070C0"/>
                </a:solidFill>
                <a:effectLst>
                  <a:outerShdw blurRad="38100" dist="38100" dir="2700000" algn="tl">
                    <a:srgbClr val="000000">
                      <a:alpha val="43137"/>
                    </a:srgbClr>
                  </a:outerShdw>
                </a:effectLst>
              </a:rPr>
              <a:t>2. Biological advantages</a:t>
            </a:r>
          </a:p>
          <a:p>
            <a:pPr>
              <a:lnSpc>
                <a:spcPct val="80000"/>
              </a:lnSpc>
              <a:buFontTx/>
              <a:buNone/>
            </a:pPr>
            <a:endParaRPr lang="en-IE" sz="2400" dirty="0" smtClean="0"/>
          </a:p>
          <a:p>
            <a:pPr>
              <a:lnSpc>
                <a:spcPct val="80000"/>
              </a:lnSpc>
              <a:buFontTx/>
              <a:buNone/>
            </a:pPr>
            <a:r>
              <a:rPr lang="en-IE" b="1" i="1" dirty="0" smtClean="0">
                <a:solidFill>
                  <a:srgbClr val="008000"/>
                </a:solidFill>
                <a:effectLst>
                  <a:outerShdw blurRad="38100" dist="38100" dir="2700000" algn="tl">
                    <a:srgbClr val="000000">
                      <a:alpha val="43137"/>
                    </a:srgbClr>
                  </a:outerShdw>
                </a:effectLst>
              </a:rPr>
              <a:t>3. </a:t>
            </a:r>
            <a:r>
              <a:rPr lang="en-IE" b="1" i="1" dirty="0">
                <a:solidFill>
                  <a:srgbClr val="008000"/>
                </a:solidFill>
                <a:effectLst>
                  <a:outerShdw blurRad="38100" dist="38100" dir="2700000" algn="tl">
                    <a:srgbClr val="000000">
                      <a:alpha val="43137"/>
                    </a:srgbClr>
                  </a:outerShdw>
                </a:effectLst>
              </a:rPr>
              <a:t>T</a:t>
            </a:r>
            <a:r>
              <a:rPr lang="en-IE" b="1" i="1" dirty="0" smtClean="0">
                <a:solidFill>
                  <a:srgbClr val="008000"/>
                </a:solidFill>
                <a:effectLst>
                  <a:outerShdw blurRad="38100" dist="38100" dir="2700000" algn="tl">
                    <a:srgbClr val="000000">
                      <a:alpha val="43137"/>
                    </a:srgbClr>
                  </a:outerShdw>
                </a:effectLst>
              </a:rPr>
              <a:t>estosterone</a:t>
            </a:r>
            <a:r>
              <a:rPr lang="en-IE" dirty="0" smtClean="0"/>
              <a:t> </a:t>
            </a:r>
          </a:p>
          <a:p>
            <a:pPr>
              <a:lnSpc>
                <a:spcPct val="80000"/>
              </a:lnSpc>
              <a:buFontTx/>
              <a:buNone/>
            </a:pPr>
            <a:endParaRPr lang="en-IE" sz="2400" dirty="0" smtClean="0"/>
          </a:p>
          <a:p>
            <a:pPr>
              <a:lnSpc>
                <a:spcPct val="80000"/>
              </a:lnSpc>
              <a:buFontTx/>
              <a:buNone/>
            </a:pPr>
            <a:r>
              <a:rPr lang="en-IE" b="1" i="1" dirty="0" smtClean="0">
                <a:solidFill>
                  <a:srgbClr val="FF33CC"/>
                </a:solidFill>
                <a:effectLst>
                  <a:outerShdw blurRad="38100" dist="38100" dir="2700000" algn="tl">
                    <a:srgbClr val="000000">
                      <a:alpha val="43137"/>
                    </a:srgbClr>
                  </a:outerShdw>
                </a:effectLst>
              </a:rPr>
              <a:t>4. ‘</a:t>
            </a:r>
            <a:r>
              <a:rPr lang="en-IE" b="1" i="1" dirty="0" err="1" smtClean="0">
                <a:solidFill>
                  <a:srgbClr val="FF33CC"/>
                </a:solidFill>
                <a:effectLst>
                  <a:outerShdw blurRad="38100" dist="38100" dir="2700000" algn="tl">
                    <a:srgbClr val="000000">
                      <a:alpha val="43137"/>
                    </a:srgbClr>
                  </a:outerShdw>
                </a:effectLst>
              </a:rPr>
              <a:t>Bobo</a:t>
            </a:r>
            <a:r>
              <a:rPr lang="en-IE" b="1" i="1" dirty="0" smtClean="0">
                <a:solidFill>
                  <a:srgbClr val="FF33CC"/>
                </a:solidFill>
                <a:effectLst>
                  <a:outerShdw blurRad="38100" dist="38100" dir="2700000" algn="tl">
                    <a:srgbClr val="000000">
                      <a:alpha val="43137"/>
                    </a:srgbClr>
                  </a:outerShdw>
                </a:effectLst>
              </a:rPr>
              <a:t> </a:t>
            </a:r>
            <a:r>
              <a:rPr lang="en-IE" b="1" i="1" dirty="0">
                <a:solidFill>
                  <a:srgbClr val="FF33CC"/>
                </a:solidFill>
                <a:effectLst>
                  <a:outerShdw blurRad="38100" dist="38100" dir="2700000" algn="tl">
                    <a:srgbClr val="000000">
                      <a:alpha val="43137"/>
                    </a:srgbClr>
                  </a:outerShdw>
                </a:effectLst>
              </a:rPr>
              <a:t>Doll</a:t>
            </a:r>
            <a:r>
              <a:rPr lang="en-IE" b="1" i="1" dirty="0" smtClean="0">
                <a:solidFill>
                  <a:srgbClr val="FF33CC"/>
                </a:solidFill>
                <a:effectLst>
                  <a:outerShdw blurRad="38100" dist="38100" dir="2700000" algn="tl">
                    <a:srgbClr val="000000">
                      <a:alpha val="43137"/>
                    </a:srgbClr>
                  </a:outerShdw>
                </a:effectLst>
              </a:rPr>
              <a:t>’</a:t>
            </a:r>
            <a:r>
              <a:rPr lang="en-IE" dirty="0" smtClean="0"/>
              <a:t> </a:t>
            </a:r>
          </a:p>
          <a:p>
            <a:pPr>
              <a:lnSpc>
                <a:spcPct val="80000"/>
              </a:lnSpc>
              <a:buFontTx/>
              <a:buNone/>
            </a:pPr>
            <a:endParaRPr lang="en-IE" sz="2400" dirty="0" smtClean="0"/>
          </a:p>
          <a:p>
            <a:pPr>
              <a:lnSpc>
                <a:spcPct val="80000"/>
              </a:lnSpc>
              <a:buFontTx/>
              <a:buNone/>
            </a:pPr>
            <a:r>
              <a:rPr lang="en-IE" b="1" i="1" dirty="0" smtClean="0">
                <a:solidFill>
                  <a:srgbClr val="FFC000"/>
                </a:solidFill>
                <a:effectLst>
                  <a:outerShdw blurRad="38100" dist="38100" dir="2700000" algn="tl">
                    <a:srgbClr val="000000">
                      <a:alpha val="43137"/>
                    </a:srgbClr>
                  </a:outerShdw>
                </a:effectLst>
              </a:rPr>
              <a:t>5. Violent </a:t>
            </a:r>
            <a:r>
              <a:rPr lang="en-IE" b="1" i="1" dirty="0">
                <a:solidFill>
                  <a:srgbClr val="FFC000"/>
                </a:solidFill>
                <a:effectLst>
                  <a:outerShdw blurRad="38100" dist="38100" dir="2700000" algn="tl">
                    <a:srgbClr val="000000">
                      <a:alpha val="43137"/>
                    </a:srgbClr>
                  </a:outerShdw>
                </a:effectLst>
              </a:rPr>
              <a:t>television </a:t>
            </a:r>
            <a:r>
              <a:rPr lang="en-IE" b="1" i="1" dirty="0" smtClean="0">
                <a:solidFill>
                  <a:srgbClr val="FFC000"/>
                </a:solidFill>
                <a:effectLst>
                  <a:outerShdw blurRad="38100" dist="38100" dir="2700000" algn="tl">
                    <a:srgbClr val="000000">
                      <a:alpha val="43137"/>
                    </a:srgbClr>
                  </a:outerShdw>
                </a:effectLst>
              </a:rPr>
              <a:t>programmes</a:t>
            </a:r>
            <a:endParaRPr lang="en-IE" dirty="0" smtClean="0"/>
          </a:p>
          <a:p>
            <a:pPr>
              <a:lnSpc>
                <a:spcPct val="80000"/>
              </a:lnSpc>
              <a:buFontTx/>
              <a:buNone/>
            </a:pPr>
            <a:endParaRPr lang="en-IE" sz="2400" dirty="0" smtClean="0"/>
          </a:p>
          <a:p>
            <a:pPr>
              <a:lnSpc>
                <a:spcPct val="80000"/>
              </a:lnSpc>
              <a:buFontTx/>
              <a:buNone/>
            </a:pPr>
            <a:r>
              <a:rPr lang="en-IE" b="1" i="1" dirty="0" smtClean="0">
                <a:solidFill>
                  <a:srgbClr val="7030A0"/>
                </a:solidFill>
                <a:effectLst>
                  <a:outerShdw blurRad="38100" dist="38100" dir="2700000" algn="tl">
                    <a:srgbClr val="000000">
                      <a:alpha val="43137"/>
                    </a:srgbClr>
                  </a:outerShdw>
                </a:effectLst>
              </a:rPr>
              <a:t>6. Displacement </a:t>
            </a:r>
            <a:r>
              <a:rPr lang="en-IE" b="1" i="1" dirty="0">
                <a:solidFill>
                  <a:srgbClr val="7030A0"/>
                </a:solidFill>
                <a:effectLst>
                  <a:outerShdw blurRad="38100" dist="38100" dir="2700000" algn="tl">
                    <a:srgbClr val="000000">
                      <a:alpha val="43137"/>
                    </a:srgbClr>
                  </a:outerShdw>
                </a:effectLst>
              </a:rPr>
              <a:t>of responsibility </a:t>
            </a:r>
            <a:endParaRPr lang="en-IE" b="1" i="1" dirty="0" smtClean="0">
              <a:solidFill>
                <a:srgbClr val="7030A0"/>
              </a:solidFill>
              <a:effectLst>
                <a:outerShdw blurRad="38100" dist="38100" dir="2700000" algn="tl">
                  <a:srgbClr val="000000">
                    <a:alpha val="43137"/>
                  </a:srgbClr>
                </a:outerShdw>
              </a:effectLst>
            </a:endParaRPr>
          </a:p>
          <a:p>
            <a:pPr>
              <a:lnSpc>
                <a:spcPct val="80000"/>
              </a:lnSpc>
              <a:buFontTx/>
              <a:buNone/>
            </a:pPr>
            <a:endParaRPr lang="en-IE" sz="2400" b="1" i="1" dirty="0" smtClean="0">
              <a:solidFill>
                <a:srgbClr val="7030A0"/>
              </a:solidFill>
              <a:effectLst>
                <a:outerShdw blurRad="38100" dist="38100" dir="2700000" algn="tl">
                  <a:srgbClr val="000000">
                    <a:alpha val="43137"/>
                  </a:srgbClr>
                </a:outerShdw>
              </a:effectLst>
            </a:endParaRPr>
          </a:p>
          <a:p>
            <a:pPr>
              <a:lnSpc>
                <a:spcPct val="80000"/>
              </a:lnSpc>
              <a:buFontTx/>
              <a:buNone/>
            </a:pPr>
            <a:r>
              <a:rPr lang="en-IE" b="1" i="1" dirty="0" smtClean="0">
                <a:solidFill>
                  <a:srgbClr val="996633"/>
                </a:solidFill>
                <a:effectLst>
                  <a:outerShdw blurRad="38100" dist="38100" dir="2700000" algn="tl">
                    <a:srgbClr val="000000">
                      <a:alpha val="43137"/>
                    </a:srgbClr>
                  </a:outerShdw>
                </a:effectLst>
              </a:rPr>
              <a:t>7. Frustration-aggression theory</a:t>
            </a:r>
            <a:endParaRPr lang="en-IE" dirty="0"/>
          </a:p>
        </p:txBody>
      </p:sp>
    </p:spTree>
    <p:extLst>
      <p:ext uri="{BB962C8B-B14F-4D97-AF65-F5344CB8AC3E}">
        <p14:creationId xmlns:p14="http://schemas.microsoft.com/office/powerpoint/2010/main" val="1529982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r>
              <a:rPr lang="en-IE" smtClean="0"/>
              <a:t>Memory Capacity:</a:t>
            </a:r>
            <a:br>
              <a:rPr lang="en-IE" smtClean="0"/>
            </a:br>
            <a:r>
              <a:rPr lang="en-IE" smtClean="0"/>
              <a:t>How Much Information?</a:t>
            </a:r>
            <a:endParaRPr lang="en-IE" dirty="0"/>
          </a:p>
        </p:txBody>
      </p:sp>
      <p:sp>
        <p:nvSpPr>
          <p:cNvPr id="7" name="Rectangle 3"/>
          <p:cNvSpPr txBox="1">
            <a:spLocks noChangeArrowheads="1"/>
          </p:cNvSpPr>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endParaRPr lang="en-IE" sz="2800" dirty="0" smtClean="0"/>
          </a:p>
          <a:p>
            <a:r>
              <a:rPr lang="en-IE" sz="2800" b="1" dirty="0" smtClean="0"/>
              <a:t>7 ± 2 items of information (Miller, 1956)</a:t>
            </a:r>
          </a:p>
          <a:p>
            <a:endParaRPr lang="en-IE" sz="2800" b="1" dirty="0" smtClean="0"/>
          </a:p>
          <a:p>
            <a:r>
              <a:rPr lang="en-IE" sz="2800" dirty="0" smtClean="0"/>
              <a:t>For example, words and numbers</a:t>
            </a:r>
          </a:p>
          <a:p>
            <a:endParaRPr lang="en-IE" sz="2800" dirty="0" smtClean="0"/>
          </a:p>
          <a:p>
            <a:r>
              <a:rPr lang="en-IE" sz="2800" b="1" dirty="0" smtClean="0"/>
              <a:t>Chunking </a:t>
            </a:r>
            <a:r>
              <a:rPr lang="en-IE" sz="2800" dirty="0" smtClean="0"/>
              <a:t>(De Groot, 1946; 1978; Miller, 1956) </a:t>
            </a:r>
            <a:r>
              <a:rPr lang="en-IE" sz="2400" dirty="0" smtClean="0"/>
              <a:t>refers to the cognitive act of combining a number of items into a single ‘chunk’ or ‘chunks’</a:t>
            </a:r>
          </a:p>
          <a:p>
            <a:pPr>
              <a:buFont typeface="Wingdings" pitchFamily="2" charset="2"/>
              <a:buNone/>
            </a:pPr>
            <a:endParaRPr lang="en-IE" sz="2400" dirty="0" smtClean="0"/>
          </a:p>
          <a:p>
            <a:endParaRPr lang="en-IE" sz="2400" dirty="0" smtClean="0"/>
          </a:p>
          <a:p>
            <a:endParaRPr lang="en-IE" sz="2800" dirty="0" smtClean="0"/>
          </a:p>
          <a:p>
            <a:endParaRPr lang="en-IE" sz="2800" dirty="0" smtClean="0"/>
          </a:p>
          <a:p>
            <a:endParaRPr lang="en-IE" sz="2800" dirty="0"/>
          </a:p>
        </p:txBody>
      </p:sp>
    </p:spTree>
    <p:extLst>
      <p:ext uri="{BB962C8B-B14F-4D97-AF65-F5344CB8AC3E}">
        <p14:creationId xmlns:p14="http://schemas.microsoft.com/office/powerpoint/2010/main" val="107986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0" y="2060575"/>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IE" sz="3200">
                <a:latin typeface="Arial" charset="0"/>
              </a:rPr>
              <a:t>Let’s try a little experiment based on research conducted by Severin &amp; Rigby (1963).</a:t>
            </a:r>
          </a:p>
        </p:txBody>
      </p:sp>
    </p:spTree>
    <p:extLst>
      <p:ext uri="{BB962C8B-B14F-4D97-AF65-F5344CB8AC3E}">
        <p14:creationId xmlns:p14="http://schemas.microsoft.com/office/powerpoint/2010/main" val="106878053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468313" y="2492375"/>
            <a:ext cx="8229600" cy="139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buClr>
                <a:schemeClr val="hlink"/>
              </a:buClr>
              <a:buSzPct val="60000"/>
              <a:buFont typeface="Wingdings" pitchFamily="2" charset="2"/>
              <a:buNone/>
            </a:pPr>
            <a:r>
              <a:rPr lang="en-IE" sz="8800">
                <a:effectLst>
                  <a:outerShdw blurRad="38100" dist="38100" dir="2700000" algn="tl">
                    <a:srgbClr val="000000"/>
                  </a:outerShdw>
                </a:effectLst>
              </a:rPr>
              <a:t>8026471824</a:t>
            </a:r>
          </a:p>
          <a:p>
            <a:pPr marL="342900" indent="-342900" algn="ctr">
              <a:lnSpc>
                <a:spcPct val="90000"/>
              </a:lnSpc>
              <a:spcBef>
                <a:spcPct val="20000"/>
              </a:spcBef>
              <a:buClr>
                <a:schemeClr val="hlink"/>
              </a:buClr>
              <a:buSzPct val="60000"/>
              <a:buFont typeface="Wingdings" pitchFamily="2" charset="2"/>
              <a:buNone/>
            </a:pPr>
            <a:endParaRPr lang="en-IE" sz="8800">
              <a:effectLst>
                <a:outerShdw blurRad="38100" dist="38100" dir="2700000" algn="tl">
                  <a:srgbClr val="000000"/>
                </a:outerShdw>
              </a:effectLst>
            </a:endParaRPr>
          </a:p>
        </p:txBody>
      </p:sp>
    </p:spTree>
    <p:extLst>
      <p:ext uri="{BB962C8B-B14F-4D97-AF65-F5344CB8AC3E}">
        <p14:creationId xmlns:p14="http://schemas.microsoft.com/office/powerpoint/2010/main" val="28712102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522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idx="1"/>
          </p:nvPr>
        </p:nvSpPr>
        <p:spPr>
          <a:xfrm>
            <a:off x="0" y="2492375"/>
            <a:ext cx="9144000" cy="1397000"/>
          </a:xfrm>
          <a:noFill/>
          <a:ln/>
        </p:spPr>
        <p:txBody>
          <a:bodyPr/>
          <a:lstStyle/>
          <a:p>
            <a:pPr algn="ctr">
              <a:buFont typeface="Wingdings" pitchFamily="2" charset="2"/>
              <a:buNone/>
            </a:pPr>
            <a:r>
              <a:rPr lang="en-IE" sz="8000"/>
              <a:t>081 - 468 - 1753</a:t>
            </a:r>
          </a:p>
          <a:p>
            <a:pPr algn="ctr">
              <a:buFont typeface="Wingdings" pitchFamily="2" charset="2"/>
              <a:buNone/>
            </a:pPr>
            <a:endParaRPr lang="en-IE" sz="8000"/>
          </a:p>
        </p:txBody>
      </p:sp>
      <p:sp>
        <p:nvSpPr>
          <p:cNvPr id="15365" name="Text Box 5"/>
          <p:cNvSpPr txBox="1">
            <a:spLocks noChangeArrowheads="1"/>
          </p:cNvSpPr>
          <p:nvPr/>
        </p:nvSpPr>
        <p:spPr bwMode="auto">
          <a:xfrm>
            <a:off x="0" y="0"/>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Arial" charset="0"/>
            </a:endParaRPr>
          </a:p>
        </p:txBody>
      </p:sp>
    </p:spTree>
    <p:extLst>
      <p:ext uri="{BB962C8B-B14F-4D97-AF65-F5344CB8AC3E}">
        <p14:creationId xmlns:p14="http://schemas.microsoft.com/office/powerpoint/2010/main" val="13568976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5860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2420888"/>
            <a:ext cx="9144000" cy="1143000"/>
          </a:xfrm>
        </p:spPr>
        <p:txBody>
          <a:bodyPr/>
          <a:lstStyle/>
          <a:p>
            <a:pPr algn="ctr"/>
            <a:r>
              <a:rPr lang="en-IE" sz="4000" dirty="0"/>
              <a:t/>
            </a:r>
            <a:br>
              <a:rPr lang="en-IE" sz="4000" dirty="0"/>
            </a:br>
            <a:r>
              <a:rPr lang="en-IE" sz="8000" dirty="0" smtClean="0"/>
              <a:t>What’s your number? </a:t>
            </a:r>
            <a:endParaRPr lang="en-IE" sz="8000" dirty="0"/>
          </a:p>
        </p:txBody>
      </p:sp>
      <p:sp>
        <p:nvSpPr>
          <p:cNvPr id="135171" name="Rectangle 3"/>
          <p:cNvSpPr>
            <a:spLocks noGrp="1" noChangeArrowheads="1"/>
          </p:cNvSpPr>
          <p:nvPr>
            <p:ph idx="1"/>
          </p:nvPr>
        </p:nvSpPr>
        <p:spPr>
          <a:xfrm>
            <a:off x="457200" y="1600200"/>
            <a:ext cx="8229600" cy="5257800"/>
          </a:xfrm>
        </p:spPr>
        <p:txBody>
          <a:bodyPr/>
          <a:lstStyle/>
          <a:p>
            <a:pPr>
              <a:lnSpc>
                <a:spcPct val="80000"/>
              </a:lnSpc>
            </a:pPr>
            <a:endParaRPr lang="en-IE" sz="1800" dirty="0"/>
          </a:p>
          <a:p>
            <a:pPr>
              <a:lnSpc>
                <a:spcPct val="80000"/>
              </a:lnSpc>
            </a:pPr>
            <a:endParaRPr lang="en-IE" sz="2200" dirty="0"/>
          </a:p>
        </p:txBody>
      </p:sp>
    </p:spTree>
    <p:extLst>
      <p:ext uri="{BB962C8B-B14F-4D97-AF65-F5344CB8AC3E}">
        <p14:creationId xmlns:p14="http://schemas.microsoft.com/office/powerpoint/2010/main" val="1350097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333375"/>
            <a:ext cx="8229600" cy="5360988"/>
          </a:xfrm>
        </p:spPr>
        <p:txBody>
          <a:bodyPr/>
          <a:lstStyle/>
          <a:p>
            <a:r>
              <a:rPr lang="en-IE" b="1" i="1"/>
              <a:t>Magical Number</a:t>
            </a:r>
            <a:r>
              <a:rPr lang="en-IE" b="1"/>
              <a:t> 7 ± 2 (Miller, 1956)</a:t>
            </a:r>
          </a:p>
          <a:p>
            <a:endParaRPr lang="en-IE" b="1"/>
          </a:p>
          <a:p>
            <a:endParaRPr lang="en-IE" b="1"/>
          </a:p>
        </p:txBody>
      </p:sp>
      <p:sp>
        <p:nvSpPr>
          <p:cNvPr id="17412" name="Rectangle 4"/>
          <p:cNvSpPr>
            <a:spLocks noChangeArrowheads="1"/>
          </p:cNvSpPr>
          <p:nvPr/>
        </p:nvSpPr>
        <p:spPr bwMode="auto">
          <a:xfrm>
            <a:off x="2555875" y="1371600"/>
            <a:ext cx="31511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IE" sz="6000">
                <a:latin typeface="Arial" charset="0"/>
              </a:rPr>
              <a:t>4681753</a:t>
            </a:r>
          </a:p>
        </p:txBody>
      </p:sp>
      <p:sp>
        <p:nvSpPr>
          <p:cNvPr id="17413" name="Rectangle 5"/>
          <p:cNvSpPr>
            <a:spLocks noChangeArrowheads="1"/>
          </p:cNvSpPr>
          <p:nvPr/>
        </p:nvSpPr>
        <p:spPr bwMode="auto">
          <a:xfrm>
            <a:off x="1908175" y="2781300"/>
            <a:ext cx="68770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IE" sz="6000">
                <a:latin typeface="Arial" charset="0"/>
              </a:rPr>
              <a:t>468 - 17 - 53</a:t>
            </a:r>
          </a:p>
        </p:txBody>
      </p:sp>
      <p:sp>
        <p:nvSpPr>
          <p:cNvPr id="17414" name="Rectangle 6"/>
          <p:cNvSpPr>
            <a:spLocks noChangeArrowheads="1"/>
          </p:cNvSpPr>
          <p:nvPr/>
        </p:nvSpPr>
        <p:spPr bwMode="auto">
          <a:xfrm>
            <a:off x="1908175" y="4005263"/>
            <a:ext cx="68770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IE" sz="6000">
                <a:latin typeface="Arial" charset="0"/>
              </a:rPr>
              <a:t>46 - 81 - 753</a:t>
            </a:r>
          </a:p>
        </p:txBody>
      </p:sp>
      <p:sp>
        <p:nvSpPr>
          <p:cNvPr id="17415" name="Rectangle 7"/>
          <p:cNvSpPr>
            <a:spLocks noChangeArrowheads="1"/>
          </p:cNvSpPr>
          <p:nvPr/>
        </p:nvSpPr>
        <p:spPr bwMode="auto">
          <a:xfrm>
            <a:off x="1908175" y="5157788"/>
            <a:ext cx="68770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IE" sz="6000">
                <a:latin typeface="Arial" charset="0"/>
              </a:rPr>
              <a:t>46 - 817 - 53</a:t>
            </a:r>
          </a:p>
        </p:txBody>
      </p:sp>
    </p:spTree>
    <p:extLst>
      <p:ext uri="{BB962C8B-B14F-4D97-AF65-F5344CB8AC3E}">
        <p14:creationId xmlns:p14="http://schemas.microsoft.com/office/powerpoint/2010/main" val="4924328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P spid="17414" grpId="0"/>
      <p:bldP spid="174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Make it Meaningful!</a:t>
            </a:r>
            <a:endParaRPr lang="en-IE" dirty="0"/>
          </a:p>
        </p:txBody>
      </p:sp>
      <p:sp>
        <p:nvSpPr>
          <p:cNvPr id="3" name="Content Placeholder 2"/>
          <p:cNvSpPr>
            <a:spLocks noGrp="1"/>
          </p:cNvSpPr>
          <p:nvPr>
            <p:ph idx="1"/>
          </p:nvPr>
        </p:nvSpPr>
        <p:spPr/>
        <p:txBody>
          <a:bodyPr/>
          <a:lstStyle/>
          <a:p>
            <a:pPr marL="36512" indent="0">
              <a:buNone/>
            </a:pPr>
            <a:r>
              <a:rPr lang="en-IE" sz="6000" i="1" dirty="0" smtClean="0"/>
              <a:t>	e </a:t>
            </a:r>
            <a:r>
              <a:rPr lang="en-IE" sz="3200" i="1" dirty="0" smtClean="0"/>
              <a:t>(Growth) and Andrew Jackson</a:t>
            </a:r>
          </a:p>
          <a:p>
            <a:endParaRPr lang="en-IE" sz="3200" i="1" dirty="0"/>
          </a:p>
          <a:p>
            <a:pPr marL="36512" indent="0">
              <a:buNone/>
            </a:pPr>
            <a:r>
              <a:rPr lang="en-IE" sz="3200" i="1" dirty="0" smtClean="0"/>
              <a:t>	e = </a:t>
            </a:r>
            <a:r>
              <a:rPr lang="en-IE" sz="3200" dirty="0" smtClean="0"/>
              <a:t>2.718281828459045</a:t>
            </a:r>
          </a:p>
          <a:p>
            <a:pPr marL="36512" indent="0">
              <a:buNone/>
            </a:pPr>
            <a:endParaRPr lang="en-IE" sz="3200" dirty="0"/>
          </a:p>
          <a:p>
            <a:pPr marL="36512" indent="0">
              <a:buNone/>
            </a:pPr>
            <a:r>
              <a:rPr lang="en-IE" sz="3200" dirty="0" smtClean="0"/>
              <a:t>	</a:t>
            </a:r>
            <a:r>
              <a:rPr lang="en-IE" sz="3200" i="1" dirty="0"/>
              <a:t>e = </a:t>
            </a:r>
            <a:r>
              <a:rPr lang="en-IE" sz="3200" dirty="0" smtClean="0">
                <a:solidFill>
                  <a:srgbClr val="FFC000"/>
                </a:solidFill>
              </a:rPr>
              <a:t>2.</a:t>
            </a:r>
            <a:r>
              <a:rPr lang="en-IE" sz="3200" dirty="0" smtClean="0">
                <a:solidFill>
                  <a:schemeClr val="bg1">
                    <a:lumMod val="60000"/>
                    <a:lumOff val="40000"/>
                  </a:schemeClr>
                </a:solidFill>
              </a:rPr>
              <a:t>7</a:t>
            </a:r>
            <a:r>
              <a:rPr lang="en-IE" sz="3200" dirty="0" smtClean="0">
                <a:solidFill>
                  <a:srgbClr val="008000"/>
                </a:solidFill>
              </a:rPr>
              <a:t>1828</a:t>
            </a:r>
            <a:r>
              <a:rPr lang="en-IE" sz="3200" dirty="0" smtClean="0">
                <a:solidFill>
                  <a:srgbClr val="FFC000"/>
                </a:solidFill>
              </a:rPr>
              <a:t>1828</a:t>
            </a:r>
            <a:r>
              <a:rPr lang="en-IE" sz="3200" dirty="0" smtClean="0">
                <a:solidFill>
                  <a:srgbClr val="00B0F0"/>
                </a:solidFill>
              </a:rPr>
              <a:t>45</a:t>
            </a:r>
            <a:r>
              <a:rPr lang="en-IE" sz="3200" dirty="0" smtClean="0">
                <a:solidFill>
                  <a:srgbClr val="008000"/>
                </a:solidFill>
              </a:rPr>
              <a:t>90</a:t>
            </a:r>
            <a:r>
              <a:rPr lang="en-IE" sz="3200" dirty="0" smtClean="0">
                <a:solidFill>
                  <a:srgbClr val="FFC000"/>
                </a:solidFill>
              </a:rPr>
              <a:t>45</a:t>
            </a:r>
            <a:endParaRPr lang="en-IE" sz="6000" i="1" dirty="0">
              <a:solidFill>
                <a:srgbClr val="FFC000"/>
              </a:solidFill>
            </a:endParaRPr>
          </a:p>
          <a:p>
            <a:pPr marL="36512" indent="0">
              <a:buNone/>
            </a:pPr>
            <a:endParaRPr lang="en-IE" sz="3200" dirty="0" smtClean="0"/>
          </a:p>
          <a:p>
            <a:pPr marL="36512" indent="0">
              <a:buNone/>
            </a:pPr>
            <a:endParaRPr lang="en-IE" sz="6000" i="1" dirty="0"/>
          </a:p>
        </p:txBody>
      </p:sp>
    </p:spTree>
    <p:extLst>
      <p:ext uri="{BB962C8B-B14F-4D97-AF65-F5344CB8AC3E}">
        <p14:creationId xmlns:p14="http://schemas.microsoft.com/office/powerpoint/2010/main" val="316207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0" y="0"/>
            <a:ext cx="9144000" cy="7677150"/>
          </a:xfrm>
        </p:spPr>
        <p:txBody>
          <a:bodyPr/>
          <a:lstStyle/>
          <a:p>
            <a:pPr>
              <a:lnSpc>
                <a:spcPct val="80000"/>
              </a:lnSpc>
              <a:buFontTx/>
              <a:buNone/>
            </a:pPr>
            <a:r>
              <a:rPr lang="en-IE" sz="600"/>
              <a:t>	</a:t>
            </a:r>
          </a:p>
          <a:p>
            <a:pPr>
              <a:lnSpc>
                <a:spcPct val="80000"/>
              </a:lnSpc>
              <a:buFontTx/>
              <a:buNone/>
            </a:pPr>
            <a:r>
              <a:rPr lang="en-IE" sz="1200"/>
              <a:t>	Aggression is a serious problem in society. It is commonplace to hear of events involving violence, verbal abuse and other forms of aggression. Many factors influence aggressive behaviour. For years, psychologists have sought to understand whether an individual’s behaviour emerges as a result of nature (i.e. their biology) or nurture (i.e. their environment). Aggressive behaviour falls into this argument. Is aggressive behaviour a by product of nature or nurture?</a:t>
            </a:r>
          </a:p>
          <a:p>
            <a:pPr>
              <a:lnSpc>
                <a:spcPct val="80000"/>
              </a:lnSpc>
              <a:buFontTx/>
              <a:buNone/>
            </a:pPr>
            <a:r>
              <a:rPr lang="en-IE" sz="1200"/>
              <a:t>		Ethologists have shown that aggression in members of a species can aid survival of that species. They have shown, for example, that intra-specific aggression has several biological advantages. When accompanied by rivalry among males for mating opportunities, intraspecific aggression tends to perpetuate the genes of the healthier, more vigorous animals. Freud theorised that thanatos (the death instinct) and libido (the sexual drive) help to form personality by virtue of the way sexuality and aggression were channelled. However, Freud’s ideas are merely theoretical and little scientific findings support these ideas. This is because psychoanalytic ideas (e.g. the death instinct) cannot be adequately tested or falsified in an empirical fashion.</a:t>
            </a:r>
          </a:p>
          <a:p>
            <a:pPr>
              <a:lnSpc>
                <a:spcPct val="80000"/>
              </a:lnSpc>
              <a:buFontTx/>
              <a:buNone/>
            </a:pPr>
            <a:r>
              <a:rPr lang="en-IE" sz="1200"/>
              <a:t>		One piece of evidence to suggest that biology causes aggression is the fact that testosterone is correlated with aggression. For example, there is evidence that high levels of testosterone are correlated with aggression, as are depleted levels of serotonin. Men have higher levels of testosterone and are generally more aggressive than women (Knight et al., 1996). The role testosterone plays in aggression was exemplified when Dabbs et al. (1988) found that female prison inmates who displayed unprovoked violence and who had received several other convictions also showed high levels of testosterone. </a:t>
            </a:r>
          </a:p>
          <a:p>
            <a:pPr>
              <a:lnSpc>
                <a:spcPct val="80000"/>
              </a:lnSpc>
              <a:buFontTx/>
              <a:buNone/>
            </a:pPr>
            <a:r>
              <a:rPr lang="en-IE" sz="1200"/>
              <a:t>		Genetic factors play a major role in aggression (e.g. in the breed of dogs). Inbreeding can create unstable temperaments, and hormones can contribute to aggressive tendencies in intact male dogs. However, an individual’s environment can affect his or her testosterone level. For example, increases in testosterone have been found in Brazilian supporters who saw their team win the 1994 World Cup on television (Fielden et al., 1994).</a:t>
            </a:r>
          </a:p>
          <a:p>
            <a:pPr>
              <a:lnSpc>
                <a:spcPct val="80000"/>
              </a:lnSpc>
              <a:buFontTx/>
              <a:buNone/>
            </a:pPr>
            <a:r>
              <a:rPr lang="en-IE" sz="1200"/>
              <a:t>		On the nurture side of things, various environmental factors may also influence aggression. For example, when parents habitually resort to aggression, their children are likely to do the same. In extreme cases of child abuse, parents who beat their children usually turn out to have been victims of child abuse themselves (Parke &amp; Collmer, 1975). This can also be seen in work done by Bandura (1977) found that, after  watching an adult interact with a ‘Bobo Doll’, children tended to imitate the observed behaviour. For example, if the adult beat the doll with a stick, children often did the same.</a:t>
            </a:r>
          </a:p>
          <a:p>
            <a:pPr>
              <a:lnSpc>
                <a:spcPct val="80000"/>
              </a:lnSpc>
              <a:buFontTx/>
              <a:buNone/>
            </a:pPr>
            <a:r>
              <a:rPr lang="en-IE" sz="1200"/>
              <a:t>	 Longitudinal studies tracing development from childhood to adolescence have found that long- term viewing of violence on television is associated with an increase in boys’ violent behaviour as adults (Lefkowitz et al., 1977). However, Feshbach &amp; Singer (1971) found that being subjected to consistent violent television programmes, over six months, as a teenager, didn’t increase levels of aggression and found that in some cases individuals were less aggressive.</a:t>
            </a:r>
          </a:p>
          <a:p>
            <a:pPr>
              <a:lnSpc>
                <a:spcPct val="80000"/>
              </a:lnSpc>
              <a:buFontTx/>
              <a:buNone/>
            </a:pPr>
            <a:r>
              <a:rPr lang="en-IE" sz="1200"/>
              <a:t>		 Displacement of responsibility is an important factor in aggressive behaviour. When people feel less responsibility for their behaviour (e.g., in mob situations), they are more likely to act aggressively. Aggression tends to increase in groups, which is a result of group polarization. Group attitudes often polarize (i.e., become more extreme) when individuals with similar attitudes get together. One outcome is extreme aggression.</a:t>
            </a:r>
          </a:p>
          <a:p>
            <a:pPr>
              <a:lnSpc>
                <a:spcPct val="80000"/>
              </a:lnSpc>
              <a:buFontTx/>
              <a:buNone/>
            </a:pPr>
            <a:r>
              <a:rPr lang="en-IE" sz="1200"/>
              <a:t>		Dollard et al. (1939) proposed that aggressive behaviour results from frustration in attempts to achieve personal goals. Dollard said that ‘aggression is always a consequence of frustration’ and ‘frustration always leads to some form of aggression’. However, experimental evidence for the frustration-aggression theory is mixed. According to Berkowitz (1962), frustration yields anger and anger only leads to aggression when a person is exposed to an aggressive cue, e.g. a gun.</a:t>
            </a:r>
          </a:p>
          <a:p>
            <a:pPr>
              <a:lnSpc>
                <a:spcPct val="80000"/>
              </a:lnSpc>
              <a:buFontTx/>
              <a:buNone/>
            </a:pPr>
            <a:r>
              <a:rPr lang="en-IE" sz="1200"/>
              <a:t>		In conclusion, one acknowledges that aggression is a serious problem in society. It is commonplace to hear of events involving violence, verbal abuse and other forms of aggression. There are many influences on aggressive behaviour, such as various biological and environmental factors. For years, psychologists have argued about whether or not human behaviour is the result of nature or nurture. Aggressive behaviour falls into this argument. There is no 'clear-cut' answer here, as both environmental and biological factors influence aggression. </a:t>
            </a:r>
          </a:p>
          <a:p>
            <a:pPr>
              <a:lnSpc>
                <a:spcPct val="80000"/>
              </a:lnSpc>
            </a:pPr>
            <a:endParaRPr lang="en-IE" sz="12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idx="1"/>
          </p:nvPr>
        </p:nvSpPr>
        <p:spPr>
          <a:xfrm>
            <a:off x="0" y="0"/>
            <a:ext cx="9144000" cy="7677150"/>
          </a:xfrm>
        </p:spPr>
        <p:txBody>
          <a:bodyPr/>
          <a:lstStyle/>
          <a:p>
            <a:pPr>
              <a:lnSpc>
                <a:spcPct val="80000"/>
              </a:lnSpc>
              <a:buFontTx/>
              <a:buNone/>
            </a:pPr>
            <a:r>
              <a:rPr lang="en-IE" dirty="0"/>
              <a:t>	</a:t>
            </a:r>
          </a:p>
          <a:p>
            <a:pPr marL="514350" indent="-514350">
              <a:lnSpc>
                <a:spcPct val="80000"/>
              </a:lnSpc>
              <a:buFontTx/>
              <a:buAutoNum type="arabicPeriod"/>
            </a:pPr>
            <a:r>
              <a:rPr lang="en-IE" b="1" i="1" dirty="0" smtClean="0">
                <a:solidFill>
                  <a:srgbClr val="FF0000"/>
                </a:solidFill>
                <a:effectLst>
                  <a:outerShdw blurRad="38100" dist="38100" dir="2700000" algn="tl">
                    <a:srgbClr val="000000">
                      <a:alpha val="43137"/>
                    </a:srgbClr>
                  </a:outerShdw>
                </a:effectLst>
              </a:rPr>
              <a:t>Nature </a:t>
            </a:r>
            <a:r>
              <a:rPr lang="en-IE" b="1" i="1" dirty="0">
                <a:solidFill>
                  <a:srgbClr val="FF0000"/>
                </a:solidFill>
                <a:effectLst>
                  <a:outerShdw blurRad="38100" dist="38100" dir="2700000" algn="tl">
                    <a:srgbClr val="000000">
                      <a:alpha val="43137"/>
                    </a:srgbClr>
                  </a:outerShdw>
                </a:effectLst>
              </a:rPr>
              <a:t>or </a:t>
            </a:r>
            <a:r>
              <a:rPr lang="en-IE" b="1" i="1" dirty="0" smtClean="0">
                <a:solidFill>
                  <a:srgbClr val="FF0000"/>
                </a:solidFill>
                <a:effectLst>
                  <a:outerShdw blurRad="38100" dist="38100" dir="2700000" algn="tl">
                    <a:srgbClr val="000000">
                      <a:alpha val="43137"/>
                    </a:srgbClr>
                  </a:outerShdw>
                </a:effectLst>
              </a:rPr>
              <a:t>nurture</a:t>
            </a:r>
          </a:p>
          <a:p>
            <a:pPr marL="0" indent="0">
              <a:lnSpc>
                <a:spcPct val="80000"/>
              </a:lnSpc>
              <a:buNone/>
            </a:pPr>
            <a:endParaRPr lang="en-IE" sz="2400" dirty="0"/>
          </a:p>
          <a:p>
            <a:pPr>
              <a:lnSpc>
                <a:spcPct val="80000"/>
              </a:lnSpc>
              <a:buFontTx/>
              <a:buNone/>
            </a:pPr>
            <a:r>
              <a:rPr lang="en-IE" b="1" i="1" dirty="0" smtClean="0">
                <a:solidFill>
                  <a:srgbClr val="0070C0"/>
                </a:solidFill>
                <a:effectLst>
                  <a:outerShdw blurRad="38100" dist="38100" dir="2700000" algn="tl">
                    <a:srgbClr val="000000">
                      <a:alpha val="43137"/>
                    </a:srgbClr>
                  </a:outerShdw>
                </a:effectLst>
              </a:rPr>
              <a:t>2. Biological advantages</a:t>
            </a:r>
          </a:p>
          <a:p>
            <a:pPr>
              <a:lnSpc>
                <a:spcPct val="80000"/>
              </a:lnSpc>
              <a:buFontTx/>
              <a:buNone/>
            </a:pPr>
            <a:endParaRPr lang="en-IE" sz="2400" dirty="0" smtClean="0"/>
          </a:p>
          <a:p>
            <a:pPr>
              <a:lnSpc>
                <a:spcPct val="80000"/>
              </a:lnSpc>
              <a:buFontTx/>
              <a:buNone/>
            </a:pPr>
            <a:r>
              <a:rPr lang="en-IE" b="1" i="1" dirty="0" smtClean="0">
                <a:solidFill>
                  <a:srgbClr val="008000"/>
                </a:solidFill>
                <a:effectLst>
                  <a:outerShdw blurRad="38100" dist="38100" dir="2700000" algn="tl">
                    <a:srgbClr val="000000">
                      <a:alpha val="43137"/>
                    </a:srgbClr>
                  </a:outerShdw>
                </a:effectLst>
              </a:rPr>
              <a:t>3. </a:t>
            </a:r>
            <a:r>
              <a:rPr lang="en-IE" b="1" i="1" dirty="0">
                <a:solidFill>
                  <a:srgbClr val="008000"/>
                </a:solidFill>
                <a:effectLst>
                  <a:outerShdw blurRad="38100" dist="38100" dir="2700000" algn="tl">
                    <a:srgbClr val="000000">
                      <a:alpha val="43137"/>
                    </a:srgbClr>
                  </a:outerShdw>
                </a:effectLst>
              </a:rPr>
              <a:t>T</a:t>
            </a:r>
            <a:r>
              <a:rPr lang="en-IE" b="1" i="1" dirty="0" smtClean="0">
                <a:solidFill>
                  <a:srgbClr val="008000"/>
                </a:solidFill>
                <a:effectLst>
                  <a:outerShdw blurRad="38100" dist="38100" dir="2700000" algn="tl">
                    <a:srgbClr val="000000">
                      <a:alpha val="43137"/>
                    </a:srgbClr>
                  </a:outerShdw>
                </a:effectLst>
              </a:rPr>
              <a:t>estosterone</a:t>
            </a:r>
            <a:r>
              <a:rPr lang="en-IE" dirty="0" smtClean="0"/>
              <a:t> </a:t>
            </a:r>
          </a:p>
          <a:p>
            <a:pPr>
              <a:lnSpc>
                <a:spcPct val="80000"/>
              </a:lnSpc>
              <a:buFontTx/>
              <a:buNone/>
            </a:pPr>
            <a:endParaRPr lang="en-IE" sz="2400" dirty="0" smtClean="0"/>
          </a:p>
          <a:p>
            <a:pPr>
              <a:lnSpc>
                <a:spcPct val="80000"/>
              </a:lnSpc>
              <a:buFontTx/>
              <a:buNone/>
            </a:pPr>
            <a:r>
              <a:rPr lang="en-IE" b="1" i="1" dirty="0" smtClean="0">
                <a:solidFill>
                  <a:srgbClr val="FF33CC"/>
                </a:solidFill>
                <a:effectLst>
                  <a:outerShdw blurRad="38100" dist="38100" dir="2700000" algn="tl">
                    <a:srgbClr val="000000">
                      <a:alpha val="43137"/>
                    </a:srgbClr>
                  </a:outerShdw>
                </a:effectLst>
              </a:rPr>
              <a:t>4. ‘</a:t>
            </a:r>
            <a:r>
              <a:rPr lang="en-IE" b="1" i="1" dirty="0" err="1" smtClean="0">
                <a:solidFill>
                  <a:srgbClr val="FF33CC"/>
                </a:solidFill>
                <a:effectLst>
                  <a:outerShdw blurRad="38100" dist="38100" dir="2700000" algn="tl">
                    <a:srgbClr val="000000">
                      <a:alpha val="43137"/>
                    </a:srgbClr>
                  </a:outerShdw>
                </a:effectLst>
              </a:rPr>
              <a:t>Bobo</a:t>
            </a:r>
            <a:r>
              <a:rPr lang="en-IE" b="1" i="1" dirty="0" smtClean="0">
                <a:solidFill>
                  <a:srgbClr val="FF33CC"/>
                </a:solidFill>
                <a:effectLst>
                  <a:outerShdw blurRad="38100" dist="38100" dir="2700000" algn="tl">
                    <a:srgbClr val="000000">
                      <a:alpha val="43137"/>
                    </a:srgbClr>
                  </a:outerShdw>
                </a:effectLst>
              </a:rPr>
              <a:t> </a:t>
            </a:r>
            <a:r>
              <a:rPr lang="en-IE" b="1" i="1" dirty="0">
                <a:solidFill>
                  <a:srgbClr val="FF33CC"/>
                </a:solidFill>
                <a:effectLst>
                  <a:outerShdw blurRad="38100" dist="38100" dir="2700000" algn="tl">
                    <a:srgbClr val="000000">
                      <a:alpha val="43137"/>
                    </a:srgbClr>
                  </a:outerShdw>
                </a:effectLst>
              </a:rPr>
              <a:t>Doll</a:t>
            </a:r>
            <a:r>
              <a:rPr lang="en-IE" b="1" i="1" dirty="0" smtClean="0">
                <a:solidFill>
                  <a:srgbClr val="FF33CC"/>
                </a:solidFill>
                <a:effectLst>
                  <a:outerShdw blurRad="38100" dist="38100" dir="2700000" algn="tl">
                    <a:srgbClr val="000000">
                      <a:alpha val="43137"/>
                    </a:srgbClr>
                  </a:outerShdw>
                </a:effectLst>
              </a:rPr>
              <a:t>’</a:t>
            </a:r>
            <a:r>
              <a:rPr lang="en-IE" dirty="0" smtClean="0"/>
              <a:t> </a:t>
            </a:r>
          </a:p>
          <a:p>
            <a:pPr>
              <a:lnSpc>
                <a:spcPct val="80000"/>
              </a:lnSpc>
              <a:buFontTx/>
              <a:buNone/>
            </a:pPr>
            <a:endParaRPr lang="en-IE" sz="2400" dirty="0" smtClean="0"/>
          </a:p>
          <a:p>
            <a:pPr>
              <a:lnSpc>
                <a:spcPct val="80000"/>
              </a:lnSpc>
              <a:buFontTx/>
              <a:buNone/>
            </a:pPr>
            <a:r>
              <a:rPr lang="en-IE" b="1" i="1" dirty="0" smtClean="0">
                <a:solidFill>
                  <a:srgbClr val="FFC000"/>
                </a:solidFill>
                <a:effectLst>
                  <a:outerShdw blurRad="38100" dist="38100" dir="2700000" algn="tl">
                    <a:srgbClr val="000000">
                      <a:alpha val="43137"/>
                    </a:srgbClr>
                  </a:outerShdw>
                </a:effectLst>
              </a:rPr>
              <a:t>5. Violent </a:t>
            </a:r>
            <a:r>
              <a:rPr lang="en-IE" b="1" i="1" dirty="0">
                <a:solidFill>
                  <a:srgbClr val="FFC000"/>
                </a:solidFill>
                <a:effectLst>
                  <a:outerShdw blurRad="38100" dist="38100" dir="2700000" algn="tl">
                    <a:srgbClr val="000000">
                      <a:alpha val="43137"/>
                    </a:srgbClr>
                  </a:outerShdw>
                </a:effectLst>
              </a:rPr>
              <a:t>television </a:t>
            </a:r>
            <a:r>
              <a:rPr lang="en-IE" b="1" i="1" dirty="0" smtClean="0">
                <a:solidFill>
                  <a:srgbClr val="FFC000"/>
                </a:solidFill>
                <a:effectLst>
                  <a:outerShdw blurRad="38100" dist="38100" dir="2700000" algn="tl">
                    <a:srgbClr val="000000">
                      <a:alpha val="43137"/>
                    </a:srgbClr>
                  </a:outerShdw>
                </a:effectLst>
              </a:rPr>
              <a:t>programmes</a:t>
            </a:r>
            <a:endParaRPr lang="en-IE" dirty="0" smtClean="0"/>
          </a:p>
          <a:p>
            <a:pPr>
              <a:lnSpc>
                <a:spcPct val="80000"/>
              </a:lnSpc>
              <a:buFontTx/>
              <a:buNone/>
            </a:pPr>
            <a:endParaRPr lang="en-IE" sz="2400" dirty="0" smtClean="0"/>
          </a:p>
          <a:p>
            <a:pPr>
              <a:lnSpc>
                <a:spcPct val="80000"/>
              </a:lnSpc>
              <a:buFontTx/>
              <a:buNone/>
            </a:pPr>
            <a:r>
              <a:rPr lang="en-IE" b="1" i="1" dirty="0" smtClean="0">
                <a:solidFill>
                  <a:srgbClr val="7030A0"/>
                </a:solidFill>
                <a:effectLst>
                  <a:outerShdw blurRad="38100" dist="38100" dir="2700000" algn="tl">
                    <a:srgbClr val="000000">
                      <a:alpha val="43137"/>
                    </a:srgbClr>
                  </a:outerShdw>
                </a:effectLst>
              </a:rPr>
              <a:t>6. Displacement </a:t>
            </a:r>
            <a:r>
              <a:rPr lang="en-IE" b="1" i="1" dirty="0">
                <a:solidFill>
                  <a:srgbClr val="7030A0"/>
                </a:solidFill>
                <a:effectLst>
                  <a:outerShdw blurRad="38100" dist="38100" dir="2700000" algn="tl">
                    <a:srgbClr val="000000">
                      <a:alpha val="43137"/>
                    </a:srgbClr>
                  </a:outerShdw>
                </a:effectLst>
              </a:rPr>
              <a:t>of responsibility </a:t>
            </a:r>
            <a:endParaRPr lang="en-IE" b="1" i="1" dirty="0" smtClean="0">
              <a:solidFill>
                <a:srgbClr val="7030A0"/>
              </a:solidFill>
              <a:effectLst>
                <a:outerShdw blurRad="38100" dist="38100" dir="2700000" algn="tl">
                  <a:srgbClr val="000000">
                    <a:alpha val="43137"/>
                  </a:srgbClr>
                </a:outerShdw>
              </a:effectLst>
            </a:endParaRPr>
          </a:p>
          <a:p>
            <a:pPr>
              <a:lnSpc>
                <a:spcPct val="80000"/>
              </a:lnSpc>
              <a:buFontTx/>
              <a:buNone/>
            </a:pPr>
            <a:endParaRPr lang="en-IE" sz="2400" b="1" i="1" dirty="0" smtClean="0">
              <a:solidFill>
                <a:srgbClr val="7030A0"/>
              </a:solidFill>
              <a:effectLst>
                <a:outerShdw blurRad="38100" dist="38100" dir="2700000" algn="tl">
                  <a:srgbClr val="000000">
                    <a:alpha val="43137"/>
                  </a:srgbClr>
                </a:outerShdw>
              </a:effectLst>
            </a:endParaRPr>
          </a:p>
          <a:p>
            <a:pPr>
              <a:lnSpc>
                <a:spcPct val="80000"/>
              </a:lnSpc>
              <a:buFontTx/>
              <a:buNone/>
            </a:pPr>
            <a:r>
              <a:rPr lang="en-IE" b="1" i="1" dirty="0" smtClean="0">
                <a:solidFill>
                  <a:srgbClr val="996633"/>
                </a:solidFill>
                <a:effectLst>
                  <a:outerShdw blurRad="38100" dist="38100" dir="2700000" algn="tl">
                    <a:srgbClr val="000000">
                      <a:alpha val="43137"/>
                    </a:srgbClr>
                  </a:outerShdw>
                </a:effectLst>
              </a:rPr>
              <a:t>7. Frustration-aggression theory</a:t>
            </a:r>
            <a:endParaRPr lang="en-IE" dirty="0"/>
          </a:p>
        </p:txBody>
      </p:sp>
    </p:spTree>
    <p:extLst>
      <p:ext uri="{BB962C8B-B14F-4D97-AF65-F5344CB8AC3E}">
        <p14:creationId xmlns:p14="http://schemas.microsoft.com/office/powerpoint/2010/main" val="3404400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idx="1"/>
          </p:nvPr>
        </p:nvSpPr>
        <p:spPr>
          <a:xfrm>
            <a:off x="0" y="0"/>
            <a:ext cx="9144000" cy="7677150"/>
          </a:xfrm>
        </p:spPr>
        <p:txBody>
          <a:bodyPr/>
          <a:lstStyle/>
          <a:p>
            <a:pPr>
              <a:lnSpc>
                <a:spcPct val="80000"/>
              </a:lnSpc>
              <a:buFontTx/>
              <a:buNone/>
            </a:pPr>
            <a:r>
              <a:rPr lang="en-IE" dirty="0"/>
              <a:t>	</a:t>
            </a:r>
          </a:p>
          <a:p>
            <a:pPr marL="0" indent="0" algn="ctr">
              <a:lnSpc>
                <a:spcPct val="80000"/>
              </a:lnSpc>
              <a:buNone/>
            </a:pPr>
            <a:r>
              <a:rPr lang="en-IE" b="1" i="1" u="sng" dirty="0" smtClean="0">
                <a:solidFill>
                  <a:srgbClr val="FF0000"/>
                </a:solidFill>
                <a:effectLst>
                  <a:outerShdw blurRad="38100" dist="38100" dir="2700000" algn="tl">
                    <a:srgbClr val="000000">
                      <a:alpha val="43137"/>
                    </a:srgbClr>
                  </a:outerShdw>
                </a:effectLst>
              </a:rPr>
              <a:t>Nature</a:t>
            </a:r>
            <a:r>
              <a:rPr lang="en-IE" b="1" i="1" dirty="0" smtClean="0">
                <a:solidFill>
                  <a:srgbClr val="FF0000"/>
                </a:solidFill>
                <a:effectLst>
                  <a:outerShdw blurRad="38100" dist="38100" dir="2700000" algn="tl">
                    <a:srgbClr val="000000">
                      <a:alpha val="43137"/>
                    </a:srgbClr>
                  </a:outerShdw>
                </a:effectLst>
              </a:rPr>
              <a:t> </a:t>
            </a:r>
            <a:r>
              <a:rPr lang="en-IE" b="1" i="1" dirty="0">
                <a:solidFill>
                  <a:srgbClr val="FF0000"/>
                </a:solidFill>
                <a:effectLst>
                  <a:outerShdw blurRad="38100" dist="38100" dir="2700000" algn="tl">
                    <a:srgbClr val="000000">
                      <a:alpha val="43137"/>
                    </a:srgbClr>
                  </a:outerShdw>
                </a:effectLst>
              </a:rPr>
              <a:t>or </a:t>
            </a:r>
            <a:r>
              <a:rPr lang="en-IE" b="1" i="1" u="sng" dirty="0">
                <a:solidFill>
                  <a:srgbClr val="FF0000"/>
                </a:solidFill>
                <a:effectLst>
                  <a:outerShdw blurRad="38100" dist="38100" dir="2700000" algn="tl">
                    <a:srgbClr val="000000">
                      <a:alpha val="43137"/>
                    </a:srgbClr>
                  </a:outerShdw>
                </a:effectLst>
              </a:rPr>
              <a:t>N</a:t>
            </a:r>
            <a:r>
              <a:rPr lang="en-IE" b="1" i="1" u="sng" dirty="0" smtClean="0">
                <a:solidFill>
                  <a:srgbClr val="FF0000"/>
                </a:solidFill>
                <a:effectLst>
                  <a:outerShdw blurRad="38100" dist="38100" dir="2700000" algn="tl">
                    <a:srgbClr val="000000">
                      <a:alpha val="43137"/>
                    </a:srgbClr>
                  </a:outerShdw>
                </a:effectLst>
              </a:rPr>
              <a:t>urture</a:t>
            </a:r>
          </a:p>
          <a:p>
            <a:pPr marL="0" indent="0">
              <a:lnSpc>
                <a:spcPct val="80000"/>
              </a:lnSpc>
              <a:buNone/>
            </a:pPr>
            <a:endParaRPr lang="en-IE" sz="2400" dirty="0"/>
          </a:p>
          <a:p>
            <a:pPr>
              <a:lnSpc>
                <a:spcPct val="80000"/>
              </a:lnSpc>
              <a:buFontTx/>
              <a:buNone/>
            </a:pPr>
            <a:endParaRPr lang="en-IE" sz="2400" dirty="0" smtClean="0"/>
          </a:p>
        </p:txBody>
      </p:sp>
      <p:sp>
        <p:nvSpPr>
          <p:cNvPr id="2" name="TextBox 1"/>
          <p:cNvSpPr txBox="1"/>
          <p:nvPr/>
        </p:nvSpPr>
        <p:spPr>
          <a:xfrm>
            <a:off x="1187624" y="2996952"/>
            <a:ext cx="2345403" cy="1643527"/>
          </a:xfrm>
          <a:prstGeom prst="rect">
            <a:avLst/>
          </a:prstGeom>
          <a:noFill/>
        </p:spPr>
        <p:txBody>
          <a:bodyPr wrap="square" rtlCol="0">
            <a:spAutoFit/>
          </a:bodyPr>
          <a:lstStyle/>
          <a:p>
            <a:pPr>
              <a:lnSpc>
                <a:spcPct val="80000"/>
              </a:lnSpc>
              <a:buFontTx/>
              <a:buNone/>
            </a:pPr>
            <a:r>
              <a:rPr lang="en-IE" sz="2400" b="1" i="1" dirty="0">
                <a:solidFill>
                  <a:srgbClr val="0070C0"/>
                </a:solidFill>
                <a:effectLst>
                  <a:outerShdw blurRad="38100" dist="38100" dir="2700000" algn="tl">
                    <a:srgbClr val="000000">
                      <a:alpha val="43137"/>
                    </a:srgbClr>
                  </a:outerShdw>
                </a:effectLst>
              </a:rPr>
              <a:t>Biological advantages</a:t>
            </a:r>
          </a:p>
          <a:p>
            <a:pPr>
              <a:lnSpc>
                <a:spcPct val="80000"/>
              </a:lnSpc>
              <a:buFontTx/>
              <a:buNone/>
            </a:pPr>
            <a:endParaRPr lang="en-IE" sz="2400" dirty="0" smtClean="0"/>
          </a:p>
          <a:p>
            <a:pPr>
              <a:lnSpc>
                <a:spcPct val="80000"/>
              </a:lnSpc>
              <a:buFontTx/>
              <a:buNone/>
            </a:pPr>
            <a:r>
              <a:rPr lang="en-IE" sz="2400" b="1" i="1" dirty="0" smtClean="0">
                <a:solidFill>
                  <a:srgbClr val="008000"/>
                </a:solidFill>
                <a:effectLst>
                  <a:outerShdw blurRad="38100" dist="38100" dir="2700000" algn="tl">
                    <a:srgbClr val="000000">
                      <a:alpha val="43137"/>
                    </a:srgbClr>
                  </a:outerShdw>
                </a:effectLst>
              </a:rPr>
              <a:t>Testosterone</a:t>
            </a:r>
            <a:r>
              <a:rPr lang="en-IE" sz="2400" dirty="0" smtClean="0"/>
              <a:t> </a:t>
            </a:r>
            <a:endParaRPr lang="en-IE" sz="2400" dirty="0"/>
          </a:p>
          <a:p>
            <a:endParaRPr lang="en-IE" sz="2400" dirty="0"/>
          </a:p>
        </p:txBody>
      </p:sp>
      <p:sp>
        <p:nvSpPr>
          <p:cNvPr id="3" name="TextBox 2"/>
          <p:cNvSpPr txBox="1"/>
          <p:nvPr/>
        </p:nvSpPr>
        <p:spPr>
          <a:xfrm>
            <a:off x="5039544" y="2852936"/>
            <a:ext cx="4104456" cy="3416320"/>
          </a:xfrm>
          <a:prstGeom prst="rect">
            <a:avLst/>
          </a:prstGeom>
          <a:noFill/>
        </p:spPr>
        <p:txBody>
          <a:bodyPr wrap="square" rtlCol="0">
            <a:spAutoFit/>
          </a:bodyPr>
          <a:lstStyle/>
          <a:p>
            <a:pPr>
              <a:lnSpc>
                <a:spcPct val="80000"/>
              </a:lnSpc>
              <a:buFontTx/>
              <a:buNone/>
            </a:pPr>
            <a:r>
              <a:rPr lang="en-IE" sz="2400" b="1" i="1" dirty="0" smtClean="0">
                <a:solidFill>
                  <a:srgbClr val="FF33CC"/>
                </a:solidFill>
                <a:effectLst>
                  <a:outerShdw blurRad="38100" dist="38100" dir="2700000" algn="tl">
                    <a:srgbClr val="000000">
                      <a:alpha val="43137"/>
                    </a:srgbClr>
                  </a:outerShdw>
                </a:effectLst>
              </a:rPr>
              <a:t>‘</a:t>
            </a:r>
            <a:r>
              <a:rPr lang="en-IE" sz="2400" b="1" i="1" dirty="0" err="1">
                <a:solidFill>
                  <a:srgbClr val="FF33CC"/>
                </a:solidFill>
                <a:effectLst>
                  <a:outerShdw blurRad="38100" dist="38100" dir="2700000" algn="tl">
                    <a:srgbClr val="000000">
                      <a:alpha val="43137"/>
                    </a:srgbClr>
                  </a:outerShdw>
                </a:effectLst>
              </a:rPr>
              <a:t>Bobo</a:t>
            </a:r>
            <a:r>
              <a:rPr lang="en-IE" sz="2400" b="1" i="1" dirty="0">
                <a:solidFill>
                  <a:srgbClr val="FF33CC"/>
                </a:solidFill>
                <a:effectLst>
                  <a:outerShdw blurRad="38100" dist="38100" dir="2700000" algn="tl">
                    <a:srgbClr val="000000">
                      <a:alpha val="43137"/>
                    </a:srgbClr>
                  </a:outerShdw>
                </a:effectLst>
              </a:rPr>
              <a:t> Doll’</a:t>
            </a:r>
            <a:r>
              <a:rPr lang="en-IE" sz="2400" dirty="0"/>
              <a:t> </a:t>
            </a:r>
          </a:p>
          <a:p>
            <a:pPr>
              <a:lnSpc>
                <a:spcPct val="80000"/>
              </a:lnSpc>
              <a:buFontTx/>
              <a:buNone/>
            </a:pPr>
            <a:endParaRPr lang="en-IE" sz="2400" dirty="0"/>
          </a:p>
          <a:p>
            <a:pPr>
              <a:lnSpc>
                <a:spcPct val="80000"/>
              </a:lnSpc>
              <a:buFontTx/>
              <a:buNone/>
            </a:pPr>
            <a:r>
              <a:rPr lang="en-IE" sz="2400" b="1" i="1" dirty="0" smtClean="0">
                <a:solidFill>
                  <a:srgbClr val="FFC000"/>
                </a:solidFill>
                <a:effectLst>
                  <a:outerShdw blurRad="38100" dist="38100" dir="2700000" algn="tl">
                    <a:srgbClr val="000000">
                      <a:alpha val="43137"/>
                    </a:srgbClr>
                  </a:outerShdw>
                </a:effectLst>
              </a:rPr>
              <a:t>Violent </a:t>
            </a:r>
            <a:r>
              <a:rPr lang="en-IE" sz="2400" b="1" i="1" dirty="0">
                <a:solidFill>
                  <a:srgbClr val="FFC000"/>
                </a:solidFill>
                <a:effectLst>
                  <a:outerShdw blurRad="38100" dist="38100" dir="2700000" algn="tl">
                    <a:srgbClr val="000000">
                      <a:alpha val="43137"/>
                    </a:srgbClr>
                  </a:outerShdw>
                </a:effectLst>
              </a:rPr>
              <a:t>television programmes</a:t>
            </a:r>
            <a:endParaRPr lang="en-IE" sz="2400" dirty="0"/>
          </a:p>
          <a:p>
            <a:pPr>
              <a:lnSpc>
                <a:spcPct val="80000"/>
              </a:lnSpc>
              <a:buFontTx/>
              <a:buNone/>
            </a:pPr>
            <a:endParaRPr lang="en-IE" sz="2400" dirty="0"/>
          </a:p>
          <a:p>
            <a:pPr>
              <a:lnSpc>
                <a:spcPct val="80000"/>
              </a:lnSpc>
              <a:buFontTx/>
              <a:buNone/>
            </a:pPr>
            <a:r>
              <a:rPr lang="en-IE" sz="2400" b="1" i="1" dirty="0" smtClean="0">
                <a:solidFill>
                  <a:srgbClr val="7030A0"/>
                </a:solidFill>
                <a:effectLst>
                  <a:outerShdw blurRad="38100" dist="38100" dir="2700000" algn="tl">
                    <a:srgbClr val="000000">
                      <a:alpha val="43137"/>
                    </a:srgbClr>
                  </a:outerShdw>
                </a:effectLst>
              </a:rPr>
              <a:t>Displacement </a:t>
            </a:r>
            <a:r>
              <a:rPr lang="en-IE" sz="2400" b="1" i="1" dirty="0">
                <a:solidFill>
                  <a:srgbClr val="7030A0"/>
                </a:solidFill>
                <a:effectLst>
                  <a:outerShdw blurRad="38100" dist="38100" dir="2700000" algn="tl">
                    <a:srgbClr val="000000">
                      <a:alpha val="43137"/>
                    </a:srgbClr>
                  </a:outerShdw>
                </a:effectLst>
              </a:rPr>
              <a:t>of responsibility </a:t>
            </a:r>
          </a:p>
          <a:p>
            <a:pPr>
              <a:lnSpc>
                <a:spcPct val="80000"/>
              </a:lnSpc>
              <a:buFontTx/>
              <a:buNone/>
            </a:pPr>
            <a:endParaRPr lang="en-IE" sz="2400" b="1" i="1" dirty="0">
              <a:solidFill>
                <a:srgbClr val="7030A0"/>
              </a:solidFill>
              <a:effectLst>
                <a:outerShdw blurRad="38100" dist="38100" dir="2700000" algn="tl">
                  <a:srgbClr val="000000">
                    <a:alpha val="43137"/>
                  </a:srgbClr>
                </a:outerShdw>
              </a:effectLst>
            </a:endParaRPr>
          </a:p>
          <a:p>
            <a:pPr>
              <a:lnSpc>
                <a:spcPct val="80000"/>
              </a:lnSpc>
              <a:buFontTx/>
              <a:buNone/>
            </a:pPr>
            <a:r>
              <a:rPr lang="en-IE" sz="2400" b="1" i="1" dirty="0" smtClean="0">
                <a:solidFill>
                  <a:srgbClr val="996633"/>
                </a:solidFill>
                <a:effectLst>
                  <a:outerShdw blurRad="38100" dist="38100" dir="2700000" algn="tl">
                    <a:srgbClr val="000000">
                      <a:alpha val="43137"/>
                    </a:srgbClr>
                  </a:outerShdw>
                </a:effectLst>
              </a:rPr>
              <a:t>Frustration-aggression </a:t>
            </a:r>
            <a:r>
              <a:rPr lang="en-IE" sz="2400" b="1" i="1" dirty="0">
                <a:solidFill>
                  <a:srgbClr val="996633"/>
                </a:solidFill>
                <a:effectLst>
                  <a:outerShdw blurRad="38100" dist="38100" dir="2700000" algn="tl">
                    <a:srgbClr val="000000">
                      <a:alpha val="43137"/>
                    </a:srgbClr>
                  </a:outerShdw>
                </a:effectLst>
              </a:rPr>
              <a:t>theory</a:t>
            </a:r>
            <a:endParaRPr lang="en-IE" sz="2400" dirty="0"/>
          </a:p>
          <a:p>
            <a:endParaRPr lang="en-IE" sz="2400" dirty="0"/>
          </a:p>
        </p:txBody>
      </p:sp>
      <p:cxnSp>
        <p:nvCxnSpPr>
          <p:cNvPr id="7" name="Straight Arrow Connector 6"/>
          <p:cNvCxnSpPr/>
          <p:nvPr/>
        </p:nvCxnSpPr>
        <p:spPr>
          <a:xfrm flipH="1">
            <a:off x="2267744" y="908720"/>
            <a:ext cx="1152128" cy="194421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436096" y="908720"/>
            <a:ext cx="432048" cy="18002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778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IE"/>
              <a:t>Mnemonics</a:t>
            </a:r>
          </a:p>
        </p:txBody>
      </p:sp>
      <p:sp>
        <p:nvSpPr>
          <p:cNvPr id="78851" name="Rectangle 3"/>
          <p:cNvSpPr>
            <a:spLocks noGrp="1" noChangeArrowheads="1"/>
          </p:cNvSpPr>
          <p:nvPr>
            <p:ph idx="1"/>
          </p:nvPr>
        </p:nvSpPr>
        <p:spPr>
          <a:xfrm>
            <a:off x="468313" y="1844675"/>
            <a:ext cx="8229600" cy="4530725"/>
          </a:xfrm>
        </p:spPr>
        <p:txBody>
          <a:bodyPr/>
          <a:lstStyle/>
          <a:p>
            <a:r>
              <a:rPr lang="en-IE"/>
              <a:t>Techniques used to assist memory, such as using pictures, rhymes or figures of speech.</a:t>
            </a:r>
          </a:p>
          <a:p>
            <a:endParaRPr lang="en-IE"/>
          </a:p>
          <a:p>
            <a:r>
              <a:rPr lang="en-IE"/>
              <a:t>For example, Word Mnemonics</a:t>
            </a:r>
          </a:p>
        </p:txBody>
      </p:sp>
    </p:spTree>
    <p:extLst>
      <p:ext uri="{BB962C8B-B14F-4D97-AF65-F5344CB8AC3E}">
        <p14:creationId xmlns:p14="http://schemas.microsoft.com/office/powerpoint/2010/main" val="2550763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68313" y="0"/>
            <a:ext cx="8229600" cy="1143000"/>
          </a:xfrm>
        </p:spPr>
        <p:txBody>
          <a:bodyPr/>
          <a:lstStyle/>
          <a:p>
            <a:r>
              <a:rPr lang="en-IE"/>
              <a:t>Word Mnemonics</a:t>
            </a:r>
          </a:p>
        </p:txBody>
      </p:sp>
      <p:sp>
        <p:nvSpPr>
          <p:cNvPr id="80899" name="Rectangle 3"/>
          <p:cNvSpPr>
            <a:spLocks noChangeArrowheads="1"/>
          </p:cNvSpPr>
          <p:nvPr/>
        </p:nvSpPr>
        <p:spPr bwMode="auto">
          <a:xfrm>
            <a:off x="468313" y="3638540"/>
            <a:ext cx="81724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IE" sz="2800" b="1" u="sng" dirty="0">
                <a:latin typeface="Tahoma" charset="0"/>
              </a:rPr>
              <a:t>K</a:t>
            </a:r>
            <a:r>
              <a:rPr lang="en-IE" sz="2800" dirty="0">
                <a:latin typeface="Tahoma" charset="0"/>
              </a:rPr>
              <a:t>ingdom, </a:t>
            </a:r>
            <a:r>
              <a:rPr lang="en-IE" sz="2800" b="1" u="sng" dirty="0">
                <a:latin typeface="Tahoma" charset="0"/>
              </a:rPr>
              <a:t>P</a:t>
            </a:r>
            <a:r>
              <a:rPr lang="en-IE" sz="2800" dirty="0">
                <a:latin typeface="Tahoma" charset="0"/>
              </a:rPr>
              <a:t>hylum, </a:t>
            </a:r>
            <a:r>
              <a:rPr lang="en-IE" sz="2800" b="1" u="sng" dirty="0">
                <a:latin typeface="Tahoma" charset="0"/>
              </a:rPr>
              <a:t>C</a:t>
            </a:r>
            <a:r>
              <a:rPr lang="en-IE" sz="2800" dirty="0">
                <a:latin typeface="Tahoma" charset="0"/>
              </a:rPr>
              <a:t>lass, </a:t>
            </a:r>
            <a:r>
              <a:rPr lang="en-IE" sz="2800" b="1" u="sng" dirty="0">
                <a:latin typeface="Tahoma" charset="0"/>
              </a:rPr>
              <a:t>O</a:t>
            </a:r>
            <a:r>
              <a:rPr lang="en-IE" sz="2800" dirty="0">
                <a:latin typeface="Tahoma" charset="0"/>
              </a:rPr>
              <a:t>rder, </a:t>
            </a:r>
            <a:r>
              <a:rPr lang="en-IE" sz="2800" b="1" u="sng" dirty="0">
                <a:latin typeface="Tahoma" charset="0"/>
              </a:rPr>
              <a:t>F</a:t>
            </a:r>
            <a:r>
              <a:rPr lang="en-IE" sz="2800" dirty="0">
                <a:latin typeface="Tahoma" charset="0"/>
              </a:rPr>
              <a:t>amily, </a:t>
            </a:r>
            <a:r>
              <a:rPr lang="en-IE" sz="2800" b="1" u="sng" dirty="0">
                <a:latin typeface="Tahoma" charset="0"/>
              </a:rPr>
              <a:t>G</a:t>
            </a:r>
            <a:r>
              <a:rPr lang="en-IE" sz="2800" dirty="0">
                <a:latin typeface="Tahoma" charset="0"/>
              </a:rPr>
              <a:t>enus, </a:t>
            </a:r>
            <a:r>
              <a:rPr lang="en-IE" sz="2800" b="1" u="sng" dirty="0">
                <a:latin typeface="Tahoma" charset="0"/>
              </a:rPr>
              <a:t>S</a:t>
            </a:r>
            <a:r>
              <a:rPr lang="en-IE" sz="2800" dirty="0">
                <a:latin typeface="Tahoma" charset="0"/>
              </a:rPr>
              <a:t>pecies, </a:t>
            </a:r>
            <a:r>
              <a:rPr lang="en-IE" sz="2800" b="1" u="sng" dirty="0">
                <a:latin typeface="Tahoma" charset="0"/>
              </a:rPr>
              <a:t>V</a:t>
            </a:r>
            <a:r>
              <a:rPr lang="en-IE" sz="2800" dirty="0">
                <a:latin typeface="Tahoma" charset="0"/>
              </a:rPr>
              <a:t>ariety </a:t>
            </a:r>
            <a:r>
              <a:rPr lang="en-IE" sz="2800" dirty="0" smtClean="0">
                <a:latin typeface="Tahoma" charset="0"/>
              </a:rPr>
              <a:t>=</a:t>
            </a:r>
            <a:endParaRPr lang="en-IE" sz="2800" dirty="0">
              <a:latin typeface="Tahoma" charset="0"/>
            </a:endParaRPr>
          </a:p>
        </p:txBody>
      </p:sp>
      <p:sp>
        <p:nvSpPr>
          <p:cNvPr id="80900" name="Rectangle 4"/>
          <p:cNvSpPr>
            <a:spLocks noChangeArrowheads="1"/>
          </p:cNvSpPr>
          <p:nvPr/>
        </p:nvSpPr>
        <p:spPr bwMode="auto">
          <a:xfrm>
            <a:off x="468313" y="1992313"/>
            <a:ext cx="81724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IE" sz="2800">
                <a:latin typeface="Tahoma" charset="0"/>
              </a:rPr>
              <a:t>Kingdom, Phylum, Class, Order, Family, Genus, Species, Variety</a:t>
            </a:r>
          </a:p>
        </p:txBody>
      </p:sp>
      <p:sp>
        <p:nvSpPr>
          <p:cNvPr id="80901" name="Rectangle 5"/>
          <p:cNvSpPr>
            <a:spLocks noChangeArrowheads="1"/>
          </p:cNvSpPr>
          <p:nvPr/>
        </p:nvSpPr>
        <p:spPr bwMode="auto">
          <a:xfrm>
            <a:off x="468313" y="5167313"/>
            <a:ext cx="81724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IE" sz="3200" b="1" u="sng">
                <a:latin typeface="Tahoma" charset="0"/>
              </a:rPr>
              <a:t>K</a:t>
            </a:r>
            <a:r>
              <a:rPr lang="en-IE" sz="3200" b="1">
                <a:latin typeface="Tahoma" charset="0"/>
              </a:rPr>
              <a:t>ings </a:t>
            </a:r>
            <a:r>
              <a:rPr lang="en-IE" sz="3200" b="1" u="sng">
                <a:latin typeface="Tahoma" charset="0"/>
              </a:rPr>
              <a:t>P</a:t>
            </a:r>
            <a:r>
              <a:rPr lang="en-IE" sz="3200" b="1">
                <a:latin typeface="Tahoma" charset="0"/>
              </a:rPr>
              <a:t>lay </a:t>
            </a:r>
            <a:r>
              <a:rPr lang="en-IE" sz="3200" b="1" u="sng">
                <a:latin typeface="Tahoma" charset="0"/>
              </a:rPr>
              <a:t>C</a:t>
            </a:r>
            <a:r>
              <a:rPr lang="en-IE" sz="3200" b="1">
                <a:latin typeface="Tahoma" charset="0"/>
              </a:rPr>
              <a:t>ards </a:t>
            </a:r>
            <a:r>
              <a:rPr lang="en-IE" sz="3200" b="1" u="sng">
                <a:latin typeface="Tahoma" charset="0"/>
              </a:rPr>
              <a:t>O</a:t>
            </a:r>
            <a:r>
              <a:rPr lang="en-IE" sz="3200" b="1">
                <a:latin typeface="Tahoma" charset="0"/>
              </a:rPr>
              <a:t>n </a:t>
            </a:r>
            <a:r>
              <a:rPr lang="en-IE" sz="3200" b="1" u="sng">
                <a:latin typeface="Tahoma" charset="0"/>
              </a:rPr>
              <a:t>F</a:t>
            </a:r>
            <a:r>
              <a:rPr lang="en-IE" sz="3200" b="1">
                <a:latin typeface="Tahoma" charset="0"/>
              </a:rPr>
              <a:t>airly </a:t>
            </a:r>
            <a:r>
              <a:rPr lang="en-IE" sz="3200" b="1" u="sng">
                <a:latin typeface="Tahoma" charset="0"/>
              </a:rPr>
              <a:t>G</a:t>
            </a:r>
            <a:r>
              <a:rPr lang="en-IE" sz="3200" b="1">
                <a:latin typeface="Tahoma" charset="0"/>
              </a:rPr>
              <a:t>ood </a:t>
            </a:r>
            <a:r>
              <a:rPr lang="en-IE" sz="3200" b="1" u="sng">
                <a:latin typeface="Tahoma" charset="0"/>
              </a:rPr>
              <a:t>S</a:t>
            </a:r>
            <a:r>
              <a:rPr lang="en-IE" sz="3200" b="1">
                <a:latin typeface="Tahoma" charset="0"/>
              </a:rPr>
              <a:t>oft </a:t>
            </a:r>
            <a:r>
              <a:rPr lang="en-IE" sz="3200" b="1" u="sng">
                <a:latin typeface="Tahoma" charset="0"/>
              </a:rPr>
              <a:t>V</a:t>
            </a:r>
            <a:r>
              <a:rPr lang="en-IE" sz="3200" b="1">
                <a:latin typeface="Tahoma" charset="0"/>
              </a:rPr>
              <a:t>elvet</a:t>
            </a:r>
            <a:r>
              <a:rPr lang="en-IE" sz="3200">
                <a:latin typeface="Tahoma" charset="0"/>
              </a:rPr>
              <a:t>.</a:t>
            </a:r>
            <a:r>
              <a:rPr lang="en-IE">
                <a:latin typeface="Tahoma" charset="0"/>
              </a:rPr>
              <a:t> </a:t>
            </a:r>
          </a:p>
        </p:txBody>
      </p:sp>
      <p:sp>
        <p:nvSpPr>
          <p:cNvPr id="80902" name="Rectangle 6"/>
          <p:cNvSpPr>
            <a:spLocks noChangeArrowheads="1"/>
          </p:cNvSpPr>
          <p:nvPr/>
        </p:nvSpPr>
        <p:spPr bwMode="auto">
          <a:xfrm>
            <a:off x="468313" y="1412875"/>
            <a:ext cx="8172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IE" sz="2800">
                <a:latin typeface="Tahoma" charset="0"/>
              </a:rPr>
              <a:t>The categories in the classification of life are:</a:t>
            </a:r>
          </a:p>
        </p:txBody>
      </p:sp>
    </p:spTree>
    <p:extLst>
      <p:ext uri="{BB962C8B-B14F-4D97-AF65-F5344CB8AC3E}">
        <p14:creationId xmlns:p14="http://schemas.microsoft.com/office/powerpoint/2010/main" val="4137843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090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089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0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P spid="80900" grpId="0"/>
      <p:bldP spid="80901" grpId="0"/>
      <p:bldP spid="8090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68313" y="0"/>
            <a:ext cx="8229600" cy="1143000"/>
          </a:xfrm>
        </p:spPr>
        <p:txBody>
          <a:bodyPr/>
          <a:lstStyle/>
          <a:p>
            <a:r>
              <a:rPr lang="en-IE"/>
              <a:t>Acronyms</a:t>
            </a:r>
          </a:p>
        </p:txBody>
      </p:sp>
      <p:sp>
        <p:nvSpPr>
          <p:cNvPr id="81923" name="Rectangle 3"/>
          <p:cNvSpPr>
            <a:spLocks noGrp="1" noChangeArrowheads="1"/>
          </p:cNvSpPr>
          <p:nvPr>
            <p:ph idx="1"/>
          </p:nvPr>
        </p:nvSpPr>
        <p:spPr>
          <a:xfrm>
            <a:off x="468313" y="1196975"/>
            <a:ext cx="8229600" cy="4533900"/>
          </a:xfrm>
        </p:spPr>
        <p:txBody>
          <a:bodyPr/>
          <a:lstStyle/>
          <a:p>
            <a:pPr>
              <a:lnSpc>
                <a:spcPct val="90000"/>
              </a:lnSpc>
            </a:pPr>
            <a:r>
              <a:rPr lang="en-IE" sz="2800"/>
              <a:t>The use of acronyms is a very common mnemoncic technique.</a:t>
            </a:r>
          </a:p>
          <a:p>
            <a:pPr>
              <a:lnSpc>
                <a:spcPct val="90000"/>
              </a:lnSpc>
            </a:pPr>
            <a:endParaRPr lang="en-IE" sz="2800"/>
          </a:p>
          <a:p>
            <a:pPr>
              <a:lnSpc>
                <a:spcPct val="90000"/>
              </a:lnSpc>
            </a:pPr>
            <a:r>
              <a:rPr lang="en-IE" sz="2800"/>
              <a:t>An acronym is a word formed from the initial letters of a name or by combining initial letters of a series of words. </a:t>
            </a:r>
          </a:p>
          <a:p>
            <a:pPr>
              <a:lnSpc>
                <a:spcPct val="90000"/>
              </a:lnSpc>
            </a:pPr>
            <a:endParaRPr lang="en-IE" sz="2800"/>
          </a:p>
          <a:p>
            <a:pPr>
              <a:lnSpc>
                <a:spcPct val="90000"/>
              </a:lnSpc>
            </a:pPr>
            <a:r>
              <a:rPr lang="en-IE" sz="2800"/>
              <a:t>For example, </a:t>
            </a:r>
          </a:p>
          <a:p>
            <a:pPr>
              <a:lnSpc>
                <a:spcPct val="90000"/>
              </a:lnSpc>
              <a:buFont typeface="Wingdings" pitchFamily="2" charset="2"/>
              <a:buNone/>
            </a:pPr>
            <a:endParaRPr lang="en-IE" sz="2800"/>
          </a:p>
          <a:p>
            <a:pPr>
              <a:lnSpc>
                <a:spcPct val="90000"/>
              </a:lnSpc>
              <a:buFont typeface="Wingdings" pitchFamily="2" charset="2"/>
              <a:buNone/>
            </a:pPr>
            <a:r>
              <a:rPr lang="en-IE" sz="2800"/>
              <a:t>	NATO = North Atlantic Treaty Organization </a:t>
            </a:r>
          </a:p>
          <a:p>
            <a:pPr>
              <a:lnSpc>
                <a:spcPct val="90000"/>
              </a:lnSpc>
            </a:pPr>
            <a:endParaRPr lang="en-IE" sz="2800"/>
          </a:p>
        </p:txBody>
      </p:sp>
    </p:spTree>
    <p:extLst>
      <p:ext uri="{BB962C8B-B14F-4D97-AF65-F5344CB8AC3E}">
        <p14:creationId xmlns:p14="http://schemas.microsoft.com/office/powerpoint/2010/main" val="4056981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0"/>
            <a:ext cx="8229600" cy="1152525"/>
          </a:xfrm>
        </p:spPr>
        <p:txBody>
          <a:bodyPr lIns="0" rIns="0" bIns="0" anchor="b"/>
          <a:lstStyle/>
          <a:p>
            <a:pPr algn="ctr"/>
            <a:r>
              <a:rPr lang="en-IE" smtClean="0">
                <a:effectLst>
                  <a:outerShdw blurRad="38100" dist="38100" dir="2700000" algn="tl">
                    <a:srgbClr val="000000"/>
                  </a:outerShdw>
                </a:effectLst>
                <a:latin typeface="Georgia" pitchFamily="18" charset="0"/>
              </a:rPr>
              <a:t>What’s on the Exam?</a:t>
            </a:r>
          </a:p>
        </p:txBody>
      </p:sp>
      <p:sp>
        <p:nvSpPr>
          <p:cNvPr id="8195" name="Content Placeholder 2"/>
          <p:cNvSpPr>
            <a:spLocks noGrp="1"/>
          </p:cNvSpPr>
          <p:nvPr>
            <p:ph idx="4294967295"/>
          </p:nvPr>
        </p:nvSpPr>
        <p:spPr>
          <a:xfrm>
            <a:off x="395288" y="1412875"/>
            <a:ext cx="8748712" cy="4624388"/>
          </a:xfrm>
        </p:spPr>
        <p:txBody>
          <a:bodyPr/>
          <a:lstStyle/>
          <a:p>
            <a:pPr marL="273050" indent="-273050"/>
            <a:r>
              <a:rPr lang="en-IE" smtClean="0"/>
              <a:t>Look at past Exams</a:t>
            </a:r>
          </a:p>
          <a:p>
            <a:pPr marL="639763" lvl="1" indent="-246063"/>
            <a:r>
              <a:rPr lang="en-IE" smtClean="0"/>
              <a:t>Is this the first time your lecturer has provided this module?</a:t>
            </a:r>
          </a:p>
          <a:p>
            <a:pPr marL="273050" indent="-273050"/>
            <a:endParaRPr lang="en-IE" sz="900" smtClean="0"/>
          </a:p>
          <a:p>
            <a:pPr marL="273050" indent="-273050"/>
            <a:r>
              <a:rPr lang="en-IE" smtClean="0"/>
              <a:t>What’s the format of the exam?</a:t>
            </a:r>
          </a:p>
          <a:p>
            <a:pPr marL="639763" lvl="1" indent="-246063"/>
            <a:r>
              <a:rPr lang="en-IE" smtClean="0"/>
              <a:t>Multiple-Choice Questions</a:t>
            </a:r>
          </a:p>
          <a:p>
            <a:pPr marL="639763" lvl="1" indent="-246063"/>
            <a:r>
              <a:rPr lang="en-IE" smtClean="0"/>
              <a:t>Fill-in-the-blanks</a:t>
            </a:r>
          </a:p>
          <a:p>
            <a:pPr marL="639763" lvl="1" indent="-246063"/>
            <a:r>
              <a:rPr lang="en-IE" smtClean="0"/>
              <a:t>Essay</a:t>
            </a:r>
          </a:p>
          <a:p>
            <a:pPr marL="273050" indent="-273050"/>
            <a:endParaRPr lang="en-IE" sz="900" smtClean="0"/>
          </a:p>
          <a:p>
            <a:pPr marL="273050" indent="-273050"/>
            <a:r>
              <a:rPr lang="en-IE" smtClean="0"/>
              <a:t>Be sure to go to your (review) lectures for hints!</a:t>
            </a:r>
          </a:p>
          <a:p>
            <a:pPr marL="639763" lvl="1" indent="-246063"/>
            <a:r>
              <a:rPr lang="en-IE" smtClean="0"/>
              <a:t>If you don’t get hints, consider what questions YOU would set if you had taught the course.</a:t>
            </a:r>
          </a:p>
          <a:p>
            <a:pPr marL="639763" lvl="1" indent="-246063"/>
            <a:endParaRPr lang="en-IE"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0"/>
            <a:ext cx="8302625" cy="1143000"/>
          </a:xfrm>
        </p:spPr>
        <p:txBody>
          <a:bodyPr lIns="0" rIns="0" bIns="0" anchor="b"/>
          <a:lstStyle/>
          <a:p>
            <a:pPr algn="ctr" eaLnBrk="1" hangingPunct="1"/>
            <a:r>
              <a:rPr lang="en-IE" smtClean="0">
                <a:effectLst>
                  <a:outerShdw blurRad="38100" dist="38100" dir="2700000" algn="tl">
                    <a:srgbClr val="000000"/>
                  </a:outerShdw>
                </a:effectLst>
                <a:latin typeface="Georgia" pitchFamily="18" charset="0"/>
              </a:rPr>
              <a:t>Revision</a:t>
            </a:r>
            <a:endParaRPr lang="en-US" smtClean="0">
              <a:latin typeface="Georgia" pitchFamily="18" charset="0"/>
            </a:endParaRPr>
          </a:p>
        </p:txBody>
      </p:sp>
      <p:sp>
        <p:nvSpPr>
          <p:cNvPr id="9219" name="Rectangle 3"/>
          <p:cNvSpPr>
            <a:spLocks noGrp="1" noChangeArrowheads="1"/>
          </p:cNvSpPr>
          <p:nvPr>
            <p:ph idx="4294967295"/>
          </p:nvPr>
        </p:nvSpPr>
        <p:spPr>
          <a:xfrm>
            <a:off x="0" y="1340768"/>
            <a:ext cx="4897438" cy="4389438"/>
          </a:xfrm>
        </p:spPr>
        <p:txBody>
          <a:bodyPr/>
          <a:lstStyle/>
          <a:p>
            <a:pPr marL="273050" indent="-273050" eaLnBrk="1" hangingPunct="1"/>
            <a:r>
              <a:rPr lang="en-IE" sz="2400" dirty="0" smtClean="0"/>
              <a:t>Develop a clear overview of what needs to be covered in each subject. </a:t>
            </a:r>
          </a:p>
          <a:p>
            <a:pPr marL="273050" indent="-273050" eaLnBrk="1" hangingPunct="1"/>
            <a:endParaRPr lang="en-IE" sz="2400" dirty="0" smtClean="0"/>
          </a:p>
          <a:p>
            <a:pPr marL="273050" indent="-273050" eaLnBrk="1" hangingPunct="1"/>
            <a:r>
              <a:rPr lang="en-IE" sz="2400" dirty="0" smtClean="0"/>
              <a:t>Draw up a revision plan. You might need to allocate more time to some subjects. </a:t>
            </a:r>
          </a:p>
          <a:p>
            <a:pPr marL="273050" indent="-273050" eaLnBrk="1" hangingPunct="1"/>
            <a:endParaRPr lang="en-IE" sz="2400" dirty="0" smtClean="0"/>
          </a:p>
          <a:p>
            <a:pPr marL="273050" indent="-273050" eaLnBrk="1" hangingPunct="1"/>
            <a:r>
              <a:rPr lang="en-IE" sz="2400" dirty="0" smtClean="0"/>
              <a:t>Revise actively </a:t>
            </a:r>
          </a:p>
        </p:txBody>
      </p:sp>
      <p:pic>
        <p:nvPicPr>
          <p:cNvPr id="83972" name="Picture 4"/>
          <p:cNvPicPr>
            <a:picLocks noChangeAspect="1" noChangeArrowheads="1"/>
          </p:cNvPicPr>
          <p:nvPr/>
        </p:nvPicPr>
        <p:blipFill>
          <a:blip r:embed="rId2"/>
          <a:srcRect/>
          <a:stretch>
            <a:fillRect/>
          </a:stretch>
        </p:blipFill>
        <p:spPr bwMode="auto">
          <a:xfrm>
            <a:off x="5226050" y="1412875"/>
            <a:ext cx="3917950" cy="2924175"/>
          </a:xfrm>
          <a:prstGeom prst="rect">
            <a:avLst/>
          </a:prstGeom>
          <a:noFill/>
          <a:ln w="9525">
            <a:noFill/>
            <a:miter lim="800000"/>
            <a:headEnd/>
            <a:tailEnd/>
          </a:ln>
          <a:effectLst/>
        </p:spPr>
      </p:pic>
      <p:sp>
        <p:nvSpPr>
          <p:cNvPr id="83974" name="Text Box 6"/>
          <p:cNvSpPr txBox="1">
            <a:spLocks noChangeArrowheads="1"/>
          </p:cNvSpPr>
          <p:nvPr/>
        </p:nvSpPr>
        <p:spPr bwMode="auto">
          <a:xfrm>
            <a:off x="179512" y="4941168"/>
            <a:ext cx="8748464" cy="2123658"/>
          </a:xfrm>
          <a:prstGeom prst="rect">
            <a:avLst/>
          </a:prstGeom>
          <a:noFill/>
          <a:ln w="9525">
            <a:noFill/>
            <a:miter lim="800000"/>
            <a:headEnd/>
            <a:tailEnd/>
          </a:ln>
          <a:effectLst/>
        </p:spPr>
        <p:txBody>
          <a:bodyPr wrap="square">
            <a:spAutoFit/>
          </a:bodyPr>
          <a:lstStyle/>
          <a:p>
            <a:pPr marL="800100" lvl="1" indent="-342900">
              <a:buFont typeface="Arial" panose="020B0604020202020204" pitchFamily="34" charset="0"/>
              <a:buChar char="•"/>
            </a:pPr>
            <a:r>
              <a:rPr lang="en-IE" sz="2400" dirty="0" smtClean="0"/>
              <a:t>Just </a:t>
            </a:r>
            <a:r>
              <a:rPr lang="en-IE" sz="2400" dirty="0"/>
              <a:t>reading through your notes is not enough.</a:t>
            </a:r>
          </a:p>
          <a:p>
            <a:pPr marL="800100" lvl="1" indent="-342900">
              <a:buFont typeface="Arial" panose="020B0604020202020204" pitchFamily="34" charset="0"/>
              <a:buChar char="•"/>
            </a:pPr>
            <a:r>
              <a:rPr lang="en-IE" sz="2400" dirty="0"/>
              <a:t>Test yourself by working through problems, summarising </a:t>
            </a:r>
            <a:r>
              <a:rPr lang="en-IE" sz="2400" dirty="0" smtClean="0"/>
              <a:t>key </a:t>
            </a:r>
            <a:r>
              <a:rPr lang="en-IE" sz="2400" dirty="0"/>
              <a:t>points, memorising and trying to replicate </a:t>
            </a:r>
            <a:r>
              <a:rPr lang="en-IE" sz="2400" dirty="0" smtClean="0"/>
              <a:t>exam conditions</a:t>
            </a:r>
            <a:r>
              <a:rPr lang="en-IE" sz="2400" dirty="0"/>
              <a:t>.</a:t>
            </a:r>
            <a:endParaRPr lang="en-US" sz="2400" dirty="0"/>
          </a:p>
          <a:p>
            <a:pPr>
              <a:spcBef>
                <a:spcPct val="50000"/>
              </a:spcBef>
            </a:pP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974">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397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08520" y="0"/>
            <a:ext cx="9252520" cy="1143000"/>
          </a:xfrm>
        </p:spPr>
        <p:txBody>
          <a:bodyPr lIns="0" rIns="0" bIns="0" anchor="b"/>
          <a:lstStyle/>
          <a:p>
            <a:pPr algn="ctr" eaLnBrk="1" hangingPunct="1"/>
            <a:r>
              <a:rPr lang="en-IE" dirty="0" smtClean="0">
                <a:effectLst>
                  <a:outerShdw blurRad="38100" dist="38100" dir="2700000" algn="tl">
                    <a:srgbClr val="000000"/>
                  </a:outerShdw>
                </a:effectLst>
                <a:latin typeface="Georgia" pitchFamily="18" charset="0"/>
              </a:rPr>
              <a:t>Reading the Directions</a:t>
            </a:r>
            <a:endParaRPr lang="en-US" dirty="0" smtClean="0">
              <a:effectLst>
                <a:outerShdw blurRad="38100" dist="38100" dir="2700000" algn="tl">
                  <a:srgbClr val="000000"/>
                </a:outerShdw>
              </a:effectLst>
              <a:latin typeface="Georgia" pitchFamily="18" charset="0"/>
            </a:endParaRPr>
          </a:p>
        </p:txBody>
      </p:sp>
      <p:sp>
        <p:nvSpPr>
          <p:cNvPr id="12291" name="Rectangle 3"/>
          <p:cNvSpPr>
            <a:spLocks noGrp="1" noChangeArrowheads="1"/>
          </p:cNvSpPr>
          <p:nvPr>
            <p:ph idx="4294967295"/>
          </p:nvPr>
        </p:nvSpPr>
        <p:spPr>
          <a:xfrm>
            <a:off x="467544" y="1628800"/>
            <a:ext cx="8229600" cy="4389438"/>
          </a:xfrm>
        </p:spPr>
        <p:txBody>
          <a:bodyPr/>
          <a:lstStyle/>
          <a:p>
            <a:pPr marL="273050" indent="-273050" eaLnBrk="1" hangingPunct="1"/>
            <a:r>
              <a:rPr lang="en-IE" sz="2800" dirty="0" smtClean="0"/>
              <a:t>When the exam starts, write everything you fear you might forget onto the question sheet!</a:t>
            </a:r>
          </a:p>
          <a:p>
            <a:pPr marL="273050" indent="-273050" eaLnBrk="1" hangingPunct="1"/>
            <a:endParaRPr lang="en-IE" sz="2800" dirty="0" smtClean="0"/>
          </a:p>
          <a:p>
            <a:pPr marL="273050" indent="-273050" eaLnBrk="1" hangingPunct="1"/>
            <a:r>
              <a:rPr lang="en-IE" sz="2800" dirty="0" smtClean="0"/>
              <a:t>Read the directions carefully:</a:t>
            </a:r>
          </a:p>
          <a:p>
            <a:pPr marL="639763" lvl="1" indent="-246063" eaLnBrk="1" hangingPunct="1"/>
            <a:r>
              <a:rPr lang="en-IE" sz="2800" u="sng" dirty="0" smtClean="0"/>
              <a:t>what</a:t>
            </a:r>
            <a:r>
              <a:rPr lang="en-IE" sz="2800" dirty="0" smtClean="0"/>
              <a:t> to answer, </a:t>
            </a:r>
          </a:p>
          <a:p>
            <a:pPr marL="639763" lvl="1" indent="-246063" eaLnBrk="1" hangingPunct="1"/>
            <a:r>
              <a:rPr lang="en-IE" sz="2800" u="sng" dirty="0" smtClean="0"/>
              <a:t>where</a:t>
            </a:r>
            <a:r>
              <a:rPr lang="en-IE" sz="2800" dirty="0" smtClean="0"/>
              <a:t> to answer, </a:t>
            </a:r>
          </a:p>
          <a:p>
            <a:pPr marL="639763" lvl="1" indent="-246063" eaLnBrk="1" hangingPunct="1"/>
            <a:r>
              <a:rPr lang="en-IE" sz="2800" dirty="0" smtClean="0"/>
              <a:t>marking schemes, etc. </a:t>
            </a:r>
          </a:p>
          <a:p>
            <a:pPr marL="273050" indent="-273050" eaLnBrk="1" hangingPunct="1">
              <a:buFontTx/>
              <a:buNone/>
            </a:pPr>
            <a:endParaRPr lang="en-IE" sz="2800" dirty="0" smtClean="0"/>
          </a:p>
          <a:p>
            <a:pPr marL="273050" indent="-273050" eaLnBrk="1" hangingPunct="1"/>
            <a:r>
              <a:rPr lang="en-IE" sz="2800" dirty="0" smtClean="0"/>
              <a:t>Allocate a few minutes to scan the entire exam and select your preferred questions.</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0"/>
            <a:ext cx="9144000" cy="1143000"/>
          </a:xfrm>
        </p:spPr>
        <p:txBody>
          <a:bodyPr lIns="0" rIns="0" bIns="0" anchor="b"/>
          <a:lstStyle/>
          <a:p>
            <a:pPr algn="ctr" eaLnBrk="1" hangingPunct="1"/>
            <a:r>
              <a:rPr lang="en-IE" dirty="0" smtClean="0">
                <a:effectLst>
                  <a:outerShdw blurRad="38100" dist="38100" dir="2700000" algn="tl">
                    <a:srgbClr val="000000"/>
                  </a:outerShdw>
                </a:effectLst>
                <a:latin typeface="Georgia" pitchFamily="18" charset="0"/>
              </a:rPr>
              <a:t>Answer Strategies: General</a:t>
            </a:r>
            <a:endParaRPr lang="en-US" dirty="0" smtClean="0">
              <a:effectLst>
                <a:outerShdw blurRad="38100" dist="38100" dir="2700000" algn="tl">
                  <a:srgbClr val="000000"/>
                </a:outerShdw>
              </a:effectLst>
              <a:latin typeface="Georgia" pitchFamily="18" charset="0"/>
            </a:endParaRPr>
          </a:p>
        </p:txBody>
      </p:sp>
      <p:sp>
        <p:nvSpPr>
          <p:cNvPr id="13315" name="Rectangle 3"/>
          <p:cNvSpPr>
            <a:spLocks noGrp="1" noChangeArrowheads="1"/>
          </p:cNvSpPr>
          <p:nvPr>
            <p:ph idx="4294967295"/>
          </p:nvPr>
        </p:nvSpPr>
        <p:spPr>
          <a:xfrm>
            <a:off x="0" y="1557338"/>
            <a:ext cx="8229600" cy="4389437"/>
          </a:xfrm>
        </p:spPr>
        <p:txBody>
          <a:bodyPr/>
          <a:lstStyle/>
          <a:p>
            <a:pPr marL="273050" indent="-273050" eaLnBrk="1" hangingPunct="1"/>
            <a:r>
              <a:rPr lang="en-IE" sz="3200" smtClean="0"/>
              <a:t>Essays: Do the one(s) you think you might potentially forget the answers to first.</a:t>
            </a:r>
          </a:p>
          <a:p>
            <a:pPr marL="639763" lvl="1" indent="-246063" eaLnBrk="1" hangingPunct="1"/>
            <a:r>
              <a:rPr lang="en-IE" smtClean="0"/>
              <a:t>N.B. Watch your handwriting: although you cannot be marked down for poor handwriting, it is difficult for lecturers to reward an illegible scrawl! Practice writing at speed.</a:t>
            </a:r>
          </a:p>
          <a:p>
            <a:pPr marL="273050" indent="-273050" eaLnBrk="1" hangingPunct="1"/>
            <a:endParaRPr lang="en-IE" sz="900" smtClean="0"/>
          </a:p>
          <a:p>
            <a:pPr marL="273050" indent="-273050" eaLnBrk="1" hangingPunct="1"/>
            <a:r>
              <a:rPr lang="en-IE" sz="3200" smtClean="0"/>
              <a:t>MCQs and Fill-in-the-blanks: Do the easiest ones first and quickly, coming back to the trickier ones afterwards with time to spare.</a:t>
            </a:r>
          </a:p>
          <a:p>
            <a:pPr marL="273050" indent="-273050" eaLnBrk="1" hangingPunct="1">
              <a:buFontTx/>
              <a:buNone/>
            </a:pPr>
            <a:endParaRPr lang="en-IE" sz="3200" smtClean="0"/>
          </a:p>
          <a:p>
            <a:pPr marL="273050" indent="-273050" eaLnBrk="1" hangingPunct="1">
              <a:buFontTx/>
              <a:buNone/>
            </a:pPr>
            <a:endParaRPr lang="en-US"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754063" y="333375"/>
            <a:ext cx="8389937" cy="1143000"/>
          </a:xfrm>
        </p:spPr>
        <p:txBody>
          <a:bodyPr lIns="0" rIns="0" bIns="0" anchor="b">
            <a:noAutofit/>
          </a:bodyPr>
          <a:lstStyle/>
          <a:p>
            <a:pPr algn="ctr" eaLnBrk="1" hangingPunct="1"/>
            <a:r>
              <a:rPr lang="en-IE" sz="4000" smtClean="0">
                <a:effectLst>
                  <a:outerShdw blurRad="38100" dist="38100" dir="2700000" algn="tl">
                    <a:srgbClr val="000000"/>
                  </a:outerShdw>
                </a:effectLst>
                <a:latin typeface="Georgia" pitchFamily="18" charset="0"/>
              </a:rPr>
              <a:t>Answer Strategies: </a:t>
            </a:r>
            <a:br>
              <a:rPr lang="en-IE" sz="4000" smtClean="0">
                <a:effectLst>
                  <a:outerShdw blurRad="38100" dist="38100" dir="2700000" algn="tl">
                    <a:srgbClr val="000000"/>
                  </a:outerShdw>
                </a:effectLst>
                <a:latin typeface="Georgia" pitchFamily="18" charset="0"/>
              </a:rPr>
            </a:br>
            <a:r>
              <a:rPr lang="en-IE" sz="4000" smtClean="0">
                <a:effectLst>
                  <a:outerShdw blurRad="38100" dist="38100" dir="2700000" algn="tl">
                    <a:srgbClr val="000000"/>
                  </a:outerShdw>
                </a:effectLst>
                <a:latin typeface="Georgia" pitchFamily="18" charset="0"/>
              </a:rPr>
              <a:t>Short Answer Questions</a:t>
            </a:r>
            <a:endParaRPr lang="en-US" sz="4000" smtClean="0">
              <a:effectLst>
                <a:outerShdw blurRad="38100" dist="38100" dir="2700000" algn="tl">
                  <a:srgbClr val="000000"/>
                </a:outerShdw>
              </a:effectLst>
              <a:latin typeface="Georgia" pitchFamily="18" charset="0"/>
            </a:endParaRPr>
          </a:p>
        </p:txBody>
      </p:sp>
      <p:sp>
        <p:nvSpPr>
          <p:cNvPr id="17411" name="Rectangle 3"/>
          <p:cNvSpPr>
            <a:spLocks noGrp="1" noChangeArrowheads="1"/>
          </p:cNvSpPr>
          <p:nvPr>
            <p:ph idx="4294967295"/>
          </p:nvPr>
        </p:nvSpPr>
        <p:spPr>
          <a:xfrm>
            <a:off x="0" y="1600200"/>
            <a:ext cx="7467600" cy="4525963"/>
          </a:xfrm>
        </p:spPr>
        <p:txBody>
          <a:bodyPr/>
          <a:lstStyle/>
          <a:p>
            <a:pPr marL="273050" indent="-273050" eaLnBrk="1" hangingPunct="1">
              <a:lnSpc>
                <a:spcPct val="90000"/>
              </a:lnSpc>
            </a:pPr>
            <a:endParaRPr lang="en-IE" sz="3200" smtClean="0"/>
          </a:p>
          <a:p>
            <a:pPr marL="273050" indent="-273050" eaLnBrk="1" hangingPunct="1">
              <a:lnSpc>
                <a:spcPct val="90000"/>
              </a:lnSpc>
            </a:pPr>
            <a:r>
              <a:rPr lang="en-IE" sz="3200" smtClean="0"/>
              <a:t>Short answer questions are usually designed to test your factual knowledge of a particular area.</a:t>
            </a:r>
          </a:p>
          <a:p>
            <a:pPr marL="273050" indent="-273050" eaLnBrk="1" hangingPunct="1">
              <a:lnSpc>
                <a:spcPct val="90000"/>
              </a:lnSpc>
              <a:buFontTx/>
              <a:buNone/>
            </a:pPr>
            <a:endParaRPr lang="en-IE" sz="3200" smtClean="0"/>
          </a:p>
          <a:p>
            <a:pPr marL="273050" indent="-273050" eaLnBrk="1" hangingPunct="1">
              <a:lnSpc>
                <a:spcPct val="90000"/>
              </a:lnSpc>
            </a:pPr>
            <a:r>
              <a:rPr lang="en-IE" sz="3200" smtClean="0"/>
              <a:t>Lecture Slides, notes, highlighted words and phrases</a:t>
            </a:r>
          </a:p>
          <a:p>
            <a:pPr marL="273050" indent="-273050" eaLnBrk="1" hangingPunct="1">
              <a:lnSpc>
                <a:spcPct val="90000"/>
              </a:lnSpc>
            </a:pPr>
            <a:endParaRPr lang="en-IE" sz="3200" smtClean="0"/>
          </a:p>
          <a:p>
            <a:pPr marL="273050" indent="-273050" eaLnBrk="1" hangingPunct="1">
              <a:lnSpc>
                <a:spcPct val="90000"/>
              </a:lnSpc>
            </a:pPr>
            <a:r>
              <a:rPr lang="en-IE" sz="3200" smtClean="0"/>
              <a:t>Read the text-book!</a:t>
            </a:r>
            <a:endParaRPr lang="en-US"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2"/>
          <p:cNvPicPr>
            <a:picLocks noGrp="1" noChangeAspect="1" noChangeArrowheads="1"/>
          </p:cNvPicPr>
          <p:nvPr>
            <p:ph idx="1"/>
          </p:nvPr>
        </p:nvPicPr>
        <p:blipFill>
          <a:blip r:embed="rId2"/>
          <a:srcRect/>
          <a:stretch>
            <a:fillRect/>
          </a:stretch>
        </p:blipFill>
        <p:spPr>
          <a:xfrm>
            <a:off x="0" y="836613"/>
            <a:ext cx="9144000" cy="5040312"/>
          </a:xfrm>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4294967295"/>
          </p:nvPr>
        </p:nvSpPr>
        <p:spPr>
          <a:xfrm>
            <a:off x="179512" y="1844824"/>
            <a:ext cx="8640960" cy="4525963"/>
          </a:xfrm>
        </p:spPr>
        <p:txBody>
          <a:bodyPr/>
          <a:lstStyle/>
          <a:p>
            <a:pPr marL="273050" indent="-273050" eaLnBrk="1" hangingPunct="1"/>
            <a:r>
              <a:rPr lang="en-IE" sz="3200" dirty="0" smtClean="0"/>
              <a:t>It’s generally acceptable to use key points and short sentences in these kind of questions. For maths questions, don’t just give your answer – show how you got there.</a:t>
            </a:r>
          </a:p>
          <a:p>
            <a:pPr marL="273050" indent="-273050" eaLnBrk="1" hangingPunct="1"/>
            <a:endParaRPr lang="en-IE" sz="2000" dirty="0" smtClean="0"/>
          </a:p>
          <a:p>
            <a:pPr marL="273050" indent="-273050" eaLnBrk="1" hangingPunct="1"/>
            <a:r>
              <a:rPr lang="en-IE" sz="3200" dirty="0" smtClean="0"/>
              <a:t>FITB questions rarely carry negative marking, so it’s best to make an educated guess if you don’t know the answer.</a:t>
            </a:r>
          </a:p>
          <a:p>
            <a:pPr marL="273050" indent="-273050" eaLnBrk="1" hangingPunct="1"/>
            <a:endParaRPr lang="en-IE" sz="3200" dirty="0" smtClean="0"/>
          </a:p>
          <a:p>
            <a:pPr marL="273050" indent="-273050" eaLnBrk="1" hangingPunct="1"/>
            <a:endParaRPr lang="en-US" sz="3200" dirty="0" smtClean="0"/>
          </a:p>
        </p:txBody>
      </p:sp>
      <p:sp>
        <p:nvSpPr>
          <p:cNvPr id="5" name="Rectangle 2"/>
          <p:cNvSpPr>
            <a:spLocks noGrp="1" noChangeArrowheads="1"/>
          </p:cNvSpPr>
          <p:nvPr>
            <p:ph type="title" idx="4294967295"/>
          </p:nvPr>
        </p:nvSpPr>
        <p:spPr>
          <a:xfrm>
            <a:off x="754063" y="0"/>
            <a:ext cx="8389937" cy="1268413"/>
          </a:xfrm>
        </p:spPr>
        <p:txBody>
          <a:bodyPr lIns="0" rIns="0" bIns="0" anchor="b">
            <a:noAutofit/>
          </a:bodyPr>
          <a:lstStyle/>
          <a:p>
            <a:pPr algn="ctr" eaLnBrk="1" hangingPunct="1"/>
            <a:r>
              <a:rPr lang="en-IE" sz="4000" smtClean="0">
                <a:effectLst>
                  <a:outerShdw blurRad="38100" dist="38100" dir="2700000" algn="tl">
                    <a:srgbClr val="000000"/>
                  </a:outerShdw>
                </a:effectLst>
                <a:latin typeface="Georgia" pitchFamily="18" charset="0"/>
              </a:rPr>
              <a:t>Answer Strategies: </a:t>
            </a:r>
            <a:br>
              <a:rPr lang="en-IE" sz="4000" smtClean="0">
                <a:effectLst>
                  <a:outerShdw blurRad="38100" dist="38100" dir="2700000" algn="tl">
                    <a:srgbClr val="000000"/>
                  </a:outerShdw>
                </a:effectLst>
                <a:latin typeface="Georgia" pitchFamily="18" charset="0"/>
              </a:rPr>
            </a:br>
            <a:r>
              <a:rPr lang="en-IE" sz="4000" smtClean="0">
                <a:effectLst>
                  <a:outerShdw blurRad="38100" dist="38100" dir="2700000" algn="tl">
                    <a:srgbClr val="000000"/>
                  </a:outerShdw>
                </a:effectLst>
                <a:latin typeface="Georgia" pitchFamily="18" charset="0"/>
              </a:rPr>
              <a:t>Fill-in-the-blanks</a:t>
            </a:r>
            <a:endParaRPr lang="en-US" sz="4000" smtClean="0">
              <a:effectLst>
                <a:outerShdw blurRad="38100" dist="38100" dir="2700000" algn="tl">
                  <a:srgbClr val="000000"/>
                </a:outerShd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0" y="0"/>
            <a:ext cx="9144000" cy="981075"/>
          </a:xfrm>
        </p:spPr>
        <p:txBody>
          <a:bodyPr lIns="0" rIns="0" bIns="0" anchor="b"/>
          <a:lstStyle/>
          <a:p>
            <a:pPr algn="ctr" eaLnBrk="1" hangingPunct="1"/>
            <a:r>
              <a:rPr lang="en-IE" sz="3600" smtClean="0">
                <a:effectLst>
                  <a:outerShdw blurRad="38100" dist="38100" dir="2700000" algn="tl">
                    <a:srgbClr val="000000"/>
                  </a:outerShdw>
                </a:effectLst>
                <a:latin typeface="Georgia" pitchFamily="18" charset="0"/>
              </a:rPr>
              <a:t>Answer Strategies: MCQS</a:t>
            </a:r>
            <a:endParaRPr lang="en-US" sz="3600" smtClean="0">
              <a:effectLst>
                <a:outerShdw blurRad="38100" dist="38100" dir="2700000" algn="tl">
                  <a:srgbClr val="000000"/>
                </a:outerShdw>
              </a:effectLst>
              <a:latin typeface="Georgia" pitchFamily="18" charset="0"/>
            </a:endParaRPr>
          </a:p>
        </p:txBody>
      </p:sp>
      <p:sp>
        <p:nvSpPr>
          <p:cNvPr id="19459" name="Rectangle 3"/>
          <p:cNvSpPr>
            <a:spLocks noGrp="1" noChangeArrowheads="1"/>
          </p:cNvSpPr>
          <p:nvPr>
            <p:ph idx="4294967295"/>
          </p:nvPr>
        </p:nvSpPr>
        <p:spPr>
          <a:xfrm>
            <a:off x="395536" y="1484784"/>
            <a:ext cx="7827963" cy="4525962"/>
          </a:xfrm>
        </p:spPr>
        <p:txBody>
          <a:bodyPr/>
          <a:lstStyle/>
          <a:p>
            <a:pPr marL="273050" indent="-273050" eaLnBrk="1" hangingPunct="1">
              <a:lnSpc>
                <a:spcPct val="90000"/>
              </a:lnSpc>
            </a:pPr>
            <a:r>
              <a:rPr lang="en-IE" sz="2800" dirty="0" smtClean="0"/>
              <a:t>MCQs are used to motivate students to cover the entire content of a course of study.</a:t>
            </a:r>
          </a:p>
          <a:p>
            <a:pPr marL="273050" indent="-273050" eaLnBrk="1" hangingPunct="1">
              <a:lnSpc>
                <a:spcPct val="90000"/>
              </a:lnSpc>
            </a:pPr>
            <a:endParaRPr lang="en-IE" sz="2800" dirty="0" smtClean="0"/>
          </a:p>
          <a:p>
            <a:pPr marL="273050" indent="-273050" eaLnBrk="1" hangingPunct="1">
              <a:lnSpc>
                <a:spcPct val="90000"/>
              </a:lnSpc>
            </a:pPr>
            <a:r>
              <a:rPr lang="en-IE" sz="2800" dirty="0" smtClean="0"/>
              <a:t>MCQs usually consist of question or a phrase followed normally by four or five answer options.</a:t>
            </a:r>
          </a:p>
          <a:p>
            <a:pPr marL="273050" indent="-273050" eaLnBrk="1" hangingPunct="1">
              <a:lnSpc>
                <a:spcPct val="90000"/>
              </a:lnSpc>
            </a:pPr>
            <a:endParaRPr lang="en-IE" sz="2800" dirty="0" smtClean="0"/>
          </a:p>
          <a:p>
            <a:pPr marL="273050" indent="-273050" eaLnBrk="1" hangingPunct="1">
              <a:lnSpc>
                <a:spcPct val="90000"/>
              </a:lnSpc>
            </a:pPr>
            <a:r>
              <a:rPr lang="en-IE" sz="2800" dirty="0" smtClean="0"/>
              <a:t>If your exam will contain MCQs, it’s well worth getting plenty of practice in beforehand – use past papers or practice questions and again, </a:t>
            </a:r>
            <a:r>
              <a:rPr lang="en-IE" sz="2800" u="sng" dirty="0" smtClean="0"/>
              <a:t>READ THE TEXT-BOOK!</a:t>
            </a:r>
          </a:p>
          <a:p>
            <a:pPr marL="273050" indent="-273050" eaLnBrk="1" hangingPunct="1">
              <a:lnSpc>
                <a:spcPct val="90000"/>
              </a:lnSpc>
              <a:buFontTx/>
              <a:buNone/>
            </a:pPr>
            <a:endParaRPr lang="en-IE"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188640"/>
            <a:ext cx="9144000" cy="836613"/>
          </a:xfrm>
        </p:spPr>
        <p:txBody>
          <a:bodyPr lIns="0" rIns="0" bIns="0" anchor="b"/>
          <a:lstStyle/>
          <a:p>
            <a:pPr algn="ctr" eaLnBrk="1" hangingPunct="1"/>
            <a:r>
              <a:rPr lang="en-IE" sz="3600" dirty="0" smtClean="0">
                <a:effectLst>
                  <a:outerShdw blurRad="38100" dist="38100" dir="2700000" algn="tl">
                    <a:srgbClr val="000000"/>
                  </a:outerShdw>
                </a:effectLst>
                <a:latin typeface="Georgia" pitchFamily="18" charset="0"/>
              </a:rPr>
              <a:t>Answer Strategies: MCQS</a:t>
            </a:r>
            <a:endParaRPr lang="en-US" sz="3600" dirty="0" smtClean="0">
              <a:latin typeface="Georgia" pitchFamily="18" charset="0"/>
            </a:endParaRPr>
          </a:p>
        </p:txBody>
      </p:sp>
      <p:sp>
        <p:nvSpPr>
          <p:cNvPr id="20483" name="Rectangle 3"/>
          <p:cNvSpPr>
            <a:spLocks noGrp="1" noChangeArrowheads="1"/>
          </p:cNvSpPr>
          <p:nvPr>
            <p:ph idx="4294967295"/>
          </p:nvPr>
        </p:nvSpPr>
        <p:spPr>
          <a:xfrm>
            <a:off x="251520" y="1341438"/>
            <a:ext cx="8640960" cy="4389437"/>
          </a:xfrm>
        </p:spPr>
        <p:txBody>
          <a:bodyPr/>
          <a:lstStyle/>
          <a:p>
            <a:pPr marL="273050" indent="-273050" eaLnBrk="1" hangingPunct="1"/>
            <a:r>
              <a:rPr lang="en-IE" sz="3600" dirty="0" smtClean="0"/>
              <a:t>It’s a good idea to try to figure out the correct answer before looking at the answer options.</a:t>
            </a:r>
          </a:p>
          <a:p>
            <a:pPr marL="273050" indent="-273050" eaLnBrk="1" hangingPunct="1">
              <a:buFontTx/>
              <a:buNone/>
            </a:pPr>
            <a:endParaRPr lang="en-IE" sz="900" dirty="0" smtClean="0"/>
          </a:p>
          <a:p>
            <a:pPr marL="273050" indent="-273050" eaLnBrk="1" hangingPunct="1"/>
            <a:r>
              <a:rPr lang="en-IE" sz="3600" dirty="0" smtClean="0"/>
              <a:t>If you can’t do this, eliminate clearly incorrect options; thinking in terms of ‘true or false’ can help here. </a:t>
            </a:r>
          </a:p>
          <a:p>
            <a:pPr marL="639763" lvl="1" indent="-246063" eaLnBrk="1" hangingPunct="1"/>
            <a:r>
              <a:rPr lang="en-IE" sz="3300" dirty="0" smtClean="0"/>
              <a:t>You can generally eliminate 50-60% right away.</a:t>
            </a:r>
          </a:p>
          <a:p>
            <a:pPr marL="273050" indent="-273050" eaLnBrk="1" hangingPunct="1">
              <a:buFontTx/>
              <a:buNone/>
            </a:pPr>
            <a:endParaRPr lang="en-IE" dirty="0" smtClean="0"/>
          </a:p>
          <a:p>
            <a:pPr marL="273050" indent="-273050"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914400" y="0"/>
            <a:ext cx="8229600" cy="1143000"/>
          </a:xfrm>
        </p:spPr>
        <p:txBody>
          <a:bodyPr lIns="0" rIns="0" bIns="0" anchor="b"/>
          <a:lstStyle/>
          <a:p>
            <a:pPr algn="ctr" eaLnBrk="1" hangingPunct="1"/>
            <a:r>
              <a:rPr lang="en-IE" sz="3600" smtClean="0">
                <a:effectLst>
                  <a:outerShdw blurRad="38100" dist="38100" dir="2700000" algn="tl">
                    <a:srgbClr val="000000"/>
                  </a:outerShdw>
                </a:effectLst>
                <a:latin typeface="Georgia" pitchFamily="18" charset="0"/>
              </a:rPr>
              <a:t>Answer Strategies: MCQS</a:t>
            </a:r>
            <a:endParaRPr lang="en-US" sz="3600" smtClean="0">
              <a:latin typeface="Georgia" pitchFamily="18" charset="0"/>
            </a:endParaRPr>
          </a:p>
        </p:txBody>
      </p:sp>
      <p:sp>
        <p:nvSpPr>
          <p:cNvPr id="21507" name="Rectangle 3"/>
          <p:cNvSpPr>
            <a:spLocks noGrp="1" noChangeArrowheads="1"/>
          </p:cNvSpPr>
          <p:nvPr>
            <p:ph idx="4294967295"/>
          </p:nvPr>
        </p:nvSpPr>
        <p:spPr>
          <a:xfrm>
            <a:off x="323528" y="1341438"/>
            <a:ext cx="8424936" cy="4525962"/>
          </a:xfrm>
        </p:spPr>
        <p:txBody>
          <a:bodyPr/>
          <a:lstStyle/>
          <a:p>
            <a:pPr marL="273050" indent="-273050" eaLnBrk="1" hangingPunct="1">
              <a:lnSpc>
                <a:spcPct val="90000"/>
              </a:lnSpc>
            </a:pPr>
            <a:r>
              <a:rPr lang="en-IE" sz="3200" dirty="0" smtClean="0"/>
              <a:t>Don’t select an option too soon. Be aware that there can be more than one correct option, but only one correct answer. If two options are correct, the correct answer might be ‘answers (b) and (c) above’, but be aware that it could also be ‘all of the above’.</a:t>
            </a:r>
          </a:p>
          <a:p>
            <a:pPr marL="273050" indent="-273050" eaLnBrk="1" hangingPunct="1">
              <a:lnSpc>
                <a:spcPct val="90000"/>
              </a:lnSpc>
              <a:buFontTx/>
              <a:buNone/>
            </a:pPr>
            <a:endParaRPr lang="en-US" sz="3200" dirty="0" smtClean="0"/>
          </a:p>
          <a:p>
            <a:pPr marL="273050" indent="-273050" eaLnBrk="1" hangingPunct="1">
              <a:lnSpc>
                <a:spcPct val="90000"/>
              </a:lnSpc>
            </a:pPr>
            <a:r>
              <a:rPr lang="en-IE" sz="3200" dirty="0" smtClean="0"/>
              <a:t>Be careful not to misread the question. Some people find negative or double negative questions confusing – it may help to rephrase when this is the case. </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914400" y="0"/>
            <a:ext cx="8229600" cy="1143000"/>
          </a:xfrm>
        </p:spPr>
        <p:txBody>
          <a:bodyPr lIns="0" rIns="0" bIns="0" anchor="b"/>
          <a:lstStyle/>
          <a:p>
            <a:pPr algn="ctr" eaLnBrk="1" hangingPunct="1"/>
            <a:r>
              <a:rPr lang="en-IE" sz="3600" smtClean="0">
                <a:effectLst>
                  <a:outerShdw blurRad="38100" dist="38100" dir="2700000" algn="tl">
                    <a:srgbClr val="000000"/>
                  </a:outerShdw>
                </a:effectLst>
                <a:latin typeface="Georgia" pitchFamily="18" charset="0"/>
              </a:rPr>
              <a:t>Answer Strategies: MCQS</a:t>
            </a:r>
            <a:endParaRPr lang="en-US" sz="3600" smtClean="0">
              <a:latin typeface="Georgia" pitchFamily="18" charset="0"/>
            </a:endParaRPr>
          </a:p>
        </p:txBody>
      </p:sp>
      <p:sp>
        <p:nvSpPr>
          <p:cNvPr id="22531" name="Rectangle 3"/>
          <p:cNvSpPr>
            <a:spLocks noGrp="1" noChangeArrowheads="1"/>
          </p:cNvSpPr>
          <p:nvPr>
            <p:ph idx="4294967295"/>
          </p:nvPr>
        </p:nvSpPr>
        <p:spPr>
          <a:xfrm>
            <a:off x="179512" y="1600200"/>
            <a:ext cx="8640960" cy="4525963"/>
          </a:xfrm>
        </p:spPr>
        <p:txBody>
          <a:bodyPr/>
          <a:lstStyle/>
          <a:p>
            <a:pPr marL="273050" indent="-273050" eaLnBrk="1" hangingPunct="1">
              <a:lnSpc>
                <a:spcPct val="80000"/>
              </a:lnSpc>
            </a:pPr>
            <a:r>
              <a:rPr lang="en-IE" sz="3200" dirty="0" smtClean="0"/>
              <a:t>Sometimes, having done the easiest questions first, you can revisit other questions, having picked up hints from those you have already answered.</a:t>
            </a:r>
          </a:p>
          <a:p>
            <a:pPr marL="273050" indent="-273050" eaLnBrk="1" hangingPunct="1">
              <a:lnSpc>
                <a:spcPct val="80000"/>
              </a:lnSpc>
            </a:pPr>
            <a:endParaRPr lang="en-IE" sz="3200" dirty="0" smtClean="0"/>
          </a:p>
          <a:p>
            <a:pPr marL="273050" indent="-273050" eaLnBrk="1" hangingPunct="1">
              <a:lnSpc>
                <a:spcPct val="80000"/>
              </a:lnSpc>
            </a:pPr>
            <a:r>
              <a:rPr lang="en-IE" sz="3200" dirty="0" smtClean="0"/>
              <a:t>Tick off the questions you have answered with confidence.</a:t>
            </a:r>
          </a:p>
          <a:p>
            <a:pPr marL="273050" indent="-273050" eaLnBrk="1" hangingPunct="1">
              <a:lnSpc>
                <a:spcPct val="80000"/>
              </a:lnSpc>
              <a:buFontTx/>
              <a:buNone/>
            </a:pPr>
            <a:endParaRPr lang="en-IE" sz="3200" dirty="0" smtClean="0"/>
          </a:p>
          <a:p>
            <a:pPr marL="273050" indent="-273050" eaLnBrk="1" hangingPunct="1">
              <a:lnSpc>
                <a:spcPct val="80000"/>
              </a:lnSpc>
            </a:pPr>
            <a:r>
              <a:rPr lang="en-IE" sz="3200" dirty="0" smtClean="0"/>
              <a:t>To guess or not to guess?</a:t>
            </a:r>
          </a:p>
          <a:p>
            <a:pPr marL="639763" lvl="1" indent="-246063" eaLnBrk="1" hangingPunct="1">
              <a:lnSpc>
                <a:spcPct val="80000"/>
              </a:lnSpc>
            </a:pPr>
            <a:r>
              <a:rPr lang="en-US" dirty="0" smtClean="0"/>
              <a:t>Guessing with negative marking?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323528" y="0"/>
            <a:ext cx="8229600" cy="1143000"/>
          </a:xfrm>
        </p:spPr>
        <p:txBody>
          <a:bodyPr lIns="0" rIns="0" bIns="0" anchor="b"/>
          <a:lstStyle/>
          <a:p>
            <a:pPr algn="ctr" eaLnBrk="1" hangingPunct="1"/>
            <a:r>
              <a:rPr lang="en-IE" dirty="0" smtClean="0">
                <a:effectLst>
                  <a:outerShdw blurRad="38100" dist="38100" dir="2700000" algn="tl">
                    <a:srgbClr val="000000"/>
                  </a:outerShdw>
                </a:effectLst>
                <a:latin typeface="Georgia" pitchFamily="18" charset="0"/>
              </a:rPr>
              <a:t>Review your work!</a:t>
            </a:r>
            <a:endParaRPr lang="en-US" dirty="0" smtClean="0">
              <a:effectLst>
                <a:outerShdw blurRad="38100" dist="38100" dir="2700000" algn="tl">
                  <a:srgbClr val="000000"/>
                </a:outerShdw>
              </a:effectLst>
              <a:latin typeface="Georgia" pitchFamily="18" charset="0"/>
            </a:endParaRPr>
          </a:p>
        </p:txBody>
      </p:sp>
      <p:sp>
        <p:nvSpPr>
          <p:cNvPr id="23555" name="Rectangle 3"/>
          <p:cNvSpPr>
            <a:spLocks noGrp="1" noChangeArrowheads="1"/>
          </p:cNvSpPr>
          <p:nvPr>
            <p:ph idx="4294967295"/>
          </p:nvPr>
        </p:nvSpPr>
        <p:spPr>
          <a:xfrm>
            <a:off x="395536" y="1412776"/>
            <a:ext cx="8229600" cy="4389438"/>
          </a:xfrm>
        </p:spPr>
        <p:txBody>
          <a:bodyPr/>
          <a:lstStyle/>
          <a:p>
            <a:pPr marL="273050" indent="-273050" eaLnBrk="1" hangingPunct="1"/>
            <a:r>
              <a:rPr lang="en-IE" sz="2800" dirty="0" smtClean="0"/>
              <a:t>If you have time at the end of any exam, resist the urge to leave the exam hall. Use the time to review what you have done thoroughly.</a:t>
            </a:r>
          </a:p>
          <a:p>
            <a:pPr marL="273050" indent="-273050" eaLnBrk="1" hangingPunct="1">
              <a:buFontTx/>
              <a:buNone/>
            </a:pPr>
            <a:endParaRPr lang="en-IE" sz="1000" dirty="0" smtClean="0"/>
          </a:p>
          <a:p>
            <a:pPr marL="273050" indent="-273050" eaLnBrk="1" hangingPunct="1"/>
            <a:r>
              <a:rPr lang="en-IE" sz="2800" dirty="0" smtClean="0"/>
              <a:t>Check for errors, make sure that you have answered all questions, and add any missing information. </a:t>
            </a:r>
          </a:p>
          <a:p>
            <a:pPr marL="273050" indent="-273050" eaLnBrk="1" hangingPunct="1"/>
            <a:endParaRPr lang="en-IE" sz="1000" dirty="0" smtClean="0"/>
          </a:p>
          <a:p>
            <a:pPr marL="273050" indent="-273050" eaLnBrk="1" hangingPunct="1"/>
            <a:r>
              <a:rPr lang="en-IE" sz="2800" dirty="0" smtClean="0"/>
              <a:t>If you run out of time, jot down the key points that you would have made and the key terms that are relevant to the topic – much like our outline from earlier.</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ChangeArrowheads="1"/>
          </p:cNvSpPr>
          <p:nvPr/>
        </p:nvSpPr>
        <p:spPr bwMode="auto">
          <a:xfrm>
            <a:off x="1763713" y="2492375"/>
            <a:ext cx="5832475" cy="2520950"/>
          </a:xfrm>
          <a:prstGeom prst="rect">
            <a:avLst/>
          </a:prstGeom>
          <a:solidFill>
            <a:schemeClr val="tx1"/>
          </a:solidFill>
          <a:ln w="9525" algn="ctr">
            <a:solidFill>
              <a:schemeClr val="tx1"/>
            </a:solidFill>
            <a:round/>
            <a:headEnd/>
            <a:tailEnd/>
          </a:ln>
        </p:spPr>
        <p:txBody>
          <a:bodyPr/>
          <a:lstStyle/>
          <a:p>
            <a:pPr eaLnBrk="0" hangingPunct="0"/>
            <a:endParaRPr lang="en-IE"/>
          </a:p>
        </p:txBody>
      </p:sp>
      <p:sp>
        <p:nvSpPr>
          <p:cNvPr id="132099" name="Rectangle 3"/>
          <p:cNvSpPr>
            <a:spLocks noGrp="1"/>
          </p:cNvSpPr>
          <p:nvPr>
            <p:ph type="body" sz="half" idx="1"/>
          </p:nvPr>
        </p:nvSpPr>
        <p:spPr>
          <a:xfrm>
            <a:off x="468313" y="1125538"/>
            <a:ext cx="8435975" cy="5732462"/>
          </a:xfrm>
        </p:spPr>
        <p:txBody>
          <a:bodyPr/>
          <a:lstStyle/>
          <a:p>
            <a:pPr>
              <a:defRPr/>
            </a:pPr>
            <a:r>
              <a:rPr lang="en-IE" sz="2300" dirty="0">
                <a:effectLst>
                  <a:outerShdw blurRad="38100" dist="38100" dir="2700000" algn="tl">
                    <a:srgbClr val="000000">
                      <a:alpha val="43137"/>
                    </a:srgbClr>
                  </a:outerShdw>
                </a:effectLst>
                <a:latin typeface="Georgia" pitchFamily="18" charset="0"/>
              </a:rPr>
              <a:t>An argument map is a visual representation of that logically structured network of reasoning, in which the argument is made unambiguous and explicit.</a:t>
            </a: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a:effectLst>
                <a:outerShdw blurRad="38100" dist="38100" dir="2700000" algn="tl">
                  <a:srgbClr val="000000">
                    <a:alpha val="43137"/>
                  </a:srgbClr>
                </a:outerShdw>
              </a:effectLst>
              <a:latin typeface="Georgia" pitchFamily="18" charset="0"/>
            </a:endParaRPr>
          </a:p>
          <a:p>
            <a:pPr>
              <a:defRPr/>
            </a:pPr>
            <a:endParaRPr lang="en-IE" sz="2300" dirty="0" smtClean="0">
              <a:effectLst>
                <a:outerShdw blurRad="38100" dist="38100" dir="2700000" algn="tl">
                  <a:srgbClr val="000000">
                    <a:alpha val="43137"/>
                  </a:srgbClr>
                </a:outerShdw>
              </a:effectLst>
              <a:latin typeface="Georgia" pitchFamily="18" charset="0"/>
            </a:endParaRPr>
          </a:p>
          <a:p>
            <a:pPr>
              <a:defRPr/>
            </a:pPr>
            <a:r>
              <a:rPr lang="en-IE" sz="2300" dirty="0" smtClean="0">
                <a:effectLst>
                  <a:outerShdw blurRad="38100" dist="38100" dir="2700000" algn="tl">
                    <a:srgbClr val="000000">
                      <a:alpha val="43137"/>
                    </a:srgbClr>
                  </a:outerShdw>
                </a:effectLst>
                <a:latin typeface="Georgia" pitchFamily="18" charset="0"/>
              </a:rPr>
              <a:t>That </a:t>
            </a:r>
            <a:r>
              <a:rPr lang="en-IE" sz="2300" dirty="0">
                <a:effectLst>
                  <a:outerShdw blurRad="38100" dist="38100" dir="2700000" algn="tl">
                    <a:srgbClr val="000000">
                      <a:alpha val="43137"/>
                    </a:srgbClr>
                  </a:outerShdw>
                </a:effectLst>
                <a:latin typeface="Georgia" pitchFamily="18" charset="0"/>
              </a:rPr>
              <a:t>is, there is no need for attention switching from paragraph to paragraph or from page to page in search of reasons and objections to the central claim around which the argument map is constructed.</a:t>
            </a:r>
          </a:p>
          <a:p>
            <a:pPr>
              <a:defRPr/>
            </a:pPr>
            <a:endParaRPr lang="en-IE" sz="2300" dirty="0">
              <a:latin typeface="Georgia" pitchFamily="18" charset="0"/>
            </a:endParaRPr>
          </a:p>
        </p:txBody>
      </p:sp>
      <p:pic>
        <p:nvPicPr>
          <p:cNvPr id="27651" name="Picture 4"/>
          <p:cNvPicPr>
            <a:picLocks noGrp="1" noChangeAspect="1" noChangeArrowheads="1"/>
          </p:cNvPicPr>
          <p:nvPr>
            <p:ph sz="half" idx="2"/>
          </p:nvPr>
        </p:nvPicPr>
        <p:blipFill>
          <a:blip r:embed="rId2"/>
          <a:srcRect/>
          <a:stretch>
            <a:fillRect/>
          </a:stretch>
        </p:blipFill>
        <p:spPr>
          <a:xfrm>
            <a:off x="2062163" y="2565400"/>
            <a:ext cx="5227637" cy="2374900"/>
          </a:xfrm>
        </p:spPr>
      </p:pic>
      <p:sp>
        <p:nvSpPr>
          <p:cNvPr id="5" name="Rectangle 4"/>
          <p:cNvSpPr/>
          <p:nvPr/>
        </p:nvSpPr>
        <p:spPr>
          <a:xfrm>
            <a:off x="0" y="188640"/>
            <a:ext cx="9144000" cy="830997"/>
          </a:xfrm>
          <a:prstGeom prst="rect">
            <a:avLst/>
          </a:prstGeom>
          <a:noFill/>
        </p:spPr>
        <p:txBody>
          <a:bodyPr>
            <a:spAutoFit/>
          </a:bodyPr>
          <a:lstStyle/>
          <a:p>
            <a:pPr algn="ctr" eaLnBrk="0" hangingPunct="0">
              <a:defRPr/>
            </a:pPr>
            <a:r>
              <a:rPr lang="en-US" sz="4800" b="1"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Georgia" pitchFamily="18" charset="0"/>
              </a:rPr>
              <a:t>What is an Argument Map?</a:t>
            </a:r>
            <a:endParaRPr lang="en-IE" sz="4800" b="1" u="sng" cap="small"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ChangeArrowheads="1"/>
          </p:cNvSpPr>
          <p:nvPr/>
        </p:nvSpPr>
        <p:spPr bwMode="auto">
          <a:xfrm>
            <a:off x="179388" y="2852738"/>
            <a:ext cx="8640762" cy="3816350"/>
          </a:xfrm>
          <a:prstGeom prst="rect">
            <a:avLst/>
          </a:prstGeom>
          <a:solidFill>
            <a:schemeClr val="tx1"/>
          </a:solidFill>
          <a:ln w="9525" algn="ctr">
            <a:solidFill>
              <a:schemeClr val="tx1"/>
            </a:solidFill>
            <a:round/>
            <a:headEnd/>
            <a:tailEnd/>
          </a:ln>
        </p:spPr>
        <p:txBody>
          <a:bodyPr/>
          <a:lstStyle/>
          <a:p>
            <a:pPr eaLnBrk="0" hangingPunct="0"/>
            <a:endParaRPr lang="en-IE"/>
          </a:p>
        </p:txBody>
      </p:sp>
      <p:sp>
        <p:nvSpPr>
          <p:cNvPr id="133122" name="Rectangle 2"/>
          <p:cNvSpPr>
            <a:spLocks noGrp="1"/>
          </p:cNvSpPr>
          <p:nvPr>
            <p:ph type="body" sz="half" idx="1"/>
          </p:nvPr>
        </p:nvSpPr>
        <p:spPr>
          <a:xfrm>
            <a:off x="179388" y="0"/>
            <a:ext cx="8686800" cy="4525963"/>
          </a:xfrm>
        </p:spPr>
        <p:txBody>
          <a:bodyPr/>
          <a:lstStyle/>
          <a:p>
            <a:pPr>
              <a:defRPr/>
            </a:pPr>
            <a:endParaRPr lang="en-IE" sz="1000" b="1" dirty="0">
              <a:latin typeface="Georgia" pitchFamily="18" charset="0"/>
            </a:endParaRPr>
          </a:p>
          <a:p>
            <a:pPr>
              <a:defRPr/>
            </a:pPr>
            <a:r>
              <a:rPr lang="en-IE" sz="2200" dirty="0">
                <a:effectLst>
                  <a:outerShdw blurRad="38100" dist="38100" dir="2700000" algn="tl">
                    <a:srgbClr val="000000">
                      <a:alpha val="43137"/>
                    </a:srgbClr>
                  </a:outerShdw>
                </a:effectLst>
                <a:latin typeface="Georgia" pitchFamily="18" charset="0"/>
              </a:rPr>
              <a:t>Argument maps use a ‘box and arrow’ design in which the boxes represent propositions (i.e. the central claim, reasons, objections and rebuttals) and the ‘arrows’ among propositions indicate the inferential relationships linking the propositions together.</a:t>
            </a:r>
          </a:p>
          <a:p>
            <a:pPr>
              <a:defRPr/>
            </a:pPr>
            <a:endParaRPr lang="en-IE" sz="1000" dirty="0">
              <a:effectLst>
                <a:outerShdw blurRad="38100" dist="38100" dir="2700000" algn="tl">
                  <a:srgbClr val="000000">
                    <a:alpha val="43137"/>
                  </a:srgbClr>
                </a:outerShdw>
              </a:effectLst>
              <a:latin typeface="Georgia" pitchFamily="18" charset="0"/>
            </a:endParaRPr>
          </a:p>
          <a:p>
            <a:pPr>
              <a:defRPr/>
            </a:pPr>
            <a:r>
              <a:rPr lang="en-IE" sz="2200" dirty="0">
                <a:effectLst>
                  <a:outerShdw blurRad="38100" dist="38100" dir="2700000" algn="tl">
                    <a:srgbClr val="000000">
                      <a:alpha val="43137"/>
                    </a:srgbClr>
                  </a:outerShdw>
                </a:effectLst>
                <a:latin typeface="Georgia" pitchFamily="18" charset="0"/>
              </a:rPr>
              <a:t>Thus, the provision of an arrow between two propositions indicates that one is evidence for or against another.</a:t>
            </a:r>
            <a:r>
              <a:rPr lang="en-IE" sz="2200" b="1" dirty="0">
                <a:effectLst>
                  <a:outerShdw blurRad="38100" dist="38100" dir="2700000" algn="tl">
                    <a:srgbClr val="000000">
                      <a:alpha val="43137"/>
                    </a:srgbClr>
                  </a:outerShdw>
                </a:effectLst>
                <a:latin typeface="Georgia" pitchFamily="18" charset="0"/>
              </a:rPr>
              <a:t> </a:t>
            </a:r>
          </a:p>
        </p:txBody>
      </p:sp>
      <p:pic>
        <p:nvPicPr>
          <p:cNvPr id="28675" name="Picture 3"/>
          <p:cNvPicPr>
            <a:picLocks noGrp="1" noChangeAspect="1" noChangeArrowheads="1"/>
          </p:cNvPicPr>
          <p:nvPr>
            <p:ph sz="half" idx="2"/>
          </p:nvPr>
        </p:nvPicPr>
        <p:blipFill>
          <a:blip r:embed="rId2"/>
          <a:srcRect/>
          <a:stretch>
            <a:fillRect/>
          </a:stretch>
        </p:blipFill>
        <p:spPr>
          <a:xfrm>
            <a:off x="179388" y="2924175"/>
            <a:ext cx="8713787" cy="371633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68313" y="0"/>
            <a:ext cx="8229600" cy="1143000"/>
          </a:xfrm>
        </p:spPr>
        <p:txBody>
          <a:bodyPr/>
          <a:lstStyle/>
          <a:p>
            <a:r>
              <a:rPr lang="en-IE" sz="4000"/>
              <a:t/>
            </a:r>
            <a:br>
              <a:rPr lang="en-IE" sz="4000"/>
            </a:br>
            <a:r>
              <a:rPr lang="en-IE" sz="4000"/>
              <a:t>Why would Argument Maps be able to facilitate improved learning?</a:t>
            </a:r>
          </a:p>
        </p:txBody>
      </p:sp>
      <p:sp>
        <p:nvSpPr>
          <p:cNvPr id="135171" name="Rectangle 3"/>
          <p:cNvSpPr>
            <a:spLocks noGrp="1" noChangeArrowheads="1"/>
          </p:cNvSpPr>
          <p:nvPr>
            <p:ph idx="1"/>
          </p:nvPr>
        </p:nvSpPr>
        <p:spPr>
          <a:xfrm>
            <a:off x="457200" y="1600200"/>
            <a:ext cx="8229600" cy="5257800"/>
          </a:xfrm>
        </p:spPr>
        <p:txBody>
          <a:bodyPr/>
          <a:lstStyle/>
          <a:p>
            <a:pPr>
              <a:lnSpc>
                <a:spcPct val="80000"/>
              </a:lnSpc>
            </a:pPr>
            <a:endParaRPr lang="en-IE" sz="1800" dirty="0"/>
          </a:p>
          <a:p>
            <a:pPr>
              <a:lnSpc>
                <a:spcPct val="80000"/>
              </a:lnSpc>
            </a:pPr>
            <a:r>
              <a:rPr lang="en-IE" sz="2200" dirty="0"/>
              <a:t>Maps are organised in a </a:t>
            </a:r>
            <a:r>
              <a:rPr lang="en-IE" sz="2200" b="1" dirty="0" err="1">
                <a:solidFill>
                  <a:srgbClr val="FFFF00"/>
                </a:solidFill>
              </a:rPr>
              <a:t>hiearchical</a:t>
            </a:r>
            <a:r>
              <a:rPr lang="en-IE" sz="2200" b="1" dirty="0">
                <a:solidFill>
                  <a:srgbClr val="FFFF00"/>
                </a:solidFill>
              </a:rPr>
              <a:t> structure</a:t>
            </a:r>
            <a:r>
              <a:rPr lang="en-IE" sz="2200" dirty="0"/>
              <a:t>, where propositions are identified as either reasons or objections.</a:t>
            </a:r>
          </a:p>
          <a:p>
            <a:pPr>
              <a:lnSpc>
                <a:spcPct val="80000"/>
              </a:lnSpc>
            </a:pPr>
            <a:endParaRPr lang="en-IE" sz="2200" dirty="0"/>
          </a:p>
          <a:p>
            <a:pPr>
              <a:lnSpc>
                <a:spcPct val="80000"/>
              </a:lnSpc>
            </a:pPr>
            <a:r>
              <a:rPr lang="en-IE" sz="2200" b="1" dirty="0">
                <a:solidFill>
                  <a:srgbClr val="FFFF00"/>
                </a:solidFill>
              </a:rPr>
              <a:t>Colour</a:t>
            </a:r>
            <a:r>
              <a:rPr lang="en-IE" sz="2200" dirty="0"/>
              <a:t> (a Gestalt Grouping Principle of Similarity) allows the reader to easily differentiate reasons from objections.</a:t>
            </a:r>
          </a:p>
          <a:p>
            <a:pPr>
              <a:lnSpc>
                <a:spcPct val="80000"/>
              </a:lnSpc>
            </a:pPr>
            <a:endParaRPr lang="en-IE" sz="2200" dirty="0"/>
          </a:p>
          <a:p>
            <a:pPr>
              <a:lnSpc>
                <a:spcPct val="80000"/>
              </a:lnSpc>
            </a:pPr>
            <a:r>
              <a:rPr lang="en-IE" sz="2200" dirty="0"/>
              <a:t>Argument Mapping </a:t>
            </a:r>
            <a:r>
              <a:rPr lang="en-IE" sz="2200" b="1" dirty="0">
                <a:solidFill>
                  <a:srgbClr val="FFFF00"/>
                </a:solidFill>
              </a:rPr>
              <a:t>removes the cognitive load</a:t>
            </a:r>
            <a:r>
              <a:rPr lang="en-IE" sz="2200" dirty="0">
                <a:solidFill>
                  <a:srgbClr val="FFFF00"/>
                </a:solidFill>
              </a:rPr>
              <a:t> </a:t>
            </a:r>
            <a:r>
              <a:rPr lang="en-IE" sz="2200" dirty="0"/>
              <a:t>(</a:t>
            </a:r>
            <a:r>
              <a:rPr lang="en-IE" sz="2200" dirty="0" err="1"/>
              <a:t>Sweller</a:t>
            </a:r>
            <a:r>
              <a:rPr lang="en-IE" sz="2200" dirty="0"/>
              <a:t> &amp; Chandler, 1991) from thinking as the maps naturally </a:t>
            </a:r>
            <a:r>
              <a:rPr lang="en-IE" sz="2200" i="1" dirty="0"/>
              <a:t>chunk </a:t>
            </a:r>
            <a:r>
              <a:rPr lang="en-IE" sz="2200" dirty="0"/>
              <a:t>(Miller,1956) the propositions together in a close</a:t>
            </a:r>
            <a:r>
              <a:rPr lang="en-IE" sz="2200" dirty="0">
                <a:solidFill>
                  <a:schemeClr val="folHlink"/>
                </a:solidFill>
              </a:rPr>
              <a:t> </a:t>
            </a:r>
            <a:r>
              <a:rPr lang="en-IE" sz="2200" b="1" dirty="0">
                <a:solidFill>
                  <a:srgbClr val="FFFF00"/>
                </a:solidFill>
              </a:rPr>
              <a:t>proximity</a:t>
            </a:r>
            <a:r>
              <a:rPr lang="en-IE" sz="2200" dirty="0"/>
              <a:t>, as opposed to text.    </a:t>
            </a:r>
          </a:p>
          <a:p>
            <a:pPr>
              <a:lnSpc>
                <a:spcPct val="80000"/>
              </a:lnSpc>
            </a:pPr>
            <a:endParaRPr lang="en-IE" sz="2200" dirty="0"/>
          </a:p>
          <a:p>
            <a:pPr>
              <a:lnSpc>
                <a:spcPct val="80000"/>
              </a:lnSpc>
            </a:pPr>
            <a:r>
              <a:rPr lang="en-IE" sz="2200" dirty="0"/>
              <a:t>Research suggests that argument maps not only improve </a:t>
            </a:r>
            <a:r>
              <a:rPr lang="en-IE" sz="2200" b="1" dirty="0" smtClean="0">
                <a:solidFill>
                  <a:srgbClr val="FFFF00"/>
                </a:solidFill>
              </a:rPr>
              <a:t>memory </a:t>
            </a:r>
            <a:r>
              <a:rPr lang="en-IE" sz="2200" dirty="0" smtClean="0"/>
              <a:t>(Dwyer</a:t>
            </a:r>
            <a:r>
              <a:rPr lang="en-IE" sz="2200" dirty="0"/>
              <a:t>, Hogan &amp; Stewart, 2010; Dwyer, 2011), they also improve </a:t>
            </a:r>
            <a:r>
              <a:rPr lang="en-IE" sz="2200" b="1" u="sng" dirty="0">
                <a:solidFill>
                  <a:srgbClr val="FFFF00"/>
                </a:solidFill>
              </a:rPr>
              <a:t>critical </a:t>
            </a:r>
            <a:r>
              <a:rPr lang="en-IE" sz="2200" b="1" u="sng" dirty="0" smtClean="0">
                <a:solidFill>
                  <a:srgbClr val="FFFF00"/>
                </a:solidFill>
              </a:rPr>
              <a:t>thinking </a:t>
            </a:r>
            <a:r>
              <a:rPr lang="en-IE" sz="2200" dirty="0" smtClean="0"/>
              <a:t>(Alvarez-Ortiz</a:t>
            </a:r>
            <a:r>
              <a:rPr lang="en-IE" sz="2200" dirty="0"/>
              <a:t>, 2007; </a:t>
            </a:r>
            <a:r>
              <a:rPr lang="en-IE" sz="2200" dirty="0" err="1"/>
              <a:t>Butchart</a:t>
            </a:r>
            <a:r>
              <a:rPr lang="en-IE" sz="2200" dirty="0"/>
              <a:t> et al., 2009; Dwyer, 2011; van </a:t>
            </a:r>
            <a:r>
              <a:rPr lang="en-IE" sz="2200" dirty="0" err="1"/>
              <a:t>Gelder</a:t>
            </a:r>
            <a:r>
              <a:rPr lang="en-IE" sz="2200" dirty="0"/>
              <a:t>, 2000; 2001).</a:t>
            </a:r>
            <a:endParaRPr lang="en-IE" sz="2200" b="1" u="sng" dirty="0"/>
          </a:p>
          <a:p>
            <a:pPr>
              <a:lnSpc>
                <a:spcPct val="80000"/>
              </a:lnSpc>
            </a:pPr>
            <a:endParaRPr lang="en-IE"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994"/>
            <a:ext cx="9144000" cy="1143000"/>
          </a:xfrm>
        </p:spPr>
        <p:txBody>
          <a:bodyPr/>
          <a:lstStyle/>
          <a:p>
            <a:pPr algn="ctr"/>
            <a:r>
              <a:rPr lang="en-IE" dirty="0" smtClean="0"/>
              <a:t>House Metaphor</a:t>
            </a:r>
            <a:endParaRPr lang="en-IE" dirty="0"/>
          </a:p>
        </p:txBody>
      </p:sp>
      <p:sp>
        <p:nvSpPr>
          <p:cNvPr id="4" name="AutoShape 2" descr="data:image/jpeg;base64,/9j/4AAQSkZJRgABAQAAAQABAAD/2wCEAAkGBxQQEBUUExQWFhUVFxgWGRYXFBgWFxcZGBoYFxgZGhgYHCghGBonHRcZIjIhJTUrLi4uFx80ODcsNyktLiwBCgoKBQUFDgUFDisZExkrKysrKysrKysrKysrKysrKysrKysrKysrKysrKysrKysrKysrKysrKysrKysrKysrK//AABEIAMwA9wMBIgACEQEDEQH/xAAbAAEAAgMBAQAAAAAAAAAAAAAABQYDBAcCAf/EAFQQAAIBAwICBQQLCgoJBQEAAAECAwAEERIhBTEGEyJBUQcyYbMUIzQ1QlNxc4GR0hYXM1JUdJOUobIVJDZDVaOx0dPwYnKDkqK0weHxRGNkgtQl/8QAFAEBAAAAAAAAAAAAAAAAAAAAAP/EABQRAQAAAAAAAAAAAAAAAAAAAAD/2gAMAwEAAhEDEQA/AO40pSgUpSgUpSgUpSgUpSgUpSgUrWu7Z3KFZXjCnJCrGQ4xjDa0JA7+zjlX3qG+Nf6o/sUGxStf2O3xr/VH9io+Wyui7lZ0AYBUzExKDIzsJAGYjV2sDcjbAwQmM0qFj4bIDD2vNjxJhmAZ9VuQcEnV2YmGTnmfxjUl7Hb41/qj+xQbFK1/Y7fGv9Uf2K8RWriXWZnZdIHVlY9OcklshA2dwMZxtyoNulKUClKUClKUClKUClKUClKUClKUClKUClKUClKUClKUClKUClKUCsdxJpUkDJHdnH7e6slYL38G3+e+g+dZJ+Kn6Q/Yr51z/ix+H4Q8xz+BUSOCqjvIkbCUtI6v2Sod9eGKlwW87kcfRXjh/CGQKJU63TIZFJjiBBKkN8M7lu2W5lixoJkSyHGFTfl7Yd/+CstvJrRWxjUAcc8ZGagoOFN1ilo1OlkIcoplAUABQxlOlcg+aORIxkljM8P/AAUf+ov9goNilKUClKUClKUClKUClKUClKUClKUClKUClKUClKUClKUClKUClKUGnxjiSWsEk8mdESlmwMnA54HfVIuPK5w5lIBmyf8A2T/fU95Sfem8+Zaqj5Kujltc8MjeW2tZH1SZeW1SRz7bIBl23OAAB4ACgmbXyrWEsiRx9aXdlRQY9ILMQBlidhk86tnsqX4g/pFqJi6I2QZgLO0V1Csrpaxoyk6sEHBIIKggipU3ZfsJs/wzzEXiD4t4D6eXMK9xzyiW1jN1NyJEk0q+FXrBpYsBkqdj2Tt8lRdr5W+HLGqkzZCgH2k8wMVl6e8FtzccN1QxuXu1jdnRWaROrmYo7EZddW+DtmpO36I2BupVNla6RHCQDbRYBJmBIGnv0jf0DwoIz77/AA7xm/QmpngXTa3vkZ4D2UbSes1I2cBtgFO2Dz9B8Kj+JdCrRb23lFnai2WOZJV6iMKXcxdUzIFwQNLjUeWr0mrFbdHLOIYjtbdATnCwxqM+OAvOg8zccVVLEpgAnzm7v/pVWHlg4d4zfoTVwPBLY7GCH9En91aP3GcO/ILT9Vh+zQV377/DvGb9Cafff4d4zfoTVi+4zh35BZ/qsP2afcZw78gs/wBVh+zQV377/DvGb9CanuinTK24mZBblyYghbWhXz9WnGefmGsn3GcO/ILP9Vh+zXP/ACIIFvOKAAAB4wABgACS6AAHcMUHXaUpQKUpQKUpQKUpQKUpQKUpQKUpQKUpQKUpQVryk+9F58y1QHkfuxHwqLOfOl70H89L4sD/AOKn/KT70XnzLVXfJAVHDrctjGmcb4xn2VNjn38/20F7s5hI7MPxVHNSdi/4pO2/7DW5UfYMvWzFcY7HLlyNelvGGGcARvjBGcpnlr9B237icemgrvTz3Rwv8+X1UtT1r7sn+ag/en+qoHp57o4X+fL6qWp6192T/NQfvT/XQbtzCJFKkkA7HBwSO8Z7sjbbffurV4zfNBEGVVY6lXDPoGCcE5wdwO7v9FY+K3i60gB9ulDMg3GBGV1SZHcpZdu8kDlkjelgDrhsn6SN/ooICDpIzlR1cYz52Z07J1spGVyG2UHbOCSOYrFc9KmRVxHHKxK6lhleUoCjybqseSexsANxk7Y3kuIIsZGIy3L+ecYGcYAySW32HeT3bmtZL+BXaNtamPmQ0hTWELuq4PMKCcHBIzjODgMcfSVmTUEjzp1Y68EvlmVViCqdbkLy2wzBdznHtukDtpMUcba2UKvWnWoLKuqVQh6sY1eJB0gjc6fZu0cI0Sl1fSUfrnGQ+oBlGcsDjVt8AFs8s5bKdHmeLRKjLkgs0qiQK2kspJGrB0nbOzrvvQbvDLp5FYyR9WQ2AhYMwBVW7RXshu0RhSw25muYeRP3dxX5yP1t1XV4oQvLO/izN+8TXKPIn7u4r85H626oOt0pSgUpSgUpSgVSvLBeSQ8KkeKR436yIa43ZGALgEBlII2q61Q/LZ70SfOQ+sWgpvBuiHFLq3imTilxiWNJNPsm4yodQ4BJkAJwRyrd+97xf+k7j9Zn/wAarp0BvVj4ZaBg29vCQVjdx+DQEdlT3j+z6J/+FY/CT9BN9ig4t0p6N8U4faSXMnErllj09kXNwC2plXY9afHO/hUjxDoJxaFC38KTu2CQi3F1qbHMDt86nPLOyzcKnca/awhw0bqN5FXbUB2u1z32q83NvM+CDGrDOGwxwDz276DlPDOg3Fp0DfwpcRkgEo9xc61znGcSEZ2rB0e6I8TvYTKvFZ1Akliwbi5JzE7Rk7SciVzXXbW3mTJJjZm5nDDONgMd21VfybWCyWchbXn2VdebLIo2nfuVgKCuHyccW/peX9Yuvt1Fw9EuKNeyWn8KT644UmLeybnSQ7MoAGvOeyfrrrN3YrGUZS+dffLIw3VuYZiDUNYfygufzK39bLQVP73HFv6Xl/WLr7dPvccW/peX9Yuvt105iBoAjDMwB5AY043OR3Zp2viB3/CX+7voOUXnk44m2I5OKSOsuVKvNcspAUsQys5DDblU/wAA6JcTsrdYIp7EohYgyW8jN22LnLaxndj9GKt15s8bPEQqsc6UMp3RgOzGpOAe/lyrWPEkjkLOZShyQgsJ8g5AG6xknGcfTQRNnZcWcYM9iIyzI4W3kDEKxRsHrCM4Bxn6auzKCMHcHurV4VIGiDKGAYuQGRo2wXYjKOAy/IQK26CldKOjN7PNA1vPAkds4mjWWN2YSAOuCytvHpbYc/TXxOGcZEjSeybHUyqp/i82MIWIwOs/0zV2pQUCzivV4za+zJIJCba60dTG6Y7Vvq1a2Ofg4x4Gr/VX4p79WX5tefvW1Wig1rywim09bGkmhtS60V9LDIDLqGx3O48a8nhkJdn6qPWwwzdWupgcZBbGSOyPqFbdKDWfh8RKsY0JQllJRSVYkkkHGxyScjxNeo7ONXaRUQO2zOFAZvlYDJ5D6qz0oFck8ifu7ivzkfrbqut1SOgHAY7WS4ljL6riVg4YgjsZZcbZG8j/AF+gUF3pSlApSlApSlB8DDOM7juqq+UvhLXlg8KsFJIk1EZ2i7ZGPE4x9NT9tbqs0rgdptAJyd9K7bZwOZ5VC+UPi4s7F5mUuB7XgHBzJ2FO/dkjPo+qgzdE/wCL2VrA2SyQIgKjOrqwqE4HIcufjU7FKG5d2xBBBH0GoToxK1xaW847AeFWUZ1bSAN2hgbjbl/5moosZJOSeZ+TkPk3NBTfLKpfgtyigs7CLSijLNiaInCjc1dq0ID1T6X5OezJ3k/iufxvA942589+gVUPJmpW0kVgVb2VdNpIwcNM5Bwd8EcjVvrRuj1raF+D5z/iehT+P/ZzPcCDinKP5wfutVF4gw+6Rwy6g1hCNOM5/jGeXecAj5CavXE+Ufzg/daqk1szdIZ2TGpbCEAMSBvO7DOATzjH1mgleGRqLqLSmj2iTI06MnMe+M5O2Bn0VKcU4usDxoRlpdWnJ0pkFRhnbsjOsbbscHANRls5S6t9Zj3V4VCauenrdwc4OI276nrm2EmxJwQVI0oQQeYOpTsfCg1bniLI34PKAOSQ/a7BAwq6dycjG451iueNCFSZgsZCu4UyKchQpxnuPa/Z31nls1VMFjpxo0hI8YbAxjRy5ejatKxt4Y1ZU9qXlp6uFA4ZV3ChMkHZdxklCO4UHxOkBySYX0hiuVWQnALdoBo1DjCkkIWOOWal7S4EiB1IKtuCDkEZ2II5gjf6aheGxQGTVCjqzdoyC3jj2cM2ouYxqBKnlncjxqct4Qi6Ry37gOZJOygDvoMlKUoKvxT36svza8/etqsVxcqmM5yeQAyduZwO4Dc/+KqPSe7aLjFgUieUtDdJhSBpDPbdtix2Ud/M+g1bLW305ZjqduZ7gO5V8FH/AHoM4ORX2qZe9MntrprNbG5mdVMimPq8NFqADLqcHSCwXfvFe/uxuf6Jvf6n/EoLhSqf92Nz/RN7/U/4lfG6Z3A58Jve4fzPecD+coLjVX6I3SPrVXVmWWQsqsCVBCgEgctwR9BrUXpvMTgcLu88sarfO3PbraqnkObVd8TJBUloiVPNSZLk4OO8cqDr1KUoFKUoFKUoMEPnv8o/sFUry2e9EnzkPrFq2cOv0lLshJGt486HA1RM0TjJGNmRh6cVpdMrCO4tmSVQy6WfB5akUspx34O++21BVOh/Ru7k4faunE54laCJljWKAqgKAhQWTJA5b+FTH3KXv9L3P6G3+xU/0dhWO0hRRhURVUeAUYA+oVI0FE4r0CuLqFoZ+KXEkT41IYYADghhuqg8wD9FWSx6y1jWOaRp9jiYqqszHJ0OEAAPcpGx2B3wXl6UETdNLcRmONzC+nDSqATG3ggbZjnx2x8tVvh3QS4t0KQ8UuEUsz4EMB7Tksx3U8ySfpq9UoKa/RC8bGeLXBwcj2i35/7nprR6MWcsHG7lJZ3uW9hwnrHWNGwZJMLhABjmc+mugVT7D+UFz+ZW/rZaCUitCk0OkEAl5GzpO7KdWMHPnMP8msTdOOHAkG+tgRsR16f31LtbBlVXjRguOYBAI8ARtVR6NXgeGdMzj2qJcmUYHtAH8XHwSQAceJByOVBauH8SgvIy0EqSoG0lo2DAMMHGR37j66+y8MjZ0cg6o86DqPZ1edtyyRtnwz41X+h1pG1uSUMmNADThDKB1UZw2BhefmjYctqsPBzm3h+bT0/BHfQa11fQ2ZjQnBZQiDUNxHgAdojftj662JeJKvWdl26vGrSuc5z5vjjBB9II7qX9h1rK2oqVBAw0i8ypOerkXPmjnmtO16PpExZFjVmUoxCPlgxBOfbNzkZyd9z4mg2IuNRNIYskSAA6SMHBYpt3HBG/htWWy4nHKSFJzuQGBUsAcFlVsErnHaxg5BGQQa1ZuCK5JYRkllYko+dSMzKR7Ztu7cuYYg7bV94dwVYZesBJbR1e7zN2cggYklYDl4ZoPdzYI13DMc640kjXtADTLgt2eZPtS/UfTUlWpNOomRCyhmBYLrAZgoIYhebAalz4ah9O3QYLq2D4IOll3VhzB/6jxHfXy0uC2VYYdcah3b5wwPepwfqNVnivFJl4uluH9pNk8xTOntrMiBtSjVnDYxnG9SJv5YkJMSKNLOPbCdWkFjns8yADk+n5aCdrR4wfavlkiU/I0qA/sNZp92VckA55EgkjcDI3Hedvxa075iYRnumiH0C4QD9goN28X2pvQpx6MDauWeRX3dxX5yP1t1XVLz8G/wDqt/Ya5X5Ffd3FfnI/W3VB1qlKUClKUClKUEDa30iXXUdWAhLEbknBMjGQsSc7hM5HOYb5VhXzprxGO2tXllbSgVlzgt2nUqowoJ3O1bsHDkEpYZDK+vOeZZZMg57vbW+pe4AVVfLX70SfOQ+sWgtXRu4WW0hkQ5V41dTuMqwyDg7jY1JVX/J9702P5rB6tasFApSmaBSlKBVHvuiPs6/kujPNFE0McSGCZoXcozsWJXzo+0MeOCeWCbZfxliA2TF8JQMlj3BgNyniBnO2dsg5obtHYqrqWABKhhqAPIkcwNqCqfe9j/LeJfr0leB5OYfyziP67JV0pQUweTqIf+s4jv8A/Okre4J0NjtJVkS5vH0ggJLdPJHgjG6Hbbu8MCrLSgUpSgVha6UOEJ3PLY4yBnGeWrG+OeAT3VDdOukB4bw+a6VBIYtHYJ0g65Ej54/0s/RW9aRsYALkIsjnLBXJXUWyuhyFYkYXBwCMDHKgrvSV5hxiwMKo56i61B3K9jVbatJAOXxyBwPEirdbzh1yPk32II5gjuI8Kp0nXjjlssoQottdCJwx1uM22oyLpAUg4HZyDuezyq2T2x1aoyFY7NkZDDlkj8Ydx7+R7sBTuJ8Lv5OJG7hS1aNYXtlEk8qMQZFYsdMTYYMmBgnxrBacK4wvXaxZyCQtoDXM2Igy6NKjqPNx3f8AbF/ijCqAO4f5z6a90FQlTijtlrbh7bDAa4mOMEnIzb89x9QrGYOKYKi24eqnR2VuZgBoOcjEGx5DPoFXOlBR44ONa2LLZMrbafZEo23wMi39J3GDv8mK15DyTecU1YDa4tQByA3WXOcEgZGc112uSeRP3dxX5yP1t1QdbpSlApSlApSlBgh89/lH9gqleWv3ok+ch9YtXK3LdbICuF7BVs+dtvt3Yx+2qb5a/eiT5yH1i0E55Pvemx/NYPVrXjpBZyO82i5eHVAqoqyqoZh1+dmB6vdk7aaW257DHvyfe9Nj+awerWnHGuRNmF5AojGEVEZGfU2cs0ZIOAo84Aas0GncXN00kx9oWNhpTTeMzhVbsnqyiKjlS+cPkkoNQChh7khPUqesbrFjK4F0++GUJqHXKrSaM5bI3z2uRrzbtdZbrJbkDr5MaIYiRGHl0Y1Q+bpEe+5xivUgvi6MrP1ehdQPUiRTqftMgiIc6dOoK68gFGTmg0pLadijLOFVQAyNPIJM6nOpCLp0LYK9mTUp25Ds1dqrxluu0wMud8qY4uqTtAdgZ6yRwu4OSrYbYEqozR29y2nTO6jtbzRRMSuUHmx6cNgMVPdqOoNsAE3VPsP5QXP5lb+tlq1WYYRoGJLaV1E4yTgZJwAM58Nqqtj/ACgufzK39bLQXClKUClKUClKUFG8tvvFd/7H18VWHi/DDM6N2uywOV07pgq8TBmA0sDz5792Kr/lrOOBXR+Y/wCYir0/Q5RcJH7N4jpMbsf/AOhPzVowPhf6R/ZQbN0hXi9iGOT7Gvfoy9sQvpwNs9+KttUK24Itpxm0CzXEuu2uvdFw82nDW/m6z2c53xzwPCr7QKUpQKUpQK5J5E/d3FfnI/W3VdbrknkT93cV+cj9bdUHW6UpQKUpQKUpQKoflr96JPnIfWLV8qh+Wv3ok+ch9YtBOeT73psfzWD1a1Ny26Mcsqk8slQf7ahPJ9702P5rB6tasFBCcVuYoCQYQ3Y1DTHqOc4wQqnSveW/yfM15CjCMxK0jRtKoCAKFAYjUSMqezjBGTk4BCvpnCo8PR9HhXxoweYB+j/PjQQNhfQ3DskaRgq7DdNWpY36uQ7AAdoEDc7g53DKJj2FH8Wn+4P7qypGASQACTk4GMnlk+Jr3QfFUAYAwB3DlVQsf5QXP5lb+tlq4VT7H+UFz+ZW/rZaCStjKYgjgoVJIZRK5Oz4J9rHIlTjcHf6cZtXdVLvIshJdmRJcIx0YWMMuOrGgDBxq3JGWNWKtLiTSgxmIZ7Z1AkKCvVyYycEga9HLf6M0EEY7nUrbausUk+3hVj1e2KsZjILEFiCd91GcKDX3jfD3mmMiu4URoqxmN8FlMpLBjG3VN207YDHs8tga3g1woVhHqdmKuC+VSNXchwNu1hsYG5wu4xXixFx1zBy5Q6tiFUKPgEMOZOOQzjJJxtkNSS1lYlu0rgtlw0+ZVOR1f4P2lSDns50kbZO9ZYuHgkE9bFjUdMTXHwihbJKjVqCnO22cg6u1W70fuZ5FJnjKHY76cgnOUwv4vjuN9mfzql6Dn3ldj0dHJ137KW675ztNCPhb/XvVwl92R/My/vxVV/Lb7xXf+x9fFVpl91x/My/vxUGfiEBdMKO1kFWzjQfxgfRk7d+4OxNafSR5FtWMWrWCnm6NWNa6sdZIi+bnmw/6Vu385jjLDG2Njntb40jG+o8hz3IrOKCjpd3AMBYSlcvqUTRBlBaIqX/AI5vt1nwpPk5LWx1k0kLLHI0L6Uy1xMkgdsoWwIZcoMa1JBXfcBtjVl4pKyJqUsMaidMZkbARyMIBljkDAG5OB31FT8TnTqdMbv1naIMbjY7LGTpxG/InUACdW6Cg07eaXSFkdvhYEc8ekPkbmV3MjRjmuR+PqXzVrM80jl8yOrYkXWJolTTpYJ1aAt2tWlssAeeTjs1vT38pQtpePS4B0xtKzJv2lUDO+MD8XOWHdUnaZ0LqOWIBOxG53OxAIHy70GpwtCGfMxm2XclNt32CxgAbY3xv9GBzXyJ+7uK/OR+tuq63XJPIn7u4r85H626oOt0pSgUpSgUpSgVQ/LZ70SfOQ+sWr5WnxXhcN3EYp41kjJBKtyypyD9YoKD0M8ovDoLC0gknIljhijZfY85w6qqkaljIO/eDirYOmNn8d/VyfZrWXyf8OBBW0jBBBBGcgjcEb8wd6n/AGO3xr/VH9igr3EPKJw6DT1lwRqzjEE7ZxjPmxnHMVp/fW4V+Ut+rXP+FU5xboxbXhU3UYn6vUE147OrTqxpA56V5+FaH3vOG/kcX/F/fQfLDyhcPnz1c5OOeYJ1/ejGa2/uxs/jv6uT7NZ+E9G7ez1exU6gPjUEx2sZxnUDyyeXjW/7Hb41/qj+xQVL763Cvyo/q1z/AIVafRLjkF/xq5mtnLx+xIU1FHTtLJISMOoPwhvU1973hvfaRk95OrJPid+dUfyRQLHxjiaIAqI8qKo5Kq3EiqB6AABQdfpWK5uBGuT8gA3LE8gB3msETSKQ0h2Y40jGEz5uDzOeRJ7yMYoNylKUClKUFH8tYzwK6Hj1H/MRV5PT+yNyrkzqqxOpY2lzzZoyBgRHwO/o+TNle0jmzFcosud9MihonAIIZUbK5BxtzHic5O5xA+1n5V/eFBz7i3T6zHEbWUzSLCkNwG1W9yo1sYRGQjRgscCQZAOMnlnebtPKZwyVwiXBLHu9j3A5b8zGAKqHlsjD3vC1YZVndSD3hpbYEfUav1h0LsreRZYIFikXOHTzhkEHzsjcE0Hr7sbP47+rk+zUfeeUvhkL6HuCGHhb3DftWMirN7Hb41/qj+xURxDoZZXMhlngWWQ4Bd/OIAwB2cDYUEda+U3hkrhEuSWbkDb3C5wCebRgd1SX3Y2fx39XJ9mvFj0JsbeVZYLdIpUyVdPOXKlT52RurEbjvqZ9jt8a/wBUf2KCr3XlO4ZE5R7khlxkC3uGxkA81jI5EVUfIbKHu+JupyrNEwOCMhpLkg4O42NX6+6FWVxI0s8CyyPjU7+ccAKPNwNgAPorb4J0ctbIubaFIus06tOe1pzpzk92o/XQStKUoFKUoFKUoFKUoFKUoFKUoFKUoFcxs+hPELW9uri1uLZTcyyyHrEd8I8jSKPQRqrp1YR+E7vN+nnQRnCLa5VQ1yYpJgMalZlQDv0ro2z3/QO6tjiSTvE6xiJZMZRmdmVXG6kgJuAQNqkaiukFiZliGt1VZNTaASWXRINJXSdQJYZB8KCt+wOO/ldl+gevosOO993ZfoHqSksCMINbIANLN1qGM6mYssccYGRkYORsMbDOrSseEzRA5kaTUoydEkcnnIzI0ix5kyAyh+yVHcScgN0WvEfjY/8AfX/81a97ZcXOOquLZfHrFMn1BYkx3VswwSjOnESldPVrHNIB2idmKrp2PcNs+jey0HPeI8G43Kmhry1XJGHjidXVgcgqxzjvHyE1nk4Zxxhg3dlj5iTu3q63Pwf9YVmoOX8X6DcSvri2lurm1b2M4ZQkbptrjdh35J6sV1ClKBSlKBSlKBSlKBSlKBSlKBSlKBSlKBSlKBSlKBSlKBWm9yqzaTqzpX4JK9piF7WMA5BrcrWlsUZ9ZHaxpzqYDAJIyAcHBJO9Bs5pWH2Mvh4d57uXfT2Ovh355mgzZpmsPsdfD0czQ26+Hh3nuoM1M1hFuvh355mgtl8PRzP99BiublQ6JvqLD4JI31Y3xgeY31ekVt1qPw+MuHK9oYI7TY7OcbZwcajz8a26BSlKBSlKBSlKBSlKBSlKBSlK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243986"/>
            <a:ext cx="6350423" cy="5244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2815016"/>
            <a:ext cx="576078" cy="720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21943" y="4174792"/>
            <a:ext cx="1012701" cy="765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26250" y="3175065"/>
            <a:ext cx="348072" cy="536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9" descr="data:image/jpeg;base64,/9j/4AAQSkZJRgABAQAAAQABAAD/2wCEAAkGBwgHBhUIBxMUFhUVGSIbGRcYFxsgHRsWIB0iHB0YHx0dKCghJCYrIB8eIz0kKDU3LjI6Fx8+ODUsQygtLi4BCgoKDg0OGxAQGy8lICY0LDc0NS8sLCwsLys3NCw0LyswLCwsLCwvLC0vLCwwLSw0LDU3NzUvNC0sLCwyNDc0LP/AABEIAMgAoAMBEQACEQEDEQH/xAAcAAEBAQACAwEAAAAAAAAAAAAABgcBBQMECAL/xAA7EAABAgIEDAMHBAMBAQAAAAABAAIDBAUGBxESFyExN0FRVGFzksEiUnETFBUjQoGxMmKh4TOR0bMW/8QAGwEBAAMAAwEAAAAAAAAAAAAAAAQFBgEDBwL/xAAyEQEAAQMBBQUHBAMBAAAAAAAAAQIDBBEFEiExUQYTQWHRFCIyQnGB8JGhweFicrEV/9oADAMBAAIRAxEAPwC3oei4deYRpqni58B7j7vL4REMQgSBEeARhuddhZcgvAGsoOxxc1O3GB0oGLmp24wOlAxc1O3GB0oGLmp24wOlAxc1O3GB0oGLmp24wOlAxc1O3GB0oGLmp24wOlAxc1O3GB0oGLmp24wOlAxc1O3GB0oGLmp24wOlAxc1O3GB0oGLmp24wOlAxc1O3GB0oGLmp24wOlAxc1O3GB0oGLmp24wOlB11MUXDqNCFNUCXMgMcPeJfCJhmESAYjAScBzb8LJkNxB1FB2Nl2j2S5I7oKlB4GTktEmzKMe0vaLy0HKAcxIXG9Guni7Js3Ioi5MTuz4+Dzrl1iAgICAgICAgICAgICAgIJa1HR7O8k9kCy7R7Jckd0Ha0/SvwuUHsW4cWIcCFD8zz2GcnYF13bm5HDn4JmFi+0V+9OlNPGqekes8oR1QpaPJ12nYE3EMR4a3CefqcbiT6Xn8KJjUzF2qJnVoNtXaLmz7FVFO7Gs6R0ji0VT2TCbheUEXJ2h0bM1lNGC4Qj4WRb8hia/scwPDiolOXTNzd8OrQ3ez1+jEi/wDNzmnpHr1j0Wils8ICAgICAgE3C8oIuTtDo2ZrKaMFwhHwsi35DE1/Y5geHFRKcumbm74dWhu9nr9GJF/5uc09I9esei0UtnhAQEEtajo9neSeyBZdo9kuSO6Dmm6v0xOU8KTo6ZbDwWYDQ5mFg3/qI9cn+lGuWq5r3qZ0XWJtDFt43cXbc1azrOk6a9P0StWJOmf/AL2ZhiYbhsLTFdgf5G3tvaBqyZL1Gs0199Vx+vmutoXsX/zLU93Ok67vH4Z48fNqSsmLZpafW/2LTQdGu8R/yuGoeQcTr/tV+Xkae5T92w7O7I3pjKvRw+WP59GVqtbZr1mtcviMMURSbvmtHy3E/raPpPEfz9laYmRve5VzYPtBsbuZ9osx7s846T1+k/s0FTmVEBAQEBBmlp9b/YtNB0a7xH/K4ah5BxOv+1X5eRp7lP3bDs7sjemMq9HD5Y/n0ZWq1tmvWa1y+IwxRFJu+a0fLcT+to+k8R/P2VpiZG97lXNg+0Gxu5n2izHuzzjpPX6T+zQVOZUQEEtajo9neSeyBZdo9kuSO6DtKyU5K1fot07NZdTW35XO1NH/AHUuu7di3TvSm4GDczL0WqPvPSOqfs/rbBp/CgzjWMmBlJaLsNu0a8ma70Pp0Y2RFzhPNa7b2TVh6VW5mbfn4T/btq80pO0RV181RzSXZsLyA/Xdw7rsyK6qKJmlB2Pi2snKpt3Z0j/vkwB7nPeXvJJOUk5ydqpHqMRERpDhHL9Q3vhRBEhkgg3gg3EEZiCkTo+aqYqjSeT6Kq3GpCYoSFFpZobFLfEPwSNRu1K+tTVNETVzeT59FmjIrpsTrTrw/Ojs12IYgICDoK80pO0RV181RzSXZsLyA/Xdw7royK6qKJmlabHxbWTlU27s6R/3yYA9znvL3kknKSc5O1Uj1GIiI0hwjl+ob3wogiQyQQbwQbiCMxBSJ0fNVMVRpPJ9FVbjUhMUJCi0s0NilviH4JGo3alfWpqmiJq5vJ8+izRkV02J1p14fnR2a7EMQS1qOj2d5J7IFl2j2S5I7oOptWq7M0lJtpSUJJgg4UP9mcubxGvaLtmWDmWZqjejwajs1tGixcmxXGm9ppPn0n+P7S9l9W41JUoKUi4TYcE3gg3YT/KDs2+t2tR8SzNVW94Quu0W0qbFmbEcaqv2jr6fq2V7GxGFkQAgi4g6xsVs8+iZidYYZX+qrqu0j7SXvMCITgHynWwn8bR6FU2TY7urhyl6VsTasZtrSr46efn5+qVUZdtAsvqp8QmPjE+35bD4AfqeNfoPz6Kdh2N6d+rky3aLavc0ezWp96eflHrLX1aMEICAgIPy9jYjCyIAQRcQdY2I5iZidYYZX+qrqu0j7SXvMCITgHynWwn8bR6FU2TY7urhyl6VsTasZtrSr46efn5+qVUZdtAsvqp8QmPjE+35bD4AfqeNfoPz6Kdh2N6d+rky3aLavc0ezWp96eflHrLX1aMEICCWtR0ezvJPZAsu0eyXJHdBUoPBJykvIy4l5NjWMGZrRcBflXFNMUxpDsu3a7tU13J1nrLzrl1vTpejJamKOfIzova8fcHURxC+K6Irp3ZSMXJuY12LtueMfmjG5CoU/GrSaImbwxnidEAzwychHE3EcLjnuVVTi1Tc3J/Ib+9t6zThRkUc54RH+Xjr5R+c21ysvBlJZsvLNDWtFwAzABW8RERpDzu5cquVzXXOsy8q5fAgICAgIPTpejJamKOfIzova8fcHURxC+K6Irp3ZSMXJuY12LtueMfmjG5CoU/GrSaImbwxnidEAzwychHE3EcLjnuVVTi1Tc3J/Ib+9t6zThRkUc54RH+Xjr5R+c21ysvBlJZsvLNDWtFwAzABW8RERpDzu5cquVzXXOsy8q5fAgIJa1HR7O8k9kCy7R7Jckd0FSgICAgICAgICAgICAgICAgICCWtR0ezvJPZAsu0eyXJHdBUoCAgICAgICAgICAgICAgICAglrUdHs7yT2QLLtHslyR3QVKAgICAgICAgICAgICAgICAgIJa1HR7O8k9kCy7R7Jckd0FSgICAgICAgICAgICAgICAgICCWtR0ezvJPZAsu0eyXJHdBUoCAgICAgICAgICAgICAgICAglrUdHs7yT2QLLtHslyR3QVKAgICAgICAgICAgICAgICAgIJa1HR7O8k9kCy7R7Jckd0FSgICAgICAgICAgICAgICAgICCWtR0ezvJPZAsu0eyXJHdBUoCAgICAgICAgICAgICAgICAglrUdHs7yT2QLLtHslyR3QVKAgICAgICAgICAgICAgICAgIJa1HR7O8k9kCy7R7Jckd0FSgICAgICAgICAgICAgICAgICCWtR0ezvJPZAsu0eyXJHdBUoCAgICAgICAgICAgICAgICAglrUdHs7yT2QLLtHslyR3QVKAgIOHODW4TjcBnPBHMRMzpCFlLR5GPWYyLrhAPhbFPn2n9pzfbioVOZTNzd8Glu9nL1GHF2Pj5zHl6wu1NZkQEBAQEBBw5wa3CcbgM54I5iJmdIQspaPIx6zGRdcIB8LYp8+0/tOb7cVCpzKZubvg0t3s5eow4ux8fOY8vWF2prMiAgIJa1HR7O8k9kCy7R7Jckd0FSgICDLrUK33k0HRrsmaK4f+Y7/AOtqrsvI+Sn7tp2d2Ryyr0f6x/Pp+rMVXNk1ezKuPvLW0JSZ8QF0J5P6h5DxGrb9stliZGvuVfZh+0OxtyZybMcPmjp5/Tq0hWDIiAgICAgy61Ct95NB0a7JmiuH/mO/+tqrsvI+Sn7tp2d2Ryyr0f6x/Pp+rMVXNk1ezKuPvLW0JSZ8QF0J5P6h5DxGrb9stliZGvuVfZh+0OxtyZybMcPmjp5/Tq0ckAXlWDIsgrvXyYmqWbDoN5bDguvwgckR418W6rtd/oqrIypmrSieEN9sjYNFuxNWTTrVVHLpHq0OqFZZestG+3h+GI24RGeU6j6G43eh2KfYvRdp18WU2ps2vBvbk8aZ5T1j1jxenajo9neSey7lYWXaPZLkjugqUBBP17nqRo6rkSYolt7sxdflYzW8DWR/F9+pdGRVVTbmaVrsaxYvZdNF+eHTrPT8+jAFSPURByxzmODmEgjKCNR2o4mImNJfRdWjSTqEhGmbvbYPiu/i/jdn4q+tb25G/wA3k20IsRkV+z/Brw/ry6OzXYhiAgIJ+vc9SNHVciTFEtvdmLr8rGa3gayP4vv1LoyKqqbczStdjWLF7Lpovzw6dZ6fn0YAqR6iIOWOcxwcwkEZQRqO1HExExpL6Lq0aSdQkI01d7bB8V38X8bs/FX1re3I3+bybaEWIyK/Z/g14f15dGaV5qJHg0u2NQjL2R3XYIGSG8/hpz8MvBV+RizFWtEcJbDY+3aKrE05FWlVEc+serR6r0FL1eopslAynO93mfrKn2bUW6dIZHaOfXm3puVcvCOkOttR0ezvJPZdqCWXaPZLkjugqUBBw5oc3BcLwdSOYmYnWGI2h1TNAT3vUoPkRDk/Y7yf8/pU+VY7udY5S9G2Ftb2y3uXJ9+n946+qPUVftGstqmZmMKbpBvgaflNP1O8/oNXH0U/Dsazv1fZku0e1tyn2W1PGfi8o6ffxayrNhhAQEBBw5oc3BcLwdSOYmYnWGI2h1TNAT3vUoPkRDk/Y7yf8/pU+VY7udY5S9G2Ftb2y3uXJ9+n946+qPUVftGstqmZmMKbpBvgaflNP1O8/oNXH0U/Dsazv1fZku0e1tyn2W1PGfi8o6ffxaw5wa3CdmCs2HiNZ0hEMrzLGtpljHhe6+zvD/33ZsJQ/ao73TWN1o52Hc9hivcq73Xl5fRU0bTVGUq8so6MyIWi8hpvuCk0XKK/hnVS5GFkY8RN2iaderpbUdHs7yT2X2ill2j2S5I7oKlAQEHq0nIS1KSLpKcbhMeLiO44hfNdEVxuy7sfIuY9yLludJhkVHWeTrq0mjpu/wBiy5zogFwcwnIBsJuIu1XFVdOJV3m7PJvL/aG1GHF638c8IjpPj9o/dscCDDl4IgwAGtaLgBmAGpWsRERpDz+uuquqaqp1mXkXL5EBAQEBB6tJyEtSki6SnG4THi4juOIXzXRFcbsu7HyLmPci5bnSYZFR1nk66tJo6bv9iy5zogFwcwnIBsJuIu1XFVdOJV3m7PJvL/aG1GHF638c8IjpPj9o/dscCDDl4IgwAGtaLgBmAGpWsRERpDz+uuquqaqp1mX7cA4YLsxXL5idOMMwpGFQ9FV/iOmoUP2TYF4Zgi4vuyAN2k5FXVRRRenWOGjZ2KsrI2ZTFFU701c9fDrM9IWFUqEFGwXzkdjWRo5wnNaAAxv0wxds26zepVm1uxMzzn80UG087v6qbdMzNFHCJnnM+NU/X/j1rUdHs7yT2Xeqyy7R7Jckd0FSgICAgICAgICAgICAgICAgnn1WgR62/Hpl2Fc0BjLszh9RN+VdHcRN3vJWsbUrowfZKI01mdZ8uihXeqktajo9neSeyDrqHpSHUaEaFp4OZAY4+7zGCTDMEkkQ3kA4Dm34OXIbgRrCDscY1Tt+gdSBjGqdv0DqQMY1Tt+gdSBjGqdv0DqQMY1Tt+gdSBjGqdv0DqQMY1Tt+gdSBjGqdv0DqQMY1Tt+gdSBjGqdv0DqQMY1Tt+gdSBjGqdv0DqQMY1Tt+gdSBjGqdv0DqQMY1Tt+gdSBjGqdv0DqQMY1Tt+gdSBjGqdv0DqQddTFKQ68whQtAhz4D3D3iYwSIYhAgmGwkDDc67ByZBeSdQQ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034" name="Picture 1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01650" y="4583704"/>
            <a:ext cx="580549" cy="725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152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idx="1"/>
          </p:nvPr>
        </p:nvSpPr>
        <p:spPr>
          <a:xfrm>
            <a:off x="0" y="0"/>
            <a:ext cx="9144000" cy="7677150"/>
          </a:xfrm>
        </p:spPr>
        <p:txBody>
          <a:bodyPr/>
          <a:lstStyle/>
          <a:p>
            <a:pPr>
              <a:lnSpc>
                <a:spcPct val="80000"/>
              </a:lnSpc>
              <a:buFontTx/>
              <a:buNone/>
            </a:pPr>
            <a:r>
              <a:rPr lang="en-IE" sz="600" dirty="0"/>
              <a:t>	</a:t>
            </a:r>
          </a:p>
          <a:p>
            <a:pPr>
              <a:lnSpc>
                <a:spcPct val="80000"/>
              </a:lnSpc>
              <a:buFontTx/>
              <a:buNone/>
            </a:pPr>
            <a:r>
              <a:rPr lang="en-IE" sz="1200" dirty="0"/>
              <a:t>	Aggression is a serious problem in society. It is commonplace to hear of events involving violence, verbal abuse and other forms of aggression. Many factors influence aggressive behaviour. For years, psychologists have sought to understand whether an individual’s behaviour emerges as a result of nature (i.e. their biology) or nurture (i.e. their environment). Aggressive behaviour falls into this argument. Is aggressive behaviour a by product of nature or nurture?</a:t>
            </a:r>
          </a:p>
          <a:p>
            <a:pPr>
              <a:lnSpc>
                <a:spcPct val="80000"/>
              </a:lnSpc>
              <a:buFontTx/>
              <a:buNone/>
            </a:pPr>
            <a:r>
              <a:rPr lang="en-IE" sz="1200" dirty="0"/>
              <a:t>		</a:t>
            </a:r>
            <a:r>
              <a:rPr lang="en-IE" sz="1200" dirty="0" err="1"/>
              <a:t>Ethologists</a:t>
            </a:r>
            <a:r>
              <a:rPr lang="en-IE" sz="1200" dirty="0"/>
              <a:t> have shown that aggression in members of a species can aid survival of that species. They have shown, for example, that intra-specific aggression has several biological advantages. When accompanied by rivalry among males for mating opportunities, intraspecific aggression tends to perpetuate the genes of the healthier, more vigorous animals. Freud theorised that </a:t>
            </a:r>
            <a:r>
              <a:rPr lang="en-IE" sz="1200" dirty="0" err="1"/>
              <a:t>thanatos</a:t>
            </a:r>
            <a:r>
              <a:rPr lang="en-IE" sz="1200" dirty="0"/>
              <a:t> (the death instinct) and libido (the sexual drive) help to form personality by virtue of the way sexuality and aggression were channelled. However, Freud’s ideas are merely theoretical and little scientific findings support these ideas. This is because psychoanalytic ideas (e.g. the death instinct) cannot be adequately tested or falsified in an empirical fashion.</a:t>
            </a:r>
          </a:p>
          <a:p>
            <a:pPr>
              <a:lnSpc>
                <a:spcPct val="80000"/>
              </a:lnSpc>
              <a:buFontTx/>
              <a:buNone/>
            </a:pPr>
            <a:r>
              <a:rPr lang="en-IE" sz="1200" dirty="0"/>
              <a:t>		One piece of evidence to suggest that biology causes aggression is the fact that testosterone is correlated with aggression. For example, there is evidence that high levels of testosterone are correlated with aggression, as are depleted levels of serotonin. Men have higher levels of testosterone and are generally more aggressive than women (Knight et al., 1996). The role testosterone plays in aggression was exemplified when </a:t>
            </a:r>
            <a:r>
              <a:rPr lang="en-IE" sz="1200" dirty="0" err="1"/>
              <a:t>Dabbs</a:t>
            </a:r>
            <a:r>
              <a:rPr lang="en-IE" sz="1200" dirty="0"/>
              <a:t> et al. (1988) found that female prison inmates who displayed unprovoked violence and who had received several other convictions also showed high levels of testosterone. </a:t>
            </a:r>
          </a:p>
          <a:p>
            <a:pPr>
              <a:lnSpc>
                <a:spcPct val="80000"/>
              </a:lnSpc>
              <a:buFontTx/>
              <a:buNone/>
            </a:pPr>
            <a:r>
              <a:rPr lang="en-IE" sz="1200" dirty="0"/>
              <a:t>	</a:t>
            </a:r>
            <a:r>
              <a:rPr lang="en-IE" sz="1200" dirty="0" smtClean="0"/>
              <a:t>Genetic </a:t>
            </a:r>
            <a:r>
              <a:rPr lang="en-IE" sz="1200" dirty="0"/>
              <a:t>factors play a major role in aggression (e.g. in the breed of dogs). Inbreeding can create unstable temperaments, and hormones can contribute to aggressive tendencies in intact male dogs. However, an individual’s environment can affect his or her testosterone level. For example, increases in testosterone have been found in Brazilian supporters who saw their team win the 1994 World Cup on television (</a:t>
            </a:r>
            <a:r>
              <a:rPr lang="en-IE" sz="1200" dirty="0" err="1"/>
              <a:t>Fielden</a:t>
            </a:r>
            <a:r>
              <a:rPr lang="en-IE" sz="1200" dirty="0"/>
              <a:t> et al., 1994).</a:t>
            </a:r>
          </a:p>
          <a:p>
            <a:pPr>
              <a:lnSpc>
                <a:spcPct val="80000"/>
              </a:lnSpc>
              <a:buFontTx/>
              <a:buNone/>
            </a:pPr>
            <a:r>
              <a:rPr lang="en-IE" sz="1200" dirty="0"/>
              <a:t>		On the nurture side of things, various environmental factors may also influence aggression. For example, when parents habitually resort to aggression, their children are likely to do the same. In extreme cases of child abuse, parents who beat their children usually turn out to have been victims of child abuse themselves (</a:t>
            </a:r>
            <a:r>
              <a:rPr lang="en-IE" sz="1200" dirty="0" err="1"/>
              <a:t>Parke</a:t>
            </a:r>
            <a:r>
              <a:rPr lang="en-IE" sz="1200" dirty="0"/>
              <a:t> &amp; </a:t>
            </a:r>
            <a:r>
              <a:rPr lang="en-IE" sz="1200" dirty="0" err="1"/>
              <a:t>Collmer</a:t>
            </a:r>
            <a:r>
              <a:rPr lang="en-IE" sz="1200" dirty="0"/>
              <a:t>, 1975). This can also be seen in work done by Bandura (1977) found that, after  watching an adult interact with a ‘</a:t>
            </a:r>
            <a:r>
              <a:rPr lang="en-IE" sz="1200" dirty="0" err="1"/>
              <a:t>Bobo</a:t>
            </a:r>
            <a:r>
              <a:rPr lang="en-IE" sz="1200" dirty="0"/>
              <a:t> Doll’, children tended to imitate the observed behaviour. For example, if the adult beat the doll with a stick, children often did the same.</a:t>
            </a:r>
          </a:p>
          <a:p>
            <a:pPr>
              <a:lnSpc>
                <a:spcPct val="80000"/>
              </a:lnSpc>
              <a:buFontTx/>
              <a:buNone/>
            </a:pPr>
            <a:r>
              <a:rPr lang="en-IE" sz="1200" dirty="0"/>
              <a:t>	 Longitudinal studies tracing development from childhood to adolescence have found that long- term viewing of violence on television is associated with an increase in boys’ violent behaviour as adults (</a:t>
            </a:r>
            <a:r>
              <a:rPr lang="en-IE" sz="1200" dirty="0" err="1"/>
              <a:t>Lefkowitz</a:t>
            </a:r>
            <a:r>
              <a:rPr lang="en-IE" sz="1200" dirty="0"/>
              <a:t> et al., 1977). However, </a:t>
            </a:r>
            <a:r>
              <a:rPr lang="en-IE" sz="1200" dirty="0" err="1"/>
              <a:t>Feshbach</a:t>
            </a:r>
            <a:r>
              <a:rPr lang="en-IE" sz="1200" dirty="0"/>
              <a:t> &amp; Singer (1971) found that being subjected to consistent violent television programmes, over six months, as a teenager, didn’t increase levels of aggression and found that in some cases individuals were less aggressive.</a:t>
            </a:r>
          </a:p>
          <a:p>
            <a:pPr>
              <a:lnSpc>
                <a:spcPct val="80000"/>
              </a:lnSpc>
              <a:buFontTx/>
              <a:buNone/>
            </a:pPr>
            <a:r>
              <a:rPr lang="en-IE" sz="1200" dirty="0"/>
              <a:t>		 Displacement of responsibility is an important factor in aggressive behaviour. When people feel less responsibility for their behaviour (e.g., in mob situations), they are more likely to act aggressively. Aggression tends to increase in groups, which is a result of group polarization. Group attitudes often polarize (i.e., become more extreme) when individuals with similar attitudes get together. One outcome is extreme aggression.</a:t>
            </a:r>
          </a:p>
          <a:p>
            <a:pPr>
              <a:lnSpc>
                <a:spcPct val="80000"/>
              </a:lnSpc>
              <a:buFontTx/>
              <a:buNone/>
            </a:pPr>
            <a:r>
              <a:rPr lang="en-IE" sz="1200" dirty="0"/>
              <a:t>		Dollard et al. (1939) proposed that aggressive behaviour results from frustration in attempts to achieve personal goals. Dollard said that ‘aggression is always a consequence of frustration’ and ‘frustration always leads to some form of aggression’. However, experimental evidence for the frustration-aggression theory is mixed. According to Berkowitz (1962), frustration yields anger and anger only leads to aggression when a person is exposed to an aggressive cue, e.g. a gun.</a:t>
            </a:r>
          </a:p>
          <a:p>
            <a:pPr>
              <a:lnSpc>
                <a:spcPct val="80000"/>
              </a:lnSpc>
              <a:buFontTx/>
              <a:buNone/>
            </a:pPr>
            <a:r>
              <a:rPr lang="en-IE" sz="1200" dirty="0"/>
              <a:t>		In conclusion, one acknowledges that aggression is a serious problem in society. It is commonplace to hear of events involving violence, verbal abuse and other forms of aggression. There are many influences on aggressive behaviour, such as various biological and environmental factors. For years, psychologists have argued about whether or not human behaviour is the result of nature or nurture. Aggressive behaviour falls into this argument. There is no 'clear-cut' answer here, as both environmental and biological factors influence aggression. </a:t>
            </a:r>
          </a:p>
          <a:p>
            <a:pPr>
              <a:lnSpc>
                <a:spcPct val="80000"/>
              </a:lnSpc>
            </a:pPr>
            <a:endParaRPr lang="en-IE" sz="1200" dirty="0"/>
          </a:p>
        </p:txBody>
      </p:sp>
    </p:spTree>
    <p:extLst>
      <p:ext uri="{BB962C8B-B14F-4D97-AF65-F5344CB8AC3E}">
        <p14:creationId xmlns:p14="http://schemas.microsoft.com/office/powerpoint/2010/main" val="2800540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idx="1"/>
          </p:nvPr>
        </p:nvSpPr>
        <p:spPr>
          <a:xfrm>
            <a:off x="0" y="0"/>
            <a:ext cx="9144000" cy="7677150"/>
          </a:xfrm>
        </p:spPr>
        <p:txBody>
          <a:bodyPr/>
          <a:lstStyle/>
          <a:p>
            <a:pPr>
              <a:lnSpc>
                <a:spcPct val="80000"/>
              </a:lnSpc>
              <a:buFontTx/>
              <a:buNone/>
            </a:pPr>
            <a:r>
              <a:rPr lang="en-IE" sz="600" dirty="0"/>
              <a:t>	</a:t>
            </a:r>
          </a:p>
          <a:p>
            <a:pPr>
              <a:lnSpc>
                <a:spcPct val="80000"/>
              </a:lnSpc>
              <a:buFontTx/>
              <a:buNone/>
            </a:pPr>
            <a:r>
              <a:rPr lang="en-IE" sz="1200" dirty="0"/>
              <a:t>	Aggression is a serious problem in society. It is commonplace to hear of events involving violence, verbal abuse and other forms of aggression. Many factors influence aggressive behaviour. For years, psychologists have sought to understand whether an individual’s behaviour emerges as a result of nature (i.e. their biology) or nurture (i.e. their environment). Aggressive behaviour falls into this argument. Is aggressive behaviour a by product of </a:t>
            </a:r>
            <a:r>
              <a:rPr lang="en-IE" sz="1200" b="1" i="1" u="sng" dirty="0">
                <a:solidFill>
                  <a:srgbClr val="FF0000"/>
                </a:solidFill>
                <a:effectLst>
                  <a:outerShdw blurRad="38100" dist="38100" dir="2700000" algn="tl">
                    <a:srgbClr val="000000">
                      <a:alpha val="43137"/>
                    </a:srgbClr>
                  </a:outerShdw>
                </a:effectLst>
              </a:rPr>
              <a:t>nature or nurture</a:t>
            </a:r>
            <a:r>
              <a:rPr lang="en-IE" sz="1200" dirty="0"/>
              <a:t>?</a:t>
            </a:r>
          </a:p>
          <a:p>
            <a:pPr>
              <a:lnSpc>
                <a:spcPct val="80000"/>
              </a:lnSpc>
              <a:buFontTx/>
              <a:buNone/>
            </a:pPr>
            <a:r>
              <a:rPr lang="en-IE" sz="1200" dirty="0"/>
              <a:t>		</a:t>
            </a:r>
            <a:r>
              <a:rPr lang="en-IE" sz="1200" dirty="0" err="1"/>
              <a:t>Ethologists</a:t>
            </a:r>
            <a:r>
              <a:rPr lang="en-IE" sz="1200" dirty="0"/>
              <a:t> have shown that aggression in members of a species can aid survival of that species. They have shown, for example, that intra-specific aggression has several </a:t>
            </a:r>
            <a:r>
              <a:rPr lang="en-IE" sz="1200" b="1" i="1" u="sng" dirty="0">
                <a:solidFill>
                  <a:srgbClr val="0070C0"/>
                </a:solidFill>
                <a:effectLst>
                  <a:outerShdw blurRad="38100" dist="38100" dir="2700000" algn="tl">
                    <a:srgbClr val="000000">
                      <a:alpha val="43137"/>
                    </a:srgbClr>
                  </a:outerShdw>
                </a:effectLst>
              </a:rPr>
              <a:t>biological advantages</a:t>
            </a:r>
            <a:r>
              <a:rPr lang="en-IE" sz="1200" dirty="0"/>
              <a:t>. When accompanied by rivalry among males for mating opportunities, intraspecific aggression tends to perpetuate the genes of the healthier, more vigorous animals. Freud theorised that </a:t>
            </a:r>
            <a:r>
              <a:rPr lang="en-IE" sz="1200" dirty="0" err="1"/>
              <a:t>thanatos</a:t>
            </a:r>
            <a:r>
              <a:rPr lang="en-IE" sz="1200" dirty="0"/>
              <a:t> (the death instinct) and libido (the sexual drive) help to form personality by virtue of the way sexuality and aggression were channelled. However, Freud’s ideas are merely theoretical and little scientific findings support these ideas. This is because psychoanalytic ideas (e.g. the death instinct) cannot be adequately tested or falsified in an empirical fashion.</a:t>
            </a:r>
          </a:p>
          <a:p>
            <a:pPr>
              <a:lnSpc>
                <a:spcPct val="80000"/>
              </a:lnSpc>
              <a:buFontTx/>
              <a:buNone/>
            </a:pPr>
            <a:r>
              <a:rPr lang="en-IE" sz="1200" dirty="0"/>
              <a:t>		One piece of evidence to suggest that biology causes aggression is the fact that </a:t>
            </a:r>
            <a:r>
              <a:rPr lang="en-IE" sz="1200" b="1" i="1" u="sng" dirty="0">
                <a:solidFill>
                  <a:srgbClr val="008000"/>
                </a:solidFill>
                <a:effectLst>
                  <a:outerShdw blurRad="38100" dist="38100" dir="2700000" algn="tl">
                    <a:srgbClr val="000000">
                      <a:alpha val="43137"/>
                    </a:srgbClr>
                  </a:outerShdw>
                </a:effectLst>
              </a:rPr>
              <a:t>testosterone</a:t>
            </a:r>
            <a:r>
              <a:rPr lang="en-IE" sz="1200" dirty="0"/>
              <a:t> is correlated with aggression. For example, there is evidence that high levels of testosterone are correlated with aggression, as are depleted levels of serotonin. Men have higher levels of testosterone and are generally more aggressive than women (Knight et al., 1996). The role testosterone plays in aggression was exemplified when </a:t>
            </a:r>
            <a:r>
              <a:rPr lang="en-IE" sz="1200" dirty="0" err="1"/>
              <a:t>Dabbs</a:t>
            </a:r>
            <a:r>
              <a:rPr lang="en-IE" sz="1200" dirty="0"/>
              <a:t> et al. (1988) found that female prison inmates who displayed unprovoked violence and who had received several other convictions also showed high levels of testosterone. </a:t>
            </a:r>
            <a:r>
              <a:rPr lang="en-IE" sz="1200" dirty="0" smtClean="0"/>
              <a:t>Genetic </a:t>
            </a:r>
            <a:r>
              <a:rPr lang="en-IE" sz="1200" dirty="0"/>
              <a:t>factors play a major role in aggression (e.g. in the breed of dogs). Inbreeding can create unstable temperaments, and hormones can contribute to aggressive tendencies in intact male dogs. However, an individual’s environment can affect his or her testosterone level. For example, increases in testosterone have been found in Brazilian supporters who saw their team win the 1994 World Cup on television (</a:t>
            </a:r>
            <a:r>
              <a:rPr lang="en-IE" sz="1200" dirty="0" err="1"/>
              <a:t>Fielden</a:t>
            </a:r>
            <a:r>
              <a:rPr lang="en-IE" sz="1200" dirty="0"/>
              <a:t> et al., 1994).</a:t>
            </a:r>
          </a:p>
          <a:p>
            <a:pPr>
              <a:lnSpc>
                <a:spcPct val="80000"/>
              </a:lnSpc>
              <a:buFontTx/>
              <a:buNone/>
            </a:pPr>
            <a:r>
              <a:rPr lang="en-IE" sz="1200" dirty="0"/>
              <a:t>		On the nurture side of things, various environmental factors may also influence aggression. For example, when parents habitually resort to aggression, their children are likely to do the same. In extreme cases of child abuse, parents who beat their children usually turn out to have been victims of child abuse themselves (</a:t>
            </a:r>
            <a:r>
              <a:rPr lang="en-IE" sz="1200" dirty="0" err="1"/>
              <a:t>Parke</a:t>
            </a:r>
            <a:r>
              <a:rPr lang="en-IE" sz="1200" dirty="0"/>
              <a:t> &amp; </a:t>
            </a:r>
            <a:r>
              <a:rPr lang="en-IE" sz="1200" dirty="0" err="1"/>
              <a:t>Collmer</a:t>
            </a:r>
            <a:r>
              <a:rPr lang="en-IE" sz="1200" dirty="0"/>
              <a:t>, 1975). This can also be seen in work done by Bandura (1977) found that, after  watching an adult interact with a </a:t>
            </a:r>
            <a:r>
              <a:rPr lang="en-IE" sz="1200" b="1" i="1" u="sng" dirty="0">
                <a:solidFill>
                  <a:srgbClr val="FF33CC"/>
                </a:solidFill>
                <a:effectLst>
                  <a:outerShdw blurRad="38100" dist="38100" dir="2700000" algn="tl">
                    <a:srgbClr val="000000">
                      <a:alpha val="43137"/>
                    </a:srgbClr>
                  </a:outerShdw>
                </a:effectLst>
              </a:rPr>
              <a:t>‘</a:t>
            </a:r>
            <a:r>
              <a:rPr lang="en-IE" sz="1200" b="1" i="1" u="sng" dirty="0" err="1">
                <a:solidFill>
                  <a:srgbClr val="FF33CC"/>
                </a:solidFill>
                <a:effectLst>
                  <a:outerShdw blurRad="38100" dist="38100" dir="2700000" algn="tl">
                    <a:srgbClr val="000000">
                      <a:alpha val="43137"/>
                    </a:srgbClr>
                  </a:outerShdw>
                </a:effectLst>
              </a:rPr>
              <a:t>Bobo</a:t>
            </a:r>
            <a:r>
              <a:rPr lang="en-IE" sz="1200" b="1" i="1" u="sng" dirty="0">
                <a:solidFill>
                  <a:srgbClr val="FF33CC"/>
                </a:solidFill>
                <a:effectLst>
                  <a:outerShdw blurRad="38100" dist="38100" dir="2700000" algn="tl">
                    <a:srgbClr val="000000">
                      <a:alpha val="43137"/>
                    </a:srgbClr>
                  </a:outerShdw>
                </a:effectLst>
              </a:rPr>
              <a:t> Doll’</a:t>
            </a:r>
            <a:r>
              <a:rPr lang="en-IE" sz="1200" dirty="0"/>
              <a:t>, children tended to imitate the observed behaviour. For example, if the adult beat the doll with a stick, children often did the same.</a:t>
            </a:r>
          </a:p>
          <a:p>
            <a:pPr>
              <a:lnSpc>
                <a:spcPct val="80000"/>
              </a:lnSpc>
              <a:buFontTx/>
              <a:buNone/>
            </a:pPr>
            <a:r>
              <a:rPr lang="en-IE" sz="1200" dirty="0"/>
              <a:t>	</a:t>
            </a:r>
            <a:r>
              <a:rPr lang="en-IE" sz="1200" dirty="0" smtClean="0"/>
              <a:t>	Longitudinal </a:t>
            </a:r>
            <a:r>
              <a:rPr lang="en-IE" sz="1200" dirty="0"/>
              <a:t>studies tracing development from childhood to adolescence have found that long- term viewing of violence on television is associated with an increase in boys’ violent behaviour as adults (</a:t>
            </a:r>
            <a:r>
              <a:rPr lang="en-IE" sz="1200" dirty="0" err="1"/>
              <a:t>Lefkowitz</a:t>
            </a:r>
            <a:r>
              <a:rPr lang="en-IE" sz="1200" dirty="0"/>
              <a:t> et al., 1977). However, </a:t>
            </a:r>
            <a:r>
              <a:rPr lang="en-IE" sz="1200" dirty="0" err="1"/>
              <a:t>Feshbach</a:t>
            </a:r>
            <a:r>
              <a:rPr lang="en-IE" sz="1200" dirty="0"/>
              <a:t> &amp; Singer (1971) found that being subjected to consistent </a:t>
            </a:r>
            <a:r>
              <a:rPr lang="en-IE" sz="1200" b="1" i="1" u="sng" dirty="0">
                <a:solidFill>
                  <a:srgbClr val="FFC000"/>
                </a:solidFill>
                <a:effectLst>
                  <a:outerShdw blurRad="38100" dist="38100" dir="2700000" algn="tl">
                    <a:srgbClr val="000000">
                      <a:alpha val="43137"/>
                    </a:srgbClr>
                  </a:outerShdw>
                </a:effectLst>
              </a:rPr>
              <a:t>violent television programmes</a:t>
            </a:r>
            <a:r>
              <a:rPr lang="en-IE" sz="1200" dirty="0"/>
              <a:t>, over six months, as a teenager, didn’t increase levels of aggression and found that in some cases individuals were less aggressive.</a:t>
            </a:r>
          </a:p>
          <a:p>
            <a:pPr>
              <a:lnSpc>
                <a:spcPct val="80000"/>
              </a:lnSpc>
              <a:buFontTx/>
              <a:buNone/>
            </a:pPr>
            <a:r>
              <a:rPr lang="en-IE" sz="1200" dirty="0"/>
              <a:t>		</a:t>
            </a:r>
            <a:r>
              <a:rPr lang="en-IE" sz="1200" b="1" i="1" u="sng" dirty="0">
                <a:solidFill>
                  <a:srgbClr val="7030A0"/>
                </a:solidFill>
                <a:effectLst>
                  <a:outerShdw blurRad="38100" dist="38100" dir="2700000" algn="tl">
                    <a:srgbClr val="000000">
                      <a:alpha val="43137"/>
                    </a:srgbClr>
                  </a:outerShdw>
                </a:effectLst>
              </a:rPr>
              <a:t> Displacement of responsibility </a:t>
            </a:r>
            <a:r>
              <a:rPr lang="en-IE" sz="1200" dirty="0"/>
              <a:t>is an important factor in aggressive behaviour. When people feel less responsibility for their behaviour (e.g., in mob situations), they are more likely to act aggressively. Aggression tends to increase in groups, which is a result of group polarization. Group attitudes often polarize (i.e., become more extreme) when individuals with similar attitudes get together. One outcome is extreme aggression.</a:t>
            </a:r>
          </a:p>
          <a:p>
            <a:pPr>
              <a:lnSpc>
                <a:spcPct val="80000"/>
              </a:lnSpc>
              <a:buFontTx/>
              <a:buNone/>
            </a:pPr>
            <a:r>
              <a:rPr lang="en-IE" sz="1200" dirty="0"/>
              <a:t>		Dollard et al. (1939) proposed that aggressive behaviour results from frustration in attempts to achieve personal goals. Dollard said that ‘aggression is always a consequence of frustration’ and ‘frustration always leads to some form of aggression’. However, experimental evidence for the </a:t>
            </a:r>
            <a:r>
              <a:rPr lang="en-IE" sz="1200" b="1" i="1" u="sng" dirty="0">
                <a:solidFill>
                  <a:srgbClr val="996633"/>
                </a:solidFill>
                <a:effectLst>
                  <a:outerShdw blurRad="38100" dist="38100" dir="2700000" algn="tl">
                    <a:srgbClr val="000000">
                      <a:alpha val="43137"/>
                    </a:srgbClr>
                  </a:outerShdw>
                </a:effectLst>
              </a:rPr>
              <a:t>frustration-aggression theory </a:t>
            </a:r>
            <a:r>
              <a:rPr lang="en-IE" sz="1200" dirty="0"/>
              <a:t>is mixed. According to Berkowitz (1962), frustration yields anger and anger only leads to aggression when a person is exposed to an aggressive cue, e.g. a gun.</a:t>
            </a:r>
          </a:p>
          <a:p>
            <a:pPr>
              <a:lnSpc>
                <a:spcPct val="80000"/>
              </a:lnSpc>
              <a:buFontTx/>
              <a:buNone/>
            </a:pPr>
            <a:r>
              <a:rPr lang="en-IE" sz="1200" dirty="0"/>
              <a:t>		In conclusion, one acknowledges that aggression is a serious problem in society. It is commonplace to hear of events involving violence, verbal abuse and other forms of aggression. There are many influences on aggressive behaviour, such as various biological and environmental factors. For years, psychologists have argued about whether or not human behaviour is the result of nature or nurture. Aggressive behaviour falls into this argument. There is no 'clear-cut' answer here, as both environmental and biological factors influence aggression. </a:t>
            </a:r>
          </a:p>
          <a:p>
            <a:pPr>
              <a:lnSpc>
                <a:spcPct val="80000"/>
              </a:lnSpc>
            </a:pPr>
            <a:endParaRPr lang="en-IE" sz="1200" dirty="0"/>
          </a:p>
        </p:txBody>
      </p:sp>
    </p:spTree>
    <p:extLst>
      <p:ext uri="{BB962C8B-B14F-4D97-AF65-F5344CB8AC3E}">
        <p14:creationId xmlns:p14="http://schemas.microsoft.com/office/powerpoint/2010/main" val="2833986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chnic">
  <a:themeElements>
    <a:clrScheme name="1_Technic 1">
      <a:dk1>
        <a:srgbClr val="990033"/>
      </a:dk1>
      <a:lt1>
        <a:srgbClr val="FFFFFF"/>
      </a:lt1>
      <a:dk2>
        <a:srgbClr val="0070C0"/>
      </a:dk2>
      <a:lt2>
        <a:srgbClr val="D4D2D0"/>
      </a:lt2>
      <a:accent1>
        <a:srgbClr val="6EA0B0"/>
      </a:accent1>
      <a:accent2>
        <a:srgbClr val="CCAF0A"/>
      </a:accent2>
      <a:accent3>
        <a:srgbClr val="AABBDC"/>
      </a:accent3>
      <a:accent4>
        <a:srgbClr val="DADADA"/>
      </a:accent4>
      <a:accent5>
        <a:srgbClr val="BACDD4"/>
      </a:accent5>
      <a:accent6>
        <a:srgbClr val="B99E08"/>
      </a:accent6>
      <a:hlink>
        <a:srgbClr val="00C8C3"/>
      </a:hlink>
      <a:folHlink>
        <a:srgbClr val="A116E0"/>
      </a:folHlink>
    </a:clrScheme>
    <a:fontScheme name="1_Technic">
      <a:majorFont>
        <a:latin typeface="Franklin Gothic Boo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1_Technic 1">
        <a:dk1>
          <a:srgbClr val="990033"/>
        </a:dk1>
        <a:lt1>
          <a:srgbClr val="FFFFFF"/>
        </a:lt1>
        <a:dk2>
          <a:srgbClr val="0070C0"/>
        </a:dk2>
        <a:lt2>
          <a:srgbClr val="D4D2D0"/>
        </a:lt2>
        <a:accent1>
          <a:srgbClr val="6EA0B0"/>
        </a:accent1>
        <a:accent2>
          <a:srgbClr val="CCAF0A"/>
        </a:accent2>
        <a:accent3>
          <a:srgbClr val="AABBDC"/>
        </a:accent3>
        <a:accent4>
          <a:srgbClr val="DADADA"/>
        </a:accent4>
        <a:accent5>
          <a:srgbClr val="BACDD4"/>
        </a:accent5>
        <a:accent6>
          <a:srgbClr val="B99E08"/>
        </a:accent6>
        <a:hlink>
          <a:srgbClr val="00C8C3"/>
        </a:hlink>
        <a:folHlink>
          <a:srgbClr val="A116E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TotalTime>
  <Words>1417</Words>
  <Application>Microsoft Office PowerPoint</Application>
  <PresentationFormat>On-screen Show (4:3)</PresentationFormat>
  <Paragraphs>225</Paragraphs>
  <Slides>35</Slides>
  <Notes>6</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1_Technic</vt:lpstr>
      <vt:lpstr>Default Design</vt:lpstr>
      <vt:lpstr>PowerPoint Presentation</vt:lpstr>
      <vt:lpstr>PowerPoint Presentation</vt:lpstr>
      <vt:lpstr>PowerPoint Presentation</vt:lpstr>
      <vt:lpstr>PowerPoint Presentation</vt:lpstr>
      <vt:lpstr>PowerPoint Presentation</vt:lpstr>
      <vt:lpstr> Why would Argument Maps be able to facilitate improved learning?</vt:lpstr>
      <vt:lpstr>House Metaphor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What’s your number? </vt:lpstr>
      <vt:lpstr>PowerPoint Presentation</vt:lpstr>
      <vt:lpstr>Make it Meaningful!</vt:lpstr>
      <vt:lpstr>PowerPoint Presentation</vt:lpstr>
      <vt:lpstr>PowerPoint Presentation</vt:lpstr>
      <vt:lpstr>Mnemonics</vt:lpstr>
      <vt:lpstr>Word Mnemonics</vt:lpstr>
      <vt:lpstr>Acronyms</vt:lpstr>
      <vt:lpstr>What’s on the Exam?</vt:lpstr>
      <vt:lpstr>Revision</vt:lpstr>
      <vt:lpstr>Reading the Directions</vt:lpstr>
      <vt:lpstr>Answer Strategies: General</vt:lpstr>
      <vt:lpstr>Answer Strategies:  Short Answer Questions</vt:lpstr>
      <vt:lpstr>Answer Strategies:  Fill-in-the-blanks</vt:lpstr>
      <vt:lpstr>Answer Strategies: MCQS</vt:lpstr>
      <vt:lpstr>Answer Strategies: MCQS</vt:lpstr>
      <vt:lpstr>Answer Strategies: MCQS</vt:lpstr>
      <vt:lpstr>Answer Strategies: MCQS</vt:lpstr>
      <vt:lpstr>Review your work!</vt:lpstr>
    </vt:vector>
  </TitlesOfParts>
  <Company>NUIGalway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Dynamics</dc:title>
  <dc:creator>user</dc:creator>
  <cp:lastModifiedBy>id3</cp:lastModifiedBy>
  <cp:revision>49</cp:revision>
  <dcterms:created xsi:type="dcterms:W3CDTF">2013-01-24T13:01:41Z</dcterms:created>
  <dcterms:modified xsi:type="dcterms:W3CDTF">2016-08-11T15:07:19Z</dcterms:modified>
</cp:coreProperties>
</file>