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313" r:id="rId3"/>
    <p:sldId id="314" r:id="rId4"/>
    <p:sldId id="277" r:id="rId5"/>
    <p:sldId id="270" r:id="rId6"/>
    <p:sldId id="327" r:id="rId7"/>
    <p:sldId id="336" r:id="rId8"/>
    <p:sldId id="333" r:id="rId9"/>
    <p:sldId id="328" r:id="rId10"/>
    <p:sldId id="329" r:id="rId11"/>
    <p:sldId id="330" r:id="rId12"/>
    <p:sldId id="335" r:id="rId13"/>
    <p:sldId id="331" r:id="rId14"/>
    <p:sldId id="332" r:id="rId15"/>
    <p:sldId id="334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6866" autoAdjust="0"/>
  </p:normalViewPr>
  <p:slideViewPr>
    <p:cSldViewPr snapToGrid="0">
      <p:cViewPr varScale="1">
        <p:scale>
          <a:sx n="58" d="100"/>
          <a:sy n="58" d="100"/>
        </p:scale>
        <p:origin x="-102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udsfs_share.uds.nuigalway.ie\staffshare\Institutional%20Research%20Offices\Research%20Analysis\2015%20Metrics%20and%20Charts\Faculty%20Metrics%20Chart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udsfs_share.uds.nuigalway.ie\staffshare\Institutional%20Research%20Offices\Research%20Analysis\2015%20Metrics%20and%20Charts\Faculty%20Metrics%20Chart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udsfs_share.uds.nuigalway.ie\staffshare\Institutional%20Research%20Offices\Research%20Analysis\2015%20Metrics%20and%20Charts\Faculty%20Metrics%20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IE" dirty="0"/>
              <a:t>THE Ranking </a:t>
            </a:r>
            <a:r>
              <a:rPr lang="en-IE" dirty="0" smtClean="0"/>
              <a:t>-Metrics</a:t>
            </a:r>
            <a:endParaRPr lang="en-IE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12"/>
            <c:spPr>
              <a:solidFill>
                <a:srgbClr val="FF7C8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explosion val="18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explosion val="18"/>
            <c:spPr>
              <a:solidFill>
                <a:srgbClr val="FF5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b="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1.2506746266583518E-2"/>
                  <c:y val="-5.1112023992339391E-2"/>
                </c:manualLayout>
              </c:layout>
              <c:tx>
                <c:rich>
                  <a:bodyPr rot="0" vert="horz"/>
                  <a:lstStyle/>
                  <a:p>
                    <a:pPr>
                      <a:defRPr b="0"/>
                    </a:pPr>
                    <a:r>
                      <a:rPr lang="en-US" b="0" dirty="0" smtClean="0"/>
                      <a:t>International</a:t>
                    </a:r>
                    <a:r>
                      <a:rPr lang="en-US" b="0" dirty="0"/>
                      <a:t>
</a:t>
                    </a:r>
                    <a:r>
                      <a:rPr lang="en-US" b="0" dirty="0" smtClean="0"/>
                      <a:t>7.5%</a:t>
                    </a:r>
                    <a:endParaRPr lang="en-US" b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 rot="0" vert="horz"/>
                  <a:lstStyle/>
                  <a:p>
                    <a:pPr>
                      <a:defRPr b="1"/>
                    </a:pPr>
                    <a:r>
                      <a:rPr lang="en-US"/>
                      <a:t>Industry Income
</a:t>
                    </a:r>
                    <a:r>
                      <a:rPr lang="en-US" smtClean="0"/>
                      <a:t>2.5%</a:t>
                    </a: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770085787913294E-2"/>
                  <c:y val="-1.2326741433156516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200" b="1" baseline="0"/>
                    </a:pPr>
                    <a:r>
                      <a:rPr lang="en-US" sz="1150" baseline="0" dirty="0"/>
                      <a:t>Citations
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3864218091425116E-2"/>
                  <c:y val="-4.66345122587494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sz="1125" b="1" baseline="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'C:\Users\0103862s\AppData\Roaming\Microsoft\Excel\[Book2 (version 1).xlsb]Sheet1'!$D$22:$D$26</c:f>
              <c:strCache>
                <c:ptCount val="5"/>
                <c:pt idx="0">
                  <c:v>Teaching</c:v>
                </c:pt>
                <c:pt idx="1">
                  <c:v>International</c:v>
                </c:pt>
                <c:pt idx="2">
                  <c:v>Industry Income</c:v>
                </c:pt>
                <c:pt idx="3">
                  <c:v>Citations</c:v>
                </c:pt>
                <c:pt idx="4">
                  <c:v>Research</c:v>
                </c:pt>
              </c:strCache>
            </c:strRef>
          </c:cat>
          <c:val>
            <c:numRef>
              <c:f>'C:\Users\0103862s\AppData\Roaming\Microsoft\Excel\[Book2 (version 1).xlsb]Sheet1'!$E$22:$E$26</c:f>
              <c:numCache>
                <c:formatCode>General</c:formatCode>
                <c:ptCount val="5"/>
                <c:pt idx="0">
                  <c:v>0.30000000000000027</c:v>
                </c:pt>
                <c:pt idx="1">
                  <c:v>7.5000000000000011E-2</c:v>
                </c:pt>
                <c:pt idx="2">
                  <c:v>2.5000000000000001E-2</c:v>
                </c:pt>
                <c:pt idx="3">
                  <c:v>0.30000000000000027</c:v>
                </c:pt>
                <c:pt idx="4">
                  <c:v>0.30000000000000027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rgbClr val="000000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E" sz="1600" dirty="0" smtClean="0"/>
              <a:t>QS University Ranking Metrics</a:t>
            </a:r>
            <a:endParaRPr lang="en-IE" sz="1600" dirty="0"/>
          </a:p>
        </c:rich>
      </c:tx>
      <c:layout>
        <c:manualLayout>
          <c:xMode val="edge"/>
          <c:yMode val="edge"/>
          <c:x val="0.19257476722693292"/>
          <c:y val="3.8341150500185968E-3"/>
        </c:manualLayout>
      </c:layout>
      <c:overlay val="0"/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6848093881107074E-2"/>
          <c:y val="0.16285651665988407"/>
          <c:w val="0.92529506052688637"/>
          <c:h val="0.8114303487875346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A68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18291079524022161"/>
                  <c:y val="3.8614497348712619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/>
                      <a:t>Academic </a:t>
                    </a:r>
                    <a:r>
                      <a:rPr lang="en-US" sz="1100" dirty="0" smtClean="0"/>
                      <a:t>Reputation </a:t>
                    </a:r>
                    <a:r>
                      <a:rPr lang="en-US" sz="1100" dirty="0"/>
                      <a:t>
40%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3917732072594874"/>
                  <c:y val="-0.2534274899728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0877462567202873"/>
                  <c:y val="-0.2022049519042904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Citations/ Staff </a:t>
                    </a:r>
                    <a:r>
                      <a:rPr lang="en-US" dirty="0"/>
                      <a:t>
20%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731722138800696"/>
                  <c:y val="1.0251340828610823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200" b="1" baseline="0"/>
                    </a:pPr>
                    <a:r>
                      <a:rPr lang="en-US" sz="1100" baseline="0" dirty="0" smtClean="0"/>
                      <a:t>Staff/ Student </a:t>
                    </a:r>
                    <a:r>
                      <a:rPr lang="en-US" sz="1100" baseline="0" dirty="0"/>
                      <a:t>
20%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err="1" smtClean="0"/>
                      <a:t>Intnl</a:t>
                    </a:r>
                    <a:r>
                      <a:rPr lang="en-US" smtClean="0"/>
                      <a:t> </a:t>
                    </a:r>
                    <a:r>
                      <a:rPr lang="en-US"/>
                      <a:t>Faculty  
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12687738788393019"/>
                  <c:y val="-5.4708743073144774E-3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Intnl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Students  
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'C:\Users\0103862s\AppData\Roaming\Microsoft\Excel\[Book2 (version 1).xlsb]Sheet1'!$D$6:$D$11</c:f>
              <c:strCache>
                <c:ptCount val="6"/>
                <c:pt idx="0">
                  <c:v>Academic Peer Review </c:v>
                </c:pt>
                <c:pt idx="1">
                  <c:v>Employer’s Survey </c:v>
                </c:pt>
                <c:pt idx="2">
                  <c:v>Student/Staff Ratio  </c:v>
                </c:pt>
                <c:pt idx="3">
                  <c:v>Citation/Staff Ratio </c:v>
                </c:pt>
                <c:pt idx="4">
                  <c:v>International Faculty  </c:v>
                </c:pt>
                <c:pt idx="5">
                  <c:v>International Students  </c:v>
                </c:pt>
              </c:strCache>
            </c:strRef>
          </c:cat>
          <c:val>
            <c:numRef>
              <c:f>'C:\Users\0103862s\AppData\Roaming\Microsoft\Excel\[Book2 (version 1).xlsb]Sheet1'!$E$6:$E$11</c:f>
              <c:numCache>
                <c:formatCode>General</c:formatCode>
                <c:ptCount val="6"/>
                <c:pt idx="0">
                  <c:v>0.4</c:v>
                </c:pt>
                <c:pt idx="1">
                  <c:v>0.1</c:v>
                </c:pt>
                <c:pt idx="2">
                  <c:v>0.2</c:v>
                </c:pt>
                <c:pt idx="3">
                  <c:v>0.2</c:v>
                </c:pt>
                <c:pt idx="4">
                  <c:v>5.0000000000000031E-2</c:v>
                </c:pt>
                <c:pt idx="5">
                  <c:v>5.0000000000000031E-2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noFill/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E" dirty="0" smtClean="0"/>
              <a:t>QS Subject Ranking Metrics</a:t>
            </a:r>
            <a:endParaRPr lang="en-IE" dirty="0"/>
          </a:p>
        </c:rich>
      </c:tx>
      <c:layout/>
      <c:overlay val="0"/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0778364540347837"/>
          <c:w val="0.98656141146883847"/>
          <c:h val="0.88214146880713329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25"/>
            <c:spPr>
              <a:solidFill>
                <a:srgbClr val="FA68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explosion val="25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28"/>
            <c:spPr>
              <a:solidFill>
                <a:schemeClr val="accent4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18291079524022161"/>
                  <c:y val="3.8614497348712619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100" b="1"/>
                    </a:pPr>
                    <a:r>
                      <a:rPr lang="en-US" sz="1100" dirty="0"/>
                      <a:t>Academic </a:t>
                    </a:r>
                    <a:r>
                      <a:rPr lang="en-US" sz="1100" dirty="0" smtClean="0"/>
                      <a:t>Reputation </a:t>
                    </a:r>
                    <a:r>
                      <a:rPr lang="en-US" sz="1100" dirty="0"/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1543976279263958"/>
                  <c:y val="-0.23735678087752651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100" b="1"/>
                    </a:pPr>
                    <a:fld id="{99A14444-F452-493F-B736-C1AC74BF32DA}" type="CATEGORYNAME">
                      <a:rPr lang="en-US" sz="1100"/>
                      <a:pPr>
                        <a:defRPr sz="1100" b="1"/>
                      </a:pPr>
                      <a:t>[CATEGORY NAME]</a:t>
                    </a:fld>
                    <a:r>
                      <a:rPr lang="en-US" sz="1100" baseline="0" dirty="0"/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998730414470378"/>
                  <c:y val="-0.21184737736150858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100" b="1"/>
                    </a:pPr>
                    <a:r>
                      <a:rPr lang="en-US" sz="1100" dirty="0" smtClean="0"/>
                      <a:t>Citation/</a:t>
                    </a:r>
                  </a:p>
                  <a:p>
                    <a:pPr>
                      <a:defRPr sz="1100" b="1"/>
                    </a:pPr>
                    <a:r>
                      <a:rPr lang="en-US" sz="1100" dirty="0" smtClean="0"/>
                      <a:t>H-Index</a:t>
                    </a:r>
                    <a:r>
                      <a:rPr lang="en-US" sz="1100" dirty="0"/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8028441612967061"/>
                  <c:y val="-8.7574122162742006E-4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000" b="1" baseline="0">
                        <a:solidFill>
                          <a:schemeClr val="bg1"/>
                        </a:solidFill>
                      </a:defRPr>
                    </a:pPr>
                    <a:r>
                      <a:rPr lang="en-US" sz="1000" baseline="0" dirty="0" smtClean="0">
                        <a:solidFill>
                          <a:schemeClr val="bg1"/>
                        </a:solidFill>
                      </a:rPr>
                      <a:t>Staff/ Student</a:t>
                    </a:r>
                    <a:endParaRPr lang="en-US" sz="10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5992859574354744E-2"/>
                  <c:y val="0.11326492406605784"/>
                </c:manualLayout>
              </c:layout>
              <c:tx>
                <c:rich>
                  <a:bodyPr rot="0" vert="horz"/>
                  <a:lstStyle/>
                  <a:p>
                    <a:pPr>
                      <a:defRPr b="1">
                        <a:solidFill>
                          <a:schemeClr val="bg1"/>
                        </a:solidFill>
                      </a:defRPr>
                    </a:pPr>
                    <a:r>
                      <a:rPr lang="en-US" dirty="0" err="1" smtClean="0">
                        <a:solidFill>
                          <a:schemeClr val="bg1"/>
                        </a:solidFill>
                      </a:rPr>
                      <a:t>Intnls</a:t>
                    </a: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  </a:t>
                    </a:r>
                    <a:r>
                      <a:rPr lang="en-US" dirty="0">
                        <a:solidFill>
                          <a:schemeClr val="bg1"/>
                        </a:solidFill>
                      </a:rPr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'C:\Users\0103862s\AppData\Roaming\Microsoft\Excel\[Book2 (version 1).xlsb]Sheet1'!$D$6:$D$11</c:f>
              <c:strCache>
                <c:ptCount val="6"/>
                <c:pt idx="0">
                  <c:v>Academic Peer Review </c:v>
                </c:pt>
                <c:pt idx="1">
                  <c:v>Employer’s Survey </c:v>
                </c:pt>
                <c:pt idx="2">
                  <c:v>Student/Staff Ratio  </c:v>
                </c:pt>
                <c:pt idx="3">
                  <c:v>Citation/Staff Ratio </c:v>
                </c:pt>
                <c:pt idx="4">
                  <c:v>International Faculty  </c:v>
                </c:pt>
                <c:pt idx="5">
                  <c:v>International Students  </c:v>
                </c:pt>
              </c:strCache>
            </c:strRef>
          </c:cat>
          <c:val>
            <c:numRef>
              <c:f>'C:\Users\0103862s\AppData\Roaming\Microsoft\Excel\[Book2 (version 1).xlsb]Sheet1'!$E$6:$E$11</c:f>
              <c:numCache>
                <c:formatCode>General</c:formatCode>
                <c:ptCount val="6"/>
                <c:pt idx="0">
                  <c:v>0.4</c:v>
                </c:pt>
                <c:pt idx="1">
                  <c:v>0.1</c:v>
                </c:pt>
                <c:pt idx="2">
                  <c:v>0.2</c:v>
                </c:pt>
                <c:pt idx="3">
                  <c:v>0.2</c:v>
                </c:pt>
                <c:pt idx="4">
                  <c:v>5.0000000000000031E-2</c:v>
                </c:pt>
                <c:pt idx="5">
                  <c:v>5.0000000000000031E-2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noFill/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0.26667</cdr:x>
      <cdr:y>0.85976</cdr:y>
    </cdr:from>
    <cdr:to>
      <cdr:x>0.35659</cdr:x>
      <cdr:y>0.99251</cdr:y>
    </cdr:to>
    <cdr:sp macro="" textlink="">
      <cdr:nvSpPr>
        <cdr:cNvPr id="2" name="Right Arrow 1"/>
        <cdr:cNvSpPr/>
      </cdr:nvSpPr>
      <cdr:spPr>
        <a:xfrm xmlns:a="http://schemas.openxmlformats.org/drawingml/2006/main" rot="15509019">
          <a:off x="843553" y="3100103"/>
          <a:ext cx="466638" cy="310752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IE"/>
        </a:p>
      </cdr:txBody>
    </cdr:sp>
  </cdr:relSizeAnchor>
  <cdr:relSizeAnchor xmlns:cdr="http://schemas.openxmlformats.org/drawingml/2006/chartDrawing">
    <cdr:from>
      <cdr:x>0.83506</cdr:x>
      <cdr:y>0.85269</cdr:y>
    </cdr:from>
    <cdr:to>
      <cdr:x>0.92498</cdr:x>
      <cdr:y>0.98544</cdr:y>
    </cdr:to>
    <cdr:sp macro="" textlink="">
      <cdr:nvSpPr>
        <cdr:cNvPr id="3" name="Right Arrow 2"/>
        <cdr:cNvSpPr/>
      </cdr:nvSpPr>
      <cdr:spPr>
        <a:xfrm xmlns:a="http://schemas.openxmlformats.org/drawingml/2006/main" rot="15509019">
          <a:off x="2807684" y="3075254"/>
          <a:ext cx="466633" cy="310729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IE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0.8435</cdr:x>
      <cdr:y>0.22361</cdr:y>
    </cdr:from>
    <cdr:to>
      <cdr:x>0.99304</cdr:x>
      <cdr:y>0.30018</cdr:y>
    </cdr:to>
    <cdr:sp macro="" textlink="">
      <cdr:nvSpPr>
        <cdr:cNvPr id="4" name="Right Arrow 3"/>
        <cdr:cNvSpPr/>
      </cdr:nvSpPr>
      <cdr:spPr>
        <a:xfrm xmlns:a="http://schemas.openxmlformats.org/drawingml/2006/main" rot="8851084">
          <a:off x="3078968" y="740663"/>
          <a:ext cx="545853" cy="253630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0.85046</cdr:x>
      <cdr:y>0.20914</cdr:y>
    </cdr:from>
    <cdr:to>
      <cdr:x>0.97799</cdr:x>
      <cdr:y>0.28196</cdr:y>
    </cdr:to>
    <cdr:sp macro="" textlink="">
      <cdr:nvSpPr>
        <cdr:cNvPr id="2" name="Right Arrow 1"/>
        <cdr:cNvSpPr/>
      </cdr:nvSpPr>
      <cdr:spPr>
        <a:xfrm xmlns:a="http://schemas.openxmlformats.org/drawingml/2006/main" rot="8851084">
          <a:off x="3640067" y="728369"/>
          <a:ext cx="545853" cy="253630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</cdr:x>
      <cdr:y>0.75235</cdr:y>
    </cdr:from>
    <cdr:to>
      <cdr:x>0.12753</cdr:x>
      <cdr:y>0.82517</cdr:y>
    </cdr:to>
    <cdr:sp macro="" textlink="">
      <cdr:nvSpPr>
        <cdr:cNvPr id="3" name="Right Arrow 2"/>
        <cdr:cNvSpPr/>
      </cdr:nvSpPr>
      <cdr:spPr>
        <a:xfrm xmlns:a="http://schemas.openxmlformats.org/drawingml/2006/main" rot="19906387">
          <a:off x="-5719421" y="2620253"/>
          <a:ext cx="545853" cy="253630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F6781-E577-4489-8225-00029766DF77}" type="datetimeFigureOut">
              <a:rPr lang="en-IE" smtClean="0"/>
              <a:t>24/04/2018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881C9-B2DE-4C65-A726-F0CBCCD447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63174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C3CDC-40E5-4989-9616-EB52A518892F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9394" name="Rectangle 9"/>
          <p:cNvSpPr txBox="1">
            <a:spLocks noGrp="1" noChangeArrowheads="1"/>
          </p:cNvSpPr>
          <p:nvPr/>
        </p:nvSpPr>
        <p:spPr bwMode="auto">
          <a:xfrm>
            <a:off x="3851281" y="9380070"/>
            <a:ext cx="2941638" cy="489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8317" tIns="45925" rIns="88317" bIns="45925" anchor="b"/>
          <a:lstStyle/>
          <a:p>
            <a:pPr algn="r" defTabSz="440862" hangingPunct="0">
              <a:buClr>
                <a:srgbClr val="000000"/>
              </a:buClr>
              <a:buSzPct val="45000"/>
              <a:tabLst>
                <a:tab pos="710363" algn="l"/>
                <a:tab pos="1420726" algn="l"/>
                <a:tab pos="2131089" algn="l"/>
                <a:tab pos="2841452" algn="l"/>
              </a:tabLst>
            </a:pPr>
            <a:fld id="{5F1835F2-9483-47BB-ADB6-2836FA180CDE}" type="slidenum">
              <a:rPr lang="en-GB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defTabSz="440862" hangingPunct="0">
                <a:buClr>
                  <a:srgbClr val="000000"/>
                </a:buClr>
                <a:buSzPct val="45000"/>
                <a:tabLst>
                  <a:tab pos="710363" algn="l"/>
                  <a:tab pos="1420726" algn="l"/>
                  <a:tab pos="2131089" algn="l"/>
                  <a:tab pos="2841452" algn="l"/>
                </a:tabLst>
              </a:pPr>
              <a:t>1</a:t>
            </a:fld>
            <a:endParaRPr lang="en-GB" sz="1200" dirty="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33480" y="740489"/>
            <a:ext cx="4529138" cy="37008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9730" tIns="44865" rIns="89730" bIns="44865" anchor="ctr"/>
          <a:lstStyle/>
          <a:p>
            <a:pPr defTabSz="440862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9396" name="Text Box 2"/>
          <p:cNvSpPr txBox="1">
            <a:spLocks noGrp="1" noChangeArrowheads="1"/>
          </p:cNvSpPr>
          <p:nvPr>
            <p:ph type="body"/>
          </p:nvPr>
        </p:nvSpPr>
        <p:spPr>
          <a:xfrm>
            <a:off x="906472" y="4690831"/>
            <a:ext cx="4981575" cy="4441359"/>
          </a:xfrm>
          <a:noFill/>
          <a:ln/>
        </p:spPr>
        <p:txBody>
          <a:bodyPr wrap="none" lIns="88317" tIns="45925" rIns="88317" bIns="45925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27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C3CDC-40E5-4989-9616-EB52A518892F}" type="slidenum">
              <a:rPr lang="en-GB">
                <a:solidFill>
                  <a:prstClr val="black"/>
                </a:solidFill>
              </a:rPr>
              <a:pPr/>
              <a:t>15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9394" name="Rectangle 9"/>
          <p:cNvSpPr txBox="1">
            <a:spLocks noGrp="1" noChangeArrowheads="1"/>
          </p:cNvSpPr>
          <p:nvPr/>
        </p:nvSpPr>
        <p:spPr bwMode="auto">
          <a:xfrm>
            <a:off x="3851281" y="9380070"/>
            <a:ext cx="2941638" cy="489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8317" tIns="45925" rIns="88317" bIns="45925" anchor="b"/>
          <a:lstStyle/>
          <a:p>
            <a:pPr algn="r" defTabSz="440862" hangingPunct="0">
              <a:buClr>
                <a:srgbClr val="000000"/>
              </a:buClr>
              <a:buSzPct val="45000"/>
              <a:tabLst>
                <a:tab pos="710363" algn="l"/>
                <a:tab pos="1420726" algn="l"/>
                <a:tab pos="2131089" algn="l"/>
                <a:tab pos="2841452" algn="l"/>
              </a:tabLst>
            </a:pPr>
            <a:fld id="{5F1835F2-9483-47BB-ADB6-2836FA180CDE}" type="slidenum">
              <a:rPr lang="en-GB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defTabSz="440862" hangingPunct="0">
                <a:buClr>
                  <a:srgbClr val="000000"/>
                </a:buClr>
                <a:buSzPct val="45000"/>
                <a:tabLst>
                  <a:tab pos="710363" algn="l"/>
                  <a:tab pos="1420726" algn="l"/>
                  <a:tab pos="2131089" algn="l"/>
                  <a:tab pos="2841452" algn="l"/>
                </a:tabLst>
              </a:pPr>
              <a:t>15</a:t>
            </a:fld>
            <a:endParaRPr lang="en-GB" sz="1200" dirty="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33480" y="740489"/>
            <a:ext cx="4529138" cy="37008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9730" tIns="44865" rIns="89730" bIns="44865" anchor="ctr"/>
          <a:lstStyle/>
          <a:p>
            <a:pPr defTabSz="440862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9396" name="Text Box 2"/>
          <p:cNvSpPr txBox="1">
            <a:spLocks noGrp="1" noChangeArrowheads="1"/>
          </p:cNvSpPr>
          <p:nvPr>
            <p:ph type="body"/>
          </p:nvPr>
        </p:nvSpPr>
        <p:spPr>
          <a:xfrm>
            <a:off x="906472" y="4690831"/>
            <a:ext cx="4981575" cy="4441359"/>
          </a:xfrm>
          <a:noFill/>
          <a:ln/>
        </p:spPr>
        <p:txBody>
          <a:bodyPr wrap="none" lIns="88317" tIns="45925" rIns="88317" bIns="45925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346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C3CDC-40E5-4989-9616-EB52A518892F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9394" name="Rectangle 9"/>
          <p:cNvSpPr txBox="1">
            <a:spLocks noGrp="1" noChangeArrowheads="1"/>
          </p:cNvSpPr>
          <p:nvPr/>
        </p:nvSpPr>
        <p:spPr bwMode="auto">
          <a:xfrm>
            <a:off x="3851281" y="9380070"/>
            <a:ext cx="2941638" cy="489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8317" tIns="45925" rIns="88317" bIns="45925" anchor="b"/>
          <a:lstStyle/>
          <a:p>
            <a:pPr algn="r" defTabSz="440862" hangingPunct="0">
              <a:buClr>
                <a:srgbClr val="000000"/>
              </a:buClr>
              <a:buSzPct val="45000"/>
              <a:tabLst>
                <a:tab pos="710363" algn="l"/>
                <a:tab pos="1420726" algn="l"/>
                <a:tab pos="2131089" algn="l"/>
                <a:tab pos="2841452" algn="l"/>
              </a:tabLst>
            </a:pPr>
            <a:fld id="{5F1835F2-9483-47BB-ADB6-2836FA180CDE}" type="slidenum">
              <a:rPr lang="en-GB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defTabSz="440862" hangingPunct="0">
                <a:buClr>
                  <a:srgbClr val="000000"/>
                </a:buClr>
                <a:buSzPct val="45000"/>
                <a:tabLst>
                  <a:tab pos="710363" algn="l"/>
                  <a:tab pos="1420726" algn="l"/>
                  <a:tab pos="2131089" algn="l"/>
                  <a:tab pos="2841452" algn="l"/>
                </a:tabLst>
              </a:pPr>
              <a:t>5</a:t>
            </a:fld>
            <a:endParaRPr lang="en-GB" sz="1200" dirty="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33480" y="740489"/>
            <a:ext cx="4529138" cy="37008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9730" tIns="44865" rIns="89730" bIns="44865" anchor="ctr"/>
          <a:lstStyle/>
          <a:p>
            <a:pPr defTabSz="440862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9396" name="Text Box 2"/>
          <p:cNvSpPr txBox="1">
            <a:spLocks noGrp="1" noChangeArrowheads="1"/>
          </p:cNvSpPr>
          <p:nvPr>
            <p:ph type="body"/>
          </p:nvPr>
        </p:nvSpPr>
        <p:spPr>
          <a:xfrm>
            <a:off x="906472" y="4690831"/>
            <a:ext cx="4981575" cy="4441359"/>
          </a:xfrm>
          <a:noFill/>
          <a:ln/>
        </p:spPr>
        <p:txBody>
          <a:bodyPr wrap="none" lIns="88317" tIns="45925" rIns="88317" bIns="45925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195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C3CDC-40E5-4989-9616-EB52A518892F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9394" name="Rectangle 9"/>
          <p:cNvSpPr txBox="1">
            <a:spLocks noGrp="1" noChangeArrowheads="1"/>
          </p:cNvSpPr>
          <p:nvPr/>
        </p:nvSpPr>
        <p:spPr bwMode="auto">
          <a:xfrm>
            <a:off x="3851281" y="9380070"/>
            <a:ext cx="2941638" cy="489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8317" tIns="45925" rIns="88317" bIns="45925" anchor="b"/>
          <a:lstStyle/>
          <a:p>
            <a:pPr algn="r" defTabSz="440862" hangingPunct="0">
              <a:buClr>
                <a:srgbClr val="000000"/>
              </a:buClr>
              <a:buSzPct val="45000"/>
              <a:tabLst>
                <a:tab pos="710363" algn="l"/>
                <a:tab pos="1420726" algn="l"/>
                <a:tab pos="2131089" algn="l"/>
                <a:tab pos="2841452" algn="l"/>
              </a:tabLst>
            </a:pPr>
            <a:fld id="{5F1835F2-9483-47BB-ADB6-2836FA180CDE}" type="slidenum">
              <a:rPr lang="en-GB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defTabSz="440862" hangingPunct="0">
                <a:buClr>
                  <a:srgbClr val="000000"/>
                </a:buClr>
                <a:buSzPct val="45000"/>
                <a:tabLst>
                  <a:tab pos="710363" algn="l"/>
                  <a:tab pos="1420726" algn="l"/>
                  <a:tab pos="2131089" algn="l"/>
                  <a:tab pos="2841452" algn="l"/>
                </a:tabLst>
              </a:pPr>
              <a:t>6</a:t>
            </a:fld>
            <a:endParaRPr lang="en-GB" sz="1200" dirty="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33480" y="740489"/>
            <a:ext cx="4529138" cy="37008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9730" tIns="44865" rIns="89730" bIns="44865" anchor="ctr"/>
          <a:lstStyle/>
          <a:p>
            <a:pPr defTabSz="440862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9396" name="Text Box 2"/>
          <p:cNvSpPr txBox="1">
            <a:spLocks noGrp="1" noChangeArrowheads="1"/>
          </p:cNvSpPr>
          <p:nvPr>
            <p:ph type="body"/>
          </p:nvPr>
        </p:nvSpPr>
        <p:spPr>
          <a:xfrm>
            <a:off x="906472" y="4690831"/>
            <a:ext cx="4981575" cy="4441359"/>
          </a:xfrm>
          <a:noFill/>
          <a:ln/>
        </p:spPr>
        <p:txBody>
          <a:bodyPr wrap="none" lIns="88317" tIns="45925" rIns="88317" bIns="45925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78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C3CDC-40E5-4989-9616-EB52A518892F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9394" name="Rectangle 9"/>
          <p:cNvSpPr txBox="1">
            <a:spLocks noGrp="1" noChangeArrowheads="1"/>
          </p:cNvSpPr>
          <p:nvPr/>
        </p:nvSpPr>
        <p:spPr bwMode="auto">
          <a:xfrm>
            <a:off x="3851281" y="9380070"/>
            <a:ext cx="2941638" cy="489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8317" tIns="45925" rIns="88317" bIns="45925" anchor="b"/>
          <a:lstStyle/>
          <a:p>
            <a:pPr algn="r" defTabSz="440862" hangingPunct="0">
              <a:buClr>
                <a:srgbClr val="000000"/>
              </a:buClr>
              <a:buSzPct val="45000"/>
              <a:tabLst>
                <a:tab pos="710363" algn="l"/>
                <a:tab pos="1420726" algn="l"/>
                <a:tab pos="2131089" algn="l"/>
                <a:tab pos="2841452" algn="l"/>
              </a:tabLst>
            </a:pPr>
            <a:fld id="{5F1835F2-9483-47BB-ADB6-2836FA180CDE}" type="slidenum">
              <a:rPr lang="en-GB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defTabSz="440862" hangingPunct="0">
                <a:buClr>
                  <a:srgbClr val="000000"/>
                </a:buClr>
                <a:buSzPct val="45000"/>
                <a:tabLst>
                  <a:tab pos="710363" algn="l"/>
                  <a:tab pos="1420726" algn="l"/>
                  <a:tab pos="2131089" algn="l"/>
                  <a:tab pos="2841452" algn="l"/>
                </a:tabLst>
              </a:pPr>
              <a:t>8</a:t>
            </a:fld>
            <a:endParaRPr lang="en-GB" sz="1200" dirty="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33480" y="740489"/>
            <a:ext cx="4529138" cy="37008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9730" tIns="44865" rIns="89730" bIns="44865" anchor="ctr"/>
          <a:lstStyle/>
          <a:p>
            <a:pPr defTabSz="440862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9396" name="Text Box 2"/>
          <p:cNvSpPr txBox="1">
            <a:spLocks noGrp="1" noChangeArrowheads="1"/>
          </p:cNvSpPr>
          <p:nvPr>
            <p:ph type="body"/>
          </p:nvPr>
        </p:nvSpPr>
        <p:spPr>
          <a:xfrm>
            <a:off x="906472" y="4690831"/>
            <a:ext cx="4981575" cy="4441359"/>
          </a:xfrm>
          <a:noFill/>
          <a:ln/>
        </p:spPr>
        <p:txBody>
          <a:bodyPr wrap="none" lIns="88317" tIns="45925" rIns="88317" bIns="45925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000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C3CDC-40E5-4989-9616-EB52A518892F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9394" name="Rectangle 9"/>
          <p:cNvSpPr txBox="1">
            <a:spLocks noGrp="1" noChangeArrowheads="1"/>
          </p:cNvSpPr>
          <p:nvPr/>
        </p:nvSpPr>
        <p:spPr bwMode="auto">
          <a:xfrm>
            <a:off x="3851281" y="9380070"/>
            <a:ext cx="2941638" cy="489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8317" tIns="45925" rIns="88317" bIns="45925" anchor="b"/>
          <a:lstStyle/>
          <a:p>
            <a:pPr algn="r" defTabSz="440862" hangingPunct="0">
              <a:buClr>
                <a:srgbClr val="000000"/>
              </a:buClr>
              <a:buSzPct val="45000"/>
              <a:tabLst>
                <a:tab pos="710363" algn="l"/>
                <a:tab pos="1420726" algn="l"/>
                <a:tab pos="2131089" algn="l"/>
                <a:tab pos="2841452" algn="l"/>
              </a:tabLst>
            </a:pPr>
            <a:fld id="{5F1835F2-9483-47BB-ADB6-2836FA180CDE}" type="slidenum">
              <a:rPr lang="en-GB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defTabSz="440862" hangingPunct="0">
                <a:buClr>
                  <a:srgbClr val="000000"/>
                </a:buClr>
                <a:buSzPct val="45000"/>
                <a:tabLst>
                  <a:tab pos="710363" algn="l"/>
                  <a:tab pos="1420726" algn="l"/>
                  <a:tab pos="2131089" algn="l"/>
                  <a:tab pos="2841452" algn="l"/>
                </a:tabLst>
              </a:pPr>
              <a:t>9</a:t>
            </a:fld>
            <a:endParaRPr lang="en-GB" sz="1200" dirty="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33480" y="740489"/>
            <a:ext cx="4529138" cy="37008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9730" tIns="44865" rIns="89730" bIns="44865" anchor="ctr"/>
          <a:lstStyle/>
          <a:p>
            <a:pPr defTabSz="440862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9396" name="Text Box 2"/>
          <p:cNvSpPr txBox="1">
            <a:spLocks noGrp="1" noChangeArrowheads="1"/>
          </p:cNvSpPr>
          <p:nvPr>
            <p:ph type="body"/>
          </p:nvPr>
        </p:nvSpPr>
        <p:spPr>
          <a:xfrm>
            <a:off x="906472" y="4690831"/>
            <a:ext cx="4981575" cy="4441359"/>
          </a:xfrm>
          <a:noFill/>
          <a:ln/>
        </p:spPr>
        <p:txBody>
          <a:bodyPr wrap="none" lIns="88317" tIns="45925" rIns="88317" bIns="45925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234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C3CDC-40E5-4989-9616-EB52A518892F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9394" name="Rectangle 9"/>
          <p:cNvSpPr txBox="1">
            <a:spLocks noGrp="1" noChangeArrowheads="1"/>
          </p:cNvSpPr>
          <p:nvPr/>
        </p:nvSpPr>
        <p:spPr bwMode="auto">
          <a:xfrm>
            <a:off x="3851281" y="9380070"/>
            <a:ext cx="2941638" cy="489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8317" tIns="45925" rIns="88317" bIns="45925" anchor="b"/>
          <a:lstStyle/>
          <a:p>
            <a:pPr algn="r" defTabSz="440862" hangingPunct="0">
              <a:buClr>
                <a:srgbClr val="000000"/>
              </a:buClr>
              <a:buSzPct val="45000"/>
              <a:tabLst>
                <a:tab pos="710363" algn="l"/>
                <a:tab pos="1420726" algn="l"/>
                <a:tab pos="2131089" algn="l"/>
                <a:tab pos="2841452" algn="l"/>
              </a:tabLst>
            </a:pPr>
            <a:fld id="{5F1835F2-9483-47BB-ADB6-2836FA180CDE}" type="slidenum">
              <a:rPr lang="en-GB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defTabSz="440862" hangingPunct="0">
                <a:buClr>
                  <a:srgbClr val="000000"/>
                </a:buClr>
                <a:buSzPct val="45000"/>
                <a:tabLst>
                  <a:tab pos="710363" algn="l"/>
                  <a:tab pos="1420726" algn="l"/>
                  <a:tab pos="2131089" algn="l"/>
                  <a:tab pos="2841452" algn="l"/>
                </a:tabLst>
              </a:pPr>
              <a:t>10</a:t>
            </a:fld>
            <a:endParaRPr lang="en-GB" sz="1200" dirty="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33480" y="740489"/>
            <a:ext cx="4529138" cy="37008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9730" tIns="44865" rIns="89730" bIns="44865" anchor="ctr"/>
          <a:lstStyle/>
          <a:p>
            <a:pPr defTabSz="440862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9396" name="Text Box 2"/>
          <p:cNvSpPr txBox="1">
            <a:spLocks noGrp="1" noChangeArrowheads="1"/>
          </p:cNvSpPr>
          <p:nvPr>
            <p:ph type="body"/>
          </p:nvPr>
        </p:nvSpPr>
        <p:spPr>
          <a:xfrm>
            <a:off x="906472" y="4690831"/>
            <a:ext cx="4981575" cy="4441359"/>
          </a:xfrm>
          <a:noFill/>
          <a:ln/>
        </p:spPr>
        <p:txBody>
          <a:bodyPr wrap="none" lIns="88317" tIns="45925" rIns="88317" bIns="45925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118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C3CDC-40E5-4989-9616-EB52A518892F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9394" name="Rectangle 9"/>
          <p:cNvSpPr txBox="1">
            <a:spLocks noGrp="1" noChangeArrowheads="1"/>
          </p:cNvSpPr>
          <p:nvPr/>
        </p:nvSpPr>
        <p:spPr bwMode="auto">
          <a:xfrm>
            <a:off x="3851281" y="9380070"/>
            <a:ext cx="2941638" cy="489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8317" tIns="45925" rIns="88317" bIns="45925" anchor="b"/>
          <a:lstStyle/>
          <a:p>
            <a:pPr algn="r" defTabSz="440862" hangingPunct="0">
              <a:buClr>
                <a:srgbClr val="000000"/>
              </a:buClr>
              <a:buSzPct val="45000"/>
              <a:tabLst>
                <a:tab pos="710363" algn="l"/>
                <a:tab pos="1420726" algn="l"/>
                <a:tab pos="2131089" algn="l"/>
                <a:tab pos="2841452" algn="l"/>
              </a:tabLst>
            </a:pPr>
            <a:fld id="{5F1835F2-9483-47BB-ADB6-2836FA180CDE}" type="slidenum">
              <a:rPr lang="en-GB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defTabSz="440862" hangingPunct="0">
                <a:buClr>
                  <a:srgbClr val="000000"/>
                </a:buClr>
                <a:buSzPct val="45000"/>
                <a:tabLst>
                  <a:tab pos="710363" algn="l"/>
                  <a:tab pos="1420726" algn="l"/>
                  <a:tab pos="2131089" algn="l"/>
                  <a:tab pos="2841452" algn="l"/>
                </a:tabLst>
              </a:pPr>
              <a:t>11</a:t>
            </a:fld>
            <a:endParaRPr lang="en-GB" sz="1200" dirty="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33480" y="740489"/>
            <a:ext cx="4529138" cy="37008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9730" tIns="44865" rIns="89730" bIns="44865" anchor="ctr"/>
          <a:lstStyle/>
          <a:p>
            <a:pPr defTabSz="440862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9396" name="Text Box 2"/>
          <p:cNvSpPr txBox="1">
            <a:spLocks noGrp="1" noChangeArrowheads="1"/>
          </p:cNvSpPr>
          <p:nvPr>
            <p:ph type="body"/>
          </p:nvPr>
        </p:nvSpPr>
        <p:spPr>
          <a:xfrm>
            <a:off x="906472" y="4690831"/>
            <a:ext cx="4981575" cy="4441359"/>
          </a:xfrm>
          <a:noFill/>
          <a:ln/>
        </p:spPr>
        <p:txBody>
          <a:bodyPr wrap="none" lIns="88317" tIns="45925" rIns="88317" bIns="45925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385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C3CDC-40E5-4989-9616-EB52A518892F}" type="slidenum">
              <a:rPr lang="en-GB">
                <a:solidFill>
                  <a:prstClr val="black"/>
                </a:solidFill>
              </a:rPr>
              <a:pPr/>
              <a:t>13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9394" name="Rectangle 9"/>
          <p:cNvSpPr txBox="1">
            <a:spLocks noGrp="1" noChangeArrowheads="1"/>
          </p:cNvSpPr>
          <p:nvPr/>
        </p:nvSpPr>
        <p:spPr bwMode="auto">
          <a:xfrm>
            <a:off x="3851281" y="9380070"/>
            <a:ext cx="2941638" cy="489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8317" tIns="45925" rIns="88317" bIns="45925" anchor="b"/>
          <a:lstStyle/>
          <a:p>
            <a:pPr algn="r" defTabSz="440862" hangingPunct="0">
              <a:buClr>
                <a:srgbClr val="000000"/>
              </a:buClr>
              <a:buSzPct val="45000"/>
              <a:tabLst>
                <a:tab pos="710363" algn="l"/>
                <a:tab pos="1420726" algn="l"/>
                <a:tab pos="2131089" algn="l"/>
                <a:tab pos="2841452" algn="l"/>
              </a:tabLst>
            </a:pPr>
            <a:fld id="{5F1835F2-9483-47BB-ADB6-2836FA180CDE}" type="slidenum">
              <a:rPr lang="en-GB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defTabSz="440862" hangingPunct="0">
                <a:buClr>
                  <a:srgbClr val="000000"/>
                </a:buClr>
                <a:buSzPct val="45000"/>
                <a:tabLst>
                  <a:tab pos="710363" algn="l"/>
                  <a:tab pos="1420726" algn="l"/>
                  <a:tab pos="2131089" algn="l"/>
                  <a:tab pos="2841452" algn="l"/>
                </a:tabLst>
              </a:pPr>
              <a:t>13</a:t>
            </a:fld>
            <a:endParaRPr lang="en-GB" sz="1200" dirty="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33480" y="740489"/>
            <a:ext cx="4529138" cy="37008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9730" tIns="44865" rIns="89730" bIns="44865" anchor="ctr"/>
          <a:lstStyle/>
          <a:p>
            <a:pPr defTabSz="440862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9396" name="Text Box 2"/>
          <p:cNvSpPr txBox="1">
            <a:spLocks noGrp="1" noChangeArrowheads="1"/>
          </p:cNvSpPr>
          <p:nvPr>
            <p:ph type="body"/>
          </p:nvPr>
        </p:nvSpPr>
        <p:spPr>
          <a:xfrm>
            <a:off x="906472" y="4690831"/>
            <a:ext cx="4981575" cy="4441359"/>
          </a:xfrm>
          <a:noFill/>
          <a:ln/>
        </p:spPr>
        <p:txBody>
          <a:bodyPr wrap="none" lIns="88317" tIns="45925" rIns="88317" bIns="45925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9738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C3CDC-40E5-4989-9616-EB52A518892F}" type="slidenum">
              <a:rPr lang="en-GB">
                <a:solidFill>
                  <a:prstClr val="black"/>
                </a:solidFill>
              </a:rPr>
              <a:pPr/>
              <a:t>14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9394" name="Rectangle 9"/>
          <p:cNvSpPr txBox="1">
            <a:spLocks noGrp="1" noChangeArrowheads="1"/>
          </p:cNvSpPr>
          <p:nvPr/>
        </p:nvSpPr>
        <p:spPr bwMode="auto">
          <a:xfrm>
            <a:off x="3851281" y="9380070"/>
            <a:ext cx="2941638" cy="489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8317" tIns="45925" rIns="88317" bIns="45925" anchor="b"/>
          <a:lstStyle/>
          <a:p>
            <a:pPr algn="r" defTabSz="440862" hangingPunct="0">
              <a:buClr>
                <a:srgbClr val="000000"/>
              </a:buClr>
              <a:buSzPct val="45000"/>
              <a:tabLst>
                <a:tab pos="710363" algn="l"/>
                <a:tab pos="1420726" algn="l"/>
                <a:tab pos="2131089" algn="l"/>
                <a:tab pos="2841452" algn="l"/>
              </a:tabLst>
            </a:pPr>
            <a:fld id="{5F1835F2-9483-47BB-ADB6-2836FA180CDE}" type="slidenum">
              <a:rPr lang="en-GB"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rPr>
              <a:pPr algn="r" defTabSz="440862" hangingPunct="0">
                <a:buClr>
                  <a:srgbClr val="000000"/>
                </a:buClr>
                <a:buSzPct val="45000"/>
                <a:tabLst>
                  <a:tab pos="710363" algn="l"/>
                  <a:tab pos="1420726" algn="l"/>
                  <a:tab pos="2131089" algn="l"/>
                  <a:tab pos="2841452" algn="l"/>
                </a:tabLst>
              </a:pPr>
              <a:t>14</a:t>
            </a:fld>
            <a:endParaRPr lang="en-GB" sz="1200" dirty="0">
              <a:solidFill>
                <a:srgbClr val="000000"/>
              </a:solidFill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33480" y="740489"/>
            <a:ext cx="4529138" cy="37008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9730" tIns="44865" rIns="89730" bIns="44865" anchor="ctr"/>
          <a:lstStyle/>
          <a:p>
            <a:pPr defTabSz="440862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9396" name="Text Box 2"/>
          <p:cNvSpPr txBox="1">
            <a:spLocks noGrp="1" noChangeArrowheads="1"/>
          </p:cNvSpPr>
          <p:nvPr>
            <p:ph type="body"/>
          </p:nvPr>
        </p:nvSpPr>
        <p:spPr>
          <a:xfrm>
            <a:off x="906472" y="4690831"/>
            <a:ext cx="4981575" cy="4441359"/>
          </a:xfrm>
          <a:noFill/>
          <a:ln/>
        </p:spPr>
        <p:txBody>
          <a:bodyPr wrap="none" lIns="88317" tIns="45925" rIns="88317" bIns="45925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34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7FCB4-3FD5-41BA-A13C-B5CBF5932D13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t>24/04/2018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Institutional Research Office, November 2016</a:t>
            </a:r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754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5DD1-BA68-4772-90A2-0324F3A4BA63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t>24/04/2018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Institutional Research Office, November 2016</a:t>
            </a:r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13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2D29-F7D4-4CD0-ADB4-4ABDAB3E1105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t>24/04/2018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Institutional Research Office, November 2016</a:t>
            </a:r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465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118" y="1"/>
            <a:ext cx="10608733" cy="17954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6234" y="1981201"/>
            <a:ext cx="5202767" cy="380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981201"/>
            <a:ext cx="5202767" cy="380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Institutional Research Office, November 2016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2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7464-98B6-43D2-8FF2-4A1A65456E72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t>24/04/2018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Institutional Research Office, November 2016</a:t>
            </a:r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5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C6BF-DC57-4C15-9A3E-08075552E79C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t>24/04/2018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Institutional Research Office, November 2016</a:t>
            </a:r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57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1AE7-D327-4FF1-9B1F-DD17123E25DB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t>24/04/2018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Institutional Research Office, November 2016</a:t>
            </a:r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76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4C0C-5519-43D5-BA63-878AECDC2019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t>24/04/2018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Institutional Research Office, November 2016</a:t>
            </a:r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065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7772-EEA2-4755-867E-8C10C2E309E1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t>24/04/2018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Institutional Research Office, November 2016</a:t>
            </a:r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09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0671-7DCC-4280-8F47-5F1DF219B3DD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t>24/04/2018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Institutional Research Office, November 2016</a:t>
            </a:r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47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536F-F2A9-4BBD-9B5F-21766921991B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t>24/04/2018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Institutional Research Office, November 2016</a:t>
            </a:r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257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FC747-03FD-4E0D-9DA8-966F55A8D8C9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t>24/04/2018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Institutional Research Office, November 2016</a:t>
            </a:r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3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F8A2F-5144-4ED4-9D52-8DC32B605CB8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t>24/04/2018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Institutional Research Office, November 2016</a:t>
            </a:r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25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orcid.org/signin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 txBox="1">
            <a:spLocks noGrp="1"/>
          </p:cNvSpPr>
          <p:nvPr/>
        </p:nvSpPr>
        <p:spPr bwMode="auto">
          <a:xfrm>
            <a:off x="7162800" y="6096001"/>
            <a:ext cx="2890838" cy="4540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 anchor="ctr"/>
          <a:lstStyle/>
          <a:p>
            <a:pPr algn="r" defTabSz="449263" eaLnBrk="0" hangingPunct="0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100" dirty="0">
                <a:solidFill>
                  <a:srgbClr val="304554"/>
                </a:solidFill>
                <a:latin typeface="Times New Roman" pitchFamily="18" charset="0"/>
                <a:cs typeface="Lucida Sans Unicode" pitchFamily="34" charset="0"/>
              </a:rPr>
              <a:t>School Institute Name to go here</a:t>
            </a:r>
          </a:p>
        </p:txBody>
      </p:sp>
      <p:pic>
        <p:nvPicPr>
          <p:cNvPr id="5837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8372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8731"/>
            <a:ext cx="12192000" cy="684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8377" name="Text Box 7"/>
          <p:cNvSpPr txBox="1">
            <a:spLocks noChangeArrowheads="1"/>
          </p:cNvSpPr>
          <p:nvPr/>
        </p:nvSpPr>
        <p:spPr bwMode="auto">
          <a:xfrm>
            <a:off x="5140326" y="5967413"/>
            <a:ext cx="12430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8378" name="Text Box 8"/>
          <p:cNvSpPr txBox="1">
            <a:spLocks noChangeArrowheads="1"/>
          </p:cNvSpPr>
          <p:nvPr/>
        </p:nvSpPr>
        <p:spPr bwMode="auto">
          <a:xfrm>
            <a:off x="5427664" y="5895975"/>
            <a:ext cx="110013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pic>
        <p:nvPicPr>
          <p:cNvPr id="58388" name="Picture 20" descr="Qua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08220" y="116633"/>
            <a:ext cx="2000545" cy="1334765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2282302" y="2581696"/>
            <a:ext cx="762740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How to Improve the Visibility and </a:t>
            </a:r>
          </a:p>
          <a:p>
            <a:pPr algn="ctr"/>
            <a:r>
              <a:rPr lang="en-GB" sz="4000" b="1" dirty="0">
                <a:solidFill>
                  <a:prstClr val="black"/>
                </a:solidFill>
                <a:latin typeface="Candara" panose="020E0502030303020204" pitchFamily="34" charset="0"/>
              </a:rPr>
              <a:t>I</a:t>
            </a:r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mpact of Your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1502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 txBox="1">
            <a:spLocks noGrp="1"/>
          </p:cNvSpPr>
          <p:nvPr/>
        </p:nvSpPr>
        <p:spPr bwMode="auto">
          <a:xfrm>
            <a:off x="7162800" y="6096001"/>
            <a:ext cx="2890838" cy="4540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 anchor="ctr"/>
          <a:lstStyle/>
          <a:p>
            <a:pPr algn="r" defTabSz="449263" eaLnBrk="0" hangingPunct="0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100" dirty="0">
                <a:solidFill>
                  <a:srgbClr val="304554"/>
                </a:solidFill>
                <a:latin typeface="Times New Roman" pitchFamily="18" charset="0"/>
                <a:cs typeface="Lucida Sans Unicode" pitchFamily="34" charset="0"/>
              </a:rPr>
              <a:t>School Institute Name to go here</a:t>
            </a:r>
          </a:p>
        </p:txBody>
      </p:sp>
      <p:pic>
        <p:nvPicPr>
          <p:cNvPr id="5837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8372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524000" y="17462"/>
            <a:ext cx="9144000" cy="684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8377" name="Text Box 7"/>
          <p:cNvSpPr txBox="1">
            <a:spLocks noChangeArrowheads="1"/>
          </p:cNvSpPr>
          <p:nvPr/>
        </p:nvSpPr>
        <p:spPr bwMode="auto">
          <a:xfrm>
            <a:off x="5140326" y="5967413"/>
            <a:ext cx="12430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8378" name="Text Box 8"/>
          <p:cNvSpPr txBox="1">
            <a:spLocks noChangeArrowheads="1"/>
          </p:cNvSpPr>
          <p:nvPr/>
        </p:nvSpPr>
        <p:spPr bwMode="auto">
          <a:xfrm>
            <a:off x="5427664" y="5895975"/>
            <a:ext cx="110013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pic>
        <p:nvPicPr>
          <p:cNvPr id="58388" name="Picture 20" descr="Qua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08220" y="116633"/>
            <a:ext cx="2000545" cy="1334765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1782507" y="1572401"/>
            <a:ext cx="920166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ROUTINES FOR SUCCESS: </a:t>
            </a:r>
          </a:p>
          <a:p>
            <a:pPr algn="ctr"/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PREPARING YOUR RESEARCH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 smtClean="0">
                <a:latin typeface="Candara" panose="020E0502030303020204" pitchFamily="34" charset="0"/>
              </a:rPr>
              <a:t>Keywords </a:t>
            </a:r>
            <a:r>
              <a:rPr lang="en-IE" dirty="0">
                <a:latin typeface="Candara" panose="020E0502030303020204" pitchFamily="34" charset="0"/>
              </a:rPr>
              <a:t>in Title, Captions, </a:t>
            </a:r>
            <a:r>
              <a:rPr lang="en-IE" dirty="0" smtClean="0">
                <a:latin typeface="Candara" panose="020E0502030303020204" pitchFamily="34" charset="0"/>
              </a:rPr>
              <a:t>Abstracts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 smtClean="0">
                <a:latin typeface="Candara" panose="020E0502030303020204" pitchFamily="34" charset="0"/>
              </a:rPr>
              <a:t>Why? 54% of views to your work originate in search engines, 26% from indexes like SCOPUS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 smtClean="0">
                <a:latin typeface="Candara" panose="020E0502030303020204" pitchFamily="34" charset="0"/>
              </a:rPr>
              <a:t>The TITLE is vital!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E" dirty="0" smtClean="0">
                <a:latin typeface="Candara" panose="020E0502030303020204" pitchFamily="34" charset="0"/>
              </a:rPr>
              <a:t>2-3 keywords used at start of title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IE" dirty="0" smtClean="0">
                <a:latin typeface="Candara" panose="020E0502030303020204" pitchFamily="34" charset="0"/>
              </a:rPr>
              <a:t>Test variance in Google and subject index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IE" dirty="0" smtClean="0">
                <a:latin typeface="Candara" panose="020E0502030303020204" pitchFamily="34" charset="0"/>
              </a:rPr>
              <a:t>No acronyms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IE" dirty="0" smtClean="0">
                <a:latin typeface="Candara" panose="020E0502030303020204" pitchFamily="34" charset="0"/>
              </a:rPr>
              <a:t>Under 15 words: Google truncates titles to 55-60 characters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E" dirty="0" smtClean="0">
                <a:latin typeface="Candara" panose="020E0502030303020204" pitchFamily="34" charset="0"/>
              </a:rPr>
              <a:t>Not only keywords but format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IE" dirty="0" smtClean="0">
                <a:latin typeface="Candara" panose="020E0502030303020204" pitchFamily="34" charset="0"/>
              </a:rPr>
              <a:t>WRONG: “Helping Others to Find your Work Online: Search Engine Optimization (SEO) in 4 Easy Steps”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IE" dirty="0" smtClean="0">
                <a:latin typeface="Candara" panose="020E0502030303020204" pitchFamily="34" charset="0"/>
              </a:rPr>
              <a:t>RIGHT: “Search </a:t>
            </a:r>
            <a:r>
              <a:rPr lang="en-IE" dirty="0">
                <a:latin typeface="Candara" panose="020E0502030303020204" pitchFamily="34" charset="0"/>
              </a:rPr>
              <a:t>Engine Optimization (SEO) in 4 Easy </a:t>
            </a:r>
            <a:r>
              <a:rPr lang="en-IE" dirty="0" smtClean="0">
                <a:latin typeface="Candara" panose="020E0502030303020204" pitchFamily="34" charset="0"/>
              </a:rPr>
              <a:t>Steps: </a:t>
            </a:r>
            <a:r>
              <a:rPr lang="en-IE" dirty="0">
                <a:latin typeface="Candara" panose="020E0502030303020204" pitchFamily="34" charset="0"/>
              </a:rPr>
              <a:t>Helping Others to Find your Work Online</a:t>
            </a:r>
            <a:r>
              <a:rPr lang="en-IE" dirty="0" smtClean="0">
                <a:latin typeface="Candara" panose="020E0502030303020204" pitchFamily="34" charset="0"/>
              </a:rPr>
              <a:t>”</a:t>
            </a:r>
            <a:endParaRPr lang="en-IE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2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 txBox="1">
            <a:spLocks noGrp="1"/>
          </p:cNvSpPr>
          <p:nvPr/>
        </p:nvSpPr>
        <p:spPr bwMode="auto">
          <a:xfrm>
            <a:off x="7162800" y="6096001"/>
            <a:ext cx="2890838" cy="4540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 anchor="ctr"/>
          <a:lstStyle/>
          <a:p>
            <a:pPr algn="r" defTabSz="449263" eaLnBrk="0" hangingPunct="0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100" dirty="0">
                <a:solidFill>
                  <a:srgbClr val="304554"/>
                </a:solidFill>
                <a:latin typeface="Times New Roman" pitchFamily="18" charset="0"/>
                <a:cs typeface="Lucida Sans Unicode" pitchFamily="34" charset="0"/>
              </a:rPr>
              <a:t>School Institute Name to go here</a:t>
            </a:r>
          </a:p>
        </p:txBody>
      </p:sp>
      <p:pic>
        <p:nvPicPr>
          <p:cNvPr id="5837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8372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501181" y="8731"/>
            <a:ext cx="9144000" cy="684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8377" name="Text Box 7"/>
          <p:cNvSpPr txBox="1">
            <a:spLocks noChangeArrowheads="1"/>
          </p:cNvSpPr>
          <p:nvPr/>
        </p:nvSpPr>
        <p:spPr bwMode="auto">
          <a:xfrm>
            <a:off x="5140326" y="5967413"/>
            <a:ext cx="12430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8378" name="Text Box 8"/>
          <p:cNvSpPr txBox="1">
            <a:spLocks noChangeArrowheads="1"/>
          </p:cNvSpPr>
          <p:nvPr/>
        </p:nvSpPr>
        <p:spPr bwMode="auto">
          <a:xfrm>
            <a:off x="5427664" y="5895975"/>
            <a:ext cx="110013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pic>
        <p:nvPicPr>
          <p:cNvPr id="58388" name="Picture 20" descr="Qua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08220" y="116633"/>
            <a:ext cx="2000545" cy="1334765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1655806" y="2068127"/>
            <a:ext cx="920166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ROUTINES FOR SUCCESS: </a:t>
            </a:r>
          </a:p>
          <a:p>
            <a:pPr algn="ctr"/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ANNOUNCING YOUR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Social </a:t>
            </a:r>
            <a:r>
              <a:rPr lang="en-IE" dirty="0"/>
              <a:t>Media</a:t>
            </a:r>
            <a:endParaRPr lang="en-I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Blogs</a:t>
            </a:r>
            <a:endParaRPr lang="en-I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err="1"/>
              <a:t>ListServs</a:t>
            </a:r>
            <a:endParaRPr lang="en-I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Academic </a:t>
            </a:r>
            <a:r>
              <a:rPr lang="en-IE" dirty="0" smtClean="0"/>
              <a:t>Networks: </a:t>
            </a:r>
            <a:r>
              <a:rPr lang="en-IE" dirty="0" err="1" smtClean="0"/>
              <a:t>ResearchGate</a:t>
            </a:r>
            <a:r>
              <a:rPr lang="en-IE" dirty="0" smtClean="0"/>
              <a:t>, </a:t>
            </a:r>
            <a:r>
              <a:rPr lang="en-IE" dirty="0" err="1" smtClean="0"/>
              <a:t>Mendeley</a:t>
            </a:r>
            <a:r>
              <a:rPr lang="en-IE" dirty="0" smtClean="0"/>
              <a:t> </a:t>
            </a:r>
            <a:r>
              <a:rPr lang="en-IE" dirty="0" err="1" smtClean="0"/>
              <a:t>etc</a:t>
            </a:r>
            <a:endParaRPr lang="en-I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Conferences and Talks</a:t>
            </a:r>
            <a:endParaRPr lang="en-I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YouTube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dirty="0" smtClean="0"/>
              <a:t>The Importance of LINKS: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E" sz="1600" dirty="0" smtClean="0"/>
              <a:t>Links to your work on NUI Website, your personal website, all social media, blogs, in your EMAIL SIGNATURE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E" sz="1600" dirty="0" smtClean="0"/>
              <a:t>Link to Link: Your webpage to your publication. Your publication to your webpage.</a:t>
            </a:r>
          </a:p>
          <a:p>
            <a:pPr algn="ctr"/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 </a:t>
            </a:r>
          </a:p>
          <a:p>
            <a:endParaRPr lang="en-GB" sz="4000" b="1" dirty="0" smtClean="0">
              <a:solidFill>
                <a:prstClr val="black"/>
              </a:solidFill>
              <a:latin typeface="Candara" panose="020E05020303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95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Institutional Research Office, November 2016</a:t>
            </a:r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81000"/>
            <a:ext cx="12192000" cy="7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81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 txBox="1">
            <a:spLocks noGrp="1"/>
          </p:cNvSpPr>
          <p:nvPr/>
        </p:nvSpPr>
        <p:spPr bwMode="auto">
          <a:xfrm>
            <a:off x="7162800" y="6096001"/>
            <a:ext cx="2890838" cy="4540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 anchor="ctr"/>
          <a:lstStyle/>
          <a:p>
            <a:pPr algn="r" defTabSz="449263" eaLnBrk="0" hangingPunct="0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100" dirty="0">
                <a:solidFill>
                  <a:srgbClr val="304554"/>
                </a:solidFill>
                <a:latin typeface="Times New Roman" pitchFamily="18" charset="0"/>
                <a:cs typeface="Lucida Sans Unicode" pitchFamily="34" charset="0"/>
              </a:rPr>
              <a:t>School Institute Name to go here</a:t>
            </a:r>
          </a:p>
        </p:txBody>
      </p:sp>
      <p:pic>
        <p:nvPicPr>
          <p:cNvPr id="5837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8372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501181" y="8731"/>
            <a:ext cx="9144000" cy="684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8377" name="Text Box 7"/>
          <p:cNvSpPr txBox="1">
            <a:spLocks noChangeArrowheads="1"/>
          </p:cNvSpPr>
          <p:nvPr/>
        </p:nvSpPr>
        <p:spPr bwMode="auto">
          <a:xfrm>
            <a:off x="5140326" y="5967413"/>
            <a:ext cx="12430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8378" name="Text Box 8"/>
          <p:cNvSpPr txBox="1">
            <a:spLocks noChangeArrowheads="1"/>
          </p:cNvSpPr>
          <p:nvPr/>
        </p:nvSpPr>
        <p:spPr bwMode="auto">
          <a:xfrm>
            <a:off x="5427664" y="5895975"/>
            <a:ext cx="110013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pic>
        <p:nvPicPr>
          <p:cNvPr id="58388" name="Picture 20" descr="Qua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08220" y="116633"/>
            <a:ext cx="2000545" cy="1334765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1655806" y="2068127"/>
            <a:ext cx="920166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ROUTINES FOR SUCCESS: </a:t>
            </a:r>
          </a:p>
          <a:p>
            <a:pPr algn="ctr"/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MONITOR AND MEASURE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Academic </a:t>
            </a:r>
            <a:r>
              <a:rPr lang="en-IE" dirty="0"/>
              <a:t>Indicators: h-index and citation </a:t>
            </a:r>
            <a:r>
              <a:rPr lang="en-IE" dirty="0" smtClean="0"/>
              <a:t>counts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Social Indicators: Views, Downloads, Mentions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EXAMPLE: PROF. DEVANE</a:t>
            </a:r>
          </a:p>
          <a:p>
            <a:endParaRPr lang="en-GB" sz="4000" b="1" dirty="0" smtClean="0">
              <a:solidFill>
                <a:prstClr val="black"/>
              </a:solidFill>
              <a:latin typeface="Candara" panose="020E0502030303020204" pitchFamily="34" charset="0"/>
            </a:endParaRPr>
          </a:p>
          <a:p>
            <a:pPr lvl="0"/>
            <a:endParaRPr lang="en-IE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8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 txBox="1">
            <a:spLocks noGrp="1"/>
          </p:cNvSpPr>
          <p:nvPr/>
        </p:nvSpPr>
        <p:spPr bwMode="auto">
          <a:xfrm>
            <a:off x="7162800" y="6096001"/>
            <a:ext cx="2890838" cy="4540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 anchor="ctr"/>
          <a:lstStyle/>
          <a:p>
            <a:pPr algn="r" defTabSz="449263" eaLnBrk="0" hangingPunct="0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100" dirty="0">
                <a:solidFill>
                  <a:srgbClr val="304554"/>
                </a:solidFill>
                <a:latin typeface="Times New Roman" pitchFamily="18" charset="0"/>
                <a:cs typeface="Lucida Sans Unicode" pitchFamily="34" charset="0"/>
              </a:rPr>
              <a:t>School Institute Name to go here</a:t>
            </a:r>
          </a:p>
        </p:txBody>
      </p:sp>
      <p:pic>
        <p:nvPicPr>
          <p:cNvPr id="5837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8372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501181" y="8731"/>
            <a:ext cx="9144000" cy="684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8377" name="Text Box 7"/>
          <p:cNvSpPr txBox="1">
            <a:spLocks noChangeArrowheads="1"/>
          </p:cNvSpPr>
          <p:nvPr/>
        </p:nvSpPr>
        <p:spPr bwMode="auto">
          <a:xfrm>
            <a:off x="5140326" y="5967413"/>
            <a:ext cx="12430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8378" name="Text Box 8"/>
          <p:cNvSpPr txBox="1">
            <a:spLocks noChangeArrowheads="1"/>
          </p:cNvSpPr>
          <p:nvPr/>
        </p:nvSpPr>
        <p:spPr bwMode="auto">
          <a:xfrm>
            <a:off x="5427664" y="5895975"/>
            <a:ext cx="110013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pic>
        <p:nvPicPr>
          <p:cNvPr id="58388" name="Picture 20" descr="Qua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08220" y="116633"/>
            <a:ext cx="2000545" cy="1334765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1655806" y="2068127"/>
            <a:ext cx="92016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ROUTINES FOR SUCCESS: </a:t>
            </a:r>
          </a:p>
          <a:p>
            <a:pPr algn="ctr"/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LAST THOUGHTS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These are ROUTINES, not chores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Ultimately, YOU are responsible for your success.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You’ve worked unbelievably hard on your research, now show the world!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876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 txBox="1">
            <a:spLocks noGrp="1"/>
          </p:cNvSpPr>
          <p:nvPr/>
        </p:nvSpPr>
        <p:spPr bwMode="auto">
          <a:xfrm>
            <a:off x="7162800" y="6096001"/>
            <a:ext cx="2890838" cy="4540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 anchor="ctr"/>
          <a:lstStyle/>
          <a:p>
            <a:pPr algn="r" defTabSz="449263" eaLnBrk="0" hangingPunct="0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100" dirty="0">
                <a:solidFill>
                  <a:srgbClr val="304554"/>
                </a:solidFill>
                <a:latin typeface="Times New Roman" pitchFamily="18" charset="0"/>
                <a:cs typeface="Lucida Sans Unicode" pitchFamily="34" charset="0"/>
              </a:rPr>
              <a:t>School Institute Name to go here</a:t>
            </a:r>
          </a:p>
        </p:txBody>
      </p:sp>
      <p:pic>
        <p:nvPicPr>
          <p:cNvPr id="5837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8372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501181" y="8731"/>
            <a:ext cx="9144000" cy="684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8377" name="Text Box 7"/>
          <p:cNvSpPr txBox="1">
            <a:spLocks noChangeArrowheads="1"/>
          </p:cNvSpPr>
          <p:nvPr/>
        </p:nvSpPr>
        <p:spPr bwMode="auto">
          <a:xfrm>
            <a:off x="5140326" y="5967413"/>
            <a:ext cx="12430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8378" name="Text Box 8"/>
          <p:cNvSpPr txBox="1">
            <a:spLocks noChangeArrowheads="1"/>
          </p:cNvSpPr>
          <p:nvPr/>
        </p:nvSpPr>
        <p:spPr bwMode="auto">
          <a:xfrm>
            <a:off x="5427664" y="5895975"/>
            <a:ext cx="110013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pic>
        <p:nvPicPr>
          <p:cNvPr id="58388" name="Picture 20" descr="Qua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08220" y="116633"/>
            <a:ext cx="2000545" cy="1334765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1443517" y="2865788"/>
            <a:ext cx="92016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Questions?</a:t>
            </a:r>
            <a:endParaRPr lang="en-GB" sz="2000" b="1" dirty="0" smtClean="0">
              <a:solidFill>
                <a:prstClr val="black"/>
              </a:solidFill>
              <a:latin typeface="Candara" panose="020E05020303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405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93072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E" sz="4000" b="1" dirty="0" smtClean="0">
                <a:latin typeface="Candara" panose="020E0502030303020204" pitchFamily="34" charset="0"/>
              </a:rPr>
              <a:t>The Big Picture: Research Metrics Uses</a:t>
            </a:r>
            <a:endParaRPr lang="en-IE" sz="4000" b="1" dirty="0">
              <a:latin typeface="Candara" panose="020E0502030303020204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3728412" y="1227291"/>
            <a:ext cx="5198658" cy="3902658"/>
          </a:xfrm>
        </p:spPr>
        <p:txBody>
          <a:bodyPr>
            <a:normAutofit lnSpcReduction="10000"/>
          </a:bodyPr>
          <a:lstStyle/>
          <a:p>
            <a:r>
              <a:rPr lang="en-IE" sz="2200" dirty="0"/>
              <a:t>Internal Promotions and PMDS</a:t>
            </a:r>
          </a:p>
          <a:p>
            <a:r>
              <a:rPr lang="en-IE" sz="2200" dirty="0"/>
              <a:t>Hiring decisions</a:t>
            </a:r>
          </a:p>
          <a:p>
            <a:r>
              <a:rPr lang="en-IE" sz="2200" dirty="0"/>
              <a:t>Funding Applications</a:t>
            </a:r>
          </a:p>
          <a:p>
            <a:r>
              <a:rPr lang="en-IE" sz="2200" dirty="0" smtClean="0"/>
              <a:t>University KPIs</a:t>
            </a:r>
          </a:p>
          <a:p>
            <a:r>
              <a:rPr lang="en-IE" sz="2200" dirty="0" smtClean="0"/>
              <a:t>Institutional Review of Research performance (IRRP)</a:t>
            </a:r>
          </a:p>
          <a:p>
            <a:r>
              <a:rPr lang="en-IE" sz="2200" dirty="0" smtClean="0"/>
              <a:t>Research Strategy – Opportunities, strengths</a:t>
            </a:r>
          </a:p>
          <a:p>
            <a:r>
              <a:rPr lang="en-IE" sz="2200" dirty="0" smtClean="0"/>
              <a:t>Benchmarking</a:t>
            </a:r>
          </a:p>
          <a:p>
            <a:r>
              <a:rPr lang="en-IE" sz="2200" dirty="0" smtClean="0"/>
              <a:t>Rankings</a:t>
            </a:r>
            <a:endParaRPr lang="en-IE" sz="2200" dirty="0"/>
          </a:p>
          <a:p>
            <a:endParaRPr lang="en-IE" dirty="0" smtClean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432098" y="6356351"/>
            <a:ext cx="2564305" cy="365125"/>
          </a:xfrm>
        </p:spPr>
        <p:txBody>
          <a:bodyPr/>
          <a:lstStyle/>
          <a:p>
            <a:r>
              <a:rPr lang="en-IE" dirty="0" smtClean="0">
                <a:solidFill>
                  <a:prstClr val="black">
                    <a:tint val="75000"/>
                  </a:prstClr>
                </a:solidFill>
              </a:rPr>
              <a:t>By Claire O’Connor</a:t>
            </a:r>
          </a:p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Content Placeholder 20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153709" y="1370839"/>
            <a:ext cx="3385235" cy="21129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7496" y="5467803"/>
            <a:ext cx="7345766" cy="125367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7996" y="1252677"/>
            <a:ext cx="3764004" cy="377085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09039" y="1001507"/>
            <a:ext cx="1474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/>
              <a:t>KPIs metrics</a:t>
            </a:r>
            <a:endParaRPr lang="en-IE" i="1" dirty="0"/>
          </a:p>
        </p:txBody>
      </p:sp>
      <p:sp>
        <p:nvSpPr>
          <p:cNvPr id="4" name="TextBox 3"/>
          <p:cNvSpPr txBox="1"/>
          <p:nvPr/>
        </p:nvSpPr>
        <p:spPr>
          <a:xfrm>
            <a:off x="8849979" y="930729"/>
            <a:ext cx="3146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/>
              <a:t>Researcher Profile metrics</a:t>
            </a:r>
            <a:endParaRPr lang="en-IE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103632" y="5171241"/>
            <a:ext cx="1606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/>
              <a:t>IRRP metrics</a:t>
            </a:r>
            <a:endParaRPr lang="en-IE" i="1" dirty="0"/>
          </a:p>
        </p:txBody>
      </p:sp>
    </p:spTree>
    <p:extLst>
      <p:ext uri="{BB962C8B-B14F-4D97-AF65-F5344CB8AC3E}">
        <p14:creationId xmlns:p14="http://schemas.microsoft.com/office/powerpoint/2010/main" val="335412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93072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E" sz="4000" b="1" dirty="0" smtClean="0">
                <a:latin typeface="Candara" panose="020E0502030303020204" pitchFamily="34" charset="0"/>
              </a:rPr>
              <a:t>The Big Picture: Sources of Research Metrics</a:t>
            </a:r>
            <a:endParaRPr lang="en-IE" sz="4000" b="1" dirty="0">
              <a:latin typeface="Candara" panose="020E0502030303020204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2634777" y="983229"/>
            <a:ext cx="9309573" cy="5646171"/>
          </a:xfrm>
        </p:spPr>
        <p:txBody>
          <a:bodyPr>
            <a:normAutofit fontScale="77500" lnSpcReduction="20000"/>
          </a:bodyPr>
          <a:lstStyle/>
          <a:p>
            <a:r>
              <a:rPr lang="en-IE" b="1" dirty="0" smtClean="0"/>
              <a:t>IRIS</a:t>
            </a:r>
            <a:r>
              <a:rPr lang="en-IE" dirty="0" smtClean="0"/>
              <a:t> – Institutional Research Information System </a:t>
            </a:r>
          </a:p>
          <a:p>
            <a:pPr lvl="1"/>
            <a:r>
              <a:rPr lang="en-IE" sz="2400" dirty="0"/>
              <a:t>web-based system that enables researchers and academic staff to create, update and maintain their own web profiles/CV’s and showcase their research expertise and research achievements to a global </a:t>
            </a:r>
            <a:r>
              <a:rPr lang="en-IE" sz="2400" dirty="0" smtClean="0"/>
              <a:t>audience</a:t>
            </a:r>
          </a:p>
          <a:p>
            <a:pPr lvl="1"/>
            <a:r>
              <a:rPr lang="en-IE" sz="2400" dirty="0" smtClean="0"/>
              <a:t>Links to WOS automatically</a:t>
            </a:r>
          </a:p>
          <a:p>
            <a:r>
              <a:rPr lang="en-IE" b="1" dirty="0" smtClean="0"/>
              <a:t>Scopus</a:t>
            </a:r>
            <a:r>
              <a:rPr lang="en-IE" dirty="0" smtClean="0"/>
              <a:t> - bibliographic database containing abstracts </a:t>
            </a:r>
            <a:r>
              <a:rPr lang="en-IE" dirty="0"/>
              <a:t>and </a:t>
            </a:r>
            <a:r>
              <a:rPr lang="en-IE" dirty="0" smtClean="0"/>
              <a:t>citations for over 60m academic journal articles since 1996. Encompasses over 21.5k peer reviewed journals and 130k books. Scopus offers </a:t>
            </a:r>
            <a:r>
              <a:rPr lang="en-IE" b="1" i="1" dirty="0"/>
              <a:t>author profiles </a:t>
            </a:r>
            <a:r>
              <a:rPr lang="en-IE" dirty="0"/>
              <a:t>which cover affiliations, number of publications and </a:t>
            </a:r>
            <a:r>
              <a:rPr lang="en-IE" dirty="0" smtClean="0"/>
              <a:t>their bibliographic data</a:t>
            </a:r>
            <a:r>
              <a:rPr lang="en-IE" dirty="0"/>
              <a:t>, </a:t>
            </a:r>
            <a:r>
              <a:rPr lang="en-IE" dirty="0" smtClean="0"/>
              <a:t>references, </a:t>
            </a:r>
            <a:r>
              <a:rPr lang="en-IE" dirty="0"/>
              <a:t>and details on the number of citations each published document has </a:t>
            </a:r>
            <a:r>
              <a:rPr lang="en-IE" dirty="0" smtClean="0"/>
              <a:t>received. Ensure you use a consistent Author name/ID</a:t>
            </a:r>
            <a:endParaRPr lang="en-IE" dirty="0"/>
          </a:p>
          <a:p>
            <a:r>
              <a:rPr lang="en-IE" b="1" dirty="0" err="1" smtClean="0"/>
              <a:t>SciVal</a:t>
            </a:r>
            <a:r>
              <a:rPr lang="en-IE" dirty="0" smtClean="0"/>
              <a:t> </a:t>
            </a:r>
            <a:r>
              <a:rPr lang="en-IE" i="1" dirty="0" smtClean="0"/>
              <a:t>links to profiles in Scopus. </a:t>
            </a:r>
            <a:r>
              <a:rPr lang="en-IE" dirty="0" smtClean="0"/>
              <a:t>Can combine profiles into Schools, Research </a:t>
            </a:r>
            <a:r>
              <a:rPr lang="en-IE" dirty="0"/>
              <a:t>G</a:t>
            </a:r>
            <a:r>
              <a:rPr lang="en-IE" dirty="0" smtClean="0"/>
              <a:t>roups and present visual research </a:t>
            </a:r>
            <a:r>
              <a:rPr lang="en-IE" dirty="0"/>
              <a:t>performance, benchmark relative to peers, develop collaborative partnerships and </a:t>
            </a:r>
            <a:r>
              <a:rPr lang="en-IE" dirty="0" err="1"/>
              <a:t>analyze</a:t>
            </a:r>
            <a:r>
              <a:rPr lang="en-IE" dirty="0"/>
              <a:t> research </a:t>
            </a:r>
            <a:r>
              <a:rPr lang="en-IE" dirty="0" smtClean="0"/>
              <a:t>trends at an institutional or department or subject level. </a:t>
            </a:r>
          </a:p>
          <a:p>
            <a:r>
              <a:rPr lang="en-IE" b="1" dirty="0"/>
              <a:t>Incites</a:t>
            </a:r>
            <a:r>
              <a:rPr lang="en-IE" dirty="0"/>
              <a:t> </a:t>
            </a:r>
            <a:r>
              <a:rPr lang="en-IE" dirty="0" smtClean="0"/>
              <a:t>based on </a:t>
            </a:r>
            <a:r>
              <a:rPr lang="en-IE" i="1" dirty="0" smtClean="0"/>
              <a:t>Web of Science (WOS) </a:t>
            </a:r>
            <a:r>
              <a:rPr lang="en-IE" dirty="0" smtClean="0"/>
              <a:t>– similar to </a:t>
            </a:r>
            <a:r>
              <a:rPr lang="en-IE" i="1" dirty="0" smtClean="0"/>
              <a:t>Scopus</a:t>
            </a:r>
            <a:r>
              <a:rPr lang="en-IE" dirty="0" smtClean="0"/>
              <a:t> but more scientific and uses a different database of journals</a:t>
            </a:r>
            <a:r>
              <a:rPr lang="en-IE" dirty="0"/>
              <a:t>. </a:t>
            </a:r>
            <a:r>
              <a:rPr lang="en-IE" i="1" dirty="0"/>
              <a:t>Web of Science </a:t>
            </a:r>
            <a:r>
              <a:rPr lang="en-IE" dirty="0"/>
              <a:t>encompasses over 50,000 scholarly books, 12,000 journals and 160,000 conference proceedings</a:t>
            </a:r>
            <a:endParaRPr lang="en-IE" dirty="0" smtClean="0"/>
          </a:p>
          <a:p>
            <a:r>
              <a:rPr lang="en-IE" b="1" dirty="0" err="1" smtClean="0"/>
              <a:t>Altmetrics</a:t>
            </a:r>
            <a:r>
              <a:rPr lang="en-IE" dirty="0" smtClean="0"/>
              <a:t>: measure </a:t>
            </a:r>
            <a:r>
              <a:rPr lang="en-IE" dirty="0"/>
              <a:t>of online engagement </a:t>
            </a:r>
            <a:r>
              <a:rPr lang="en-IE" dirty="0" smtClean="0"/>
              <a:t>and impact/reach of a paper/person. non-traditional metrics proposed </a:t>
            </a:r>
            <a:r>
              <a:rPr lang="en-IE" dirty="0"/>
              <a:t>as an </a:t>
            </a:r>
            <a:r>
              <a:rPr lang="en-IE" dirty="0" smtClean="0"/>
              <a:t>alternative</a:t>
            </a:r>
            <a:r>
              <a:rPr lang="en-IE" baseline="30000" dirty="0"/>
              <a:t> </a:t>
            </a:r>
            <a:r>
              <a:rPr lang="en-IE" dirty="0" smtClean="0"/>
              <a:t>to </a:t>
            </a:r>
            <a:r>
              <a:rPr lang="en-IE" dirty="0"/>
              <a:t>more </a:t>
            </a:r>
            <a:r>
              <a:rPr lang="en-IE" dirty="0" smtClean="0"/>
              <a:t>traditional citation impact metrics - </a:t>
            </a:r>
            <a:r>
              <a:rPr lang="en-IE" dirty="0"/>
              <a:t>Based off a very broad group of </a:t>
            </a:r>
            <a:r>
              <a:rPr lang="en-IE" dirty="0" smtClean="0"/>
              <a:t>metrics (</a:t>
            </a:r>
            <a:r>
              <a:rPr lang="en-IE" dirty="0" err="1" smtClean="0"/>
              <a:t>eg</a:t>
            </a:r>
            <a:r>
              <a:rPr lang="en-IE" dirty="0" smtClean="0"/>
              <a:t>. Viewed, Discussed, Saved, Cited, Recommended) </a:t>
            </a:r>
            <a:r>
              <a:rPr lang="en-IE" dirty="0"/>
              <a:t>capturing </a:t>
            </a:r>
            <a:r>
              <a:rPr lang="en-IE" dirty="0" smtClean="0"/>
              <a:t>alternative measures of </a:t>
            </a:r>
            <a:r>
              <a:rPr lang="en-IE" dirty="0"/>
              <a:t>impact a paper or work can </a:t>
            </a:r>
            <a:r>
              <a:rPr lang="en-IE" dirty="0" smtClean="0"/>
              <a:t>have. </a:t>
            </a:r>
            <a:r>
              <a:rPr lang="en-IE" dirty="0" err="1" smtClean="0"/>
              <a:t>Altmetric</a:t>
            </a:r>
            <a:r>
              <a:rPr lang="en-IE" dirty="0" smtClean="0"/>
              <a:t> </a:t>
            </a:r>
            <a:r>
              <a:rPr lang="en-IE" dirty="0"/>
              <a:t>tracks a range of sources to capture and collate this </a:t>
            </a:r>
            <a:r>
              <a:rPr lang="en-IE" dirty="0" smtClean="0"/>
              <a:t>activity. 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2" name="InCites_logo_alo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9742" y="4550826"/>
            <a:ext cx="1390650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8108" y="3343213"/>
            <a:ext cx="1073918" cy="4976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208" y="2297817"/>
            <a:ext cx="1009524" cy="4380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6106" y="5474605"/>
            <a:ext cx="1514286" cy="6190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75" y="1076224"/>
            <a:ext cx="2336936" cy="533355"/>
          </a:xfrm>
          <a:prstGeom prst="rect">
            <a:avLst/>
          </a:prstGeom>
        </p:spPr>
      </p:pic>
      <p:sp>
        <p:nvSpPr>
          <p:cNvPr id="14" name="Slide Number Placeholder 2"/>
          <p:cNvSpPr txBox="1">
            <a:spLocks/>
          </p:cNvSpPr>
          <p:nvPr/>
        </p:nvSpPr>
        <p:spPr>
          <a:xfrm>
            <a:off x="9432098" y="6356351"/>
            <a:ext cx="25643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By Claire O’Connor</a:t>
            </a:r>
          </a:p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9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45289512"/>
              </p:ext>
            </p:extLst>
          </p:nvPr>
        </p:nvGraphicFramePr>
        <p:xfrm>
          <a:off x="1124599" y="2150894"/>
          <a:ext cx="3455615" cy="3515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" name="Content Placeholder 29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943873" y="2780928"/>
            <a:ext cx="5489739" cy="2664296"/>
          </a:xfrm>
          <a:prstGeom prst="rect">
            <a:avLst/>
          </a:prstGeom>
        </p:spPr>
      </p:pic>
      <p:sp>
        <p:nvSpPr>
          <p:cNvPr id="10" name="Right Brace 9"/>
          <p:cNvSpPr/>
          <p:nvPr/>
        </p:nvSpPr>
        <p:spPr bwMode="auto">
          <a:xfrm>
            <a:off x="8544272" y="2852936"/>
            <a:ext cx="504056" cy="1008112"/>
          </a:xfrm>
          <a:prstGeom prst="rightBrace">
            <a:avLst>
              <a:gd name="adj1" fmla="val 8333"/>
              <a:gd name="adj2" fmla="val 53664"/>
            </a:avLst>
          </a:prstGeom>
          <a:noFill/>
          <a:ln w="9525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IE" sz="1400" dirty="0">
              <a:solidFill>
                <a:srgbClr val="000000"/>
              </a:solidFill>
              <a:latin typeface="Arial" charset="0"/>
              <a:ea typeface="ＭＳ Ｐゴシック" pitchFamily="1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48328" y="31409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/>
              <a:t>Teaching</a:t>
            </a:r>
          </a:p>
        </p:txBody>
      </p:sp>
      <p:sp>
        <p:nvSpPr>
          <p:cNvPr id="12" name="Right Brace 11"/>
          <p:cNvSpPr/>
          <p:nvPr/>
        </p:nvSpPr>
        <p:spPr bwMode="auto">
          <a:xfrm>
            <a:off x="8976320" y="4005064"/>
            <a:ext cx="360040" cy="576064"/>
          </a:xfrm>
          <a:prstGeom prst="rightBrace">
            <a:avLst>
              <a:gd name="adj1" fmla="val 8333"/>
              <a:gd name="adj2" fmla="val 53664"/>
            </a:avLst>
          </a:prstGeom>
          <a:noFill/>
          <a:ln w="9525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IE" sz="1400" dirty="0">
              <a:solidFill>
                <a:srgbClr val="000000"/>
              </a:solidFill>
              <a:latin typeface="Arial" charset="0"/>
              <a:ea typeface="ＭＳ Ｐゴシック" pitchFamily="1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408368" y="41490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/>
              <a:t>Research</a:t>
            </a:r>
          </a:p>
        </p:txBody>
      </p:sp>
      <p:sp>
        <p:nvSpPr>
          <p:cNvPr id="15" name="Right Brace 14"/>
          <p:cNvSpPr/>
          <p:nvPr/>
        </p:nvSpPr>
        <p:spPr bwMode="auto">
          <a:xfrm>
            <a:off x="7824192" y="4725144"/>
            <a:ext cx="360040" cy="576064"/>
          </a:xfrm>
          <a:prstGeom prst="rightBrace">
            <a:avLst>
              <a:gd name="adj1" fmla="val 8333"/>
              <a:gd name="adj2" fmla="val 53664"/>
            </a:avLst>
          </a:prstGeom>
          <a:noFill/>
          <a:ln w="9525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IE" sz="1400" dirty="0">
              <a:solidFill>
                <a:srgbClr val="000000"/>
              </a:solidFill>
              <a:latin typeface="Arial" charset="0"/>
              <a:ea typeface="ＭＳ Ｐゴシック" pitchFamily="1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28247" y="4869161"/>
            <a:ext cx="1587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/>
              <a:t>International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5020" y="1979548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/>
              <a:t>Research related metrics account for 64.75%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0" y="2230"/>
            <a:ext cx="12192000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The Really Big Picture: University Rankings Metrics</a:t>
            </a:r>
          </a:p>
          <a:p>
            <a:pPr algn="ctr"/>
            <a:r>
              <a:rPr lang="en-GB" sz="32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Importance of Research - THE</a:t>
            </a:r>
            <a:endParaRPr lang="en-GB" sz="3200" b="1" dirty="0">
              <a:solidFill>
                <a:prstClr val="black"/>
              </a:solidFill>
              <a:latin typeface="Candara" panose="020E0502030303020204" pitchFamily="34" charset="0"/>
            </a:endParaRPr>
          </a:p>
        </p:txBody>
      </p:sp>
      <p:sp>
        <p:nvSpPr>
          <p:cNvPr id="6" name="Right Arrow 5"/>
          <p:cNvSpPr/>
          <p:nvPr/>
        </p:nvSpPr>
        <p:spPr>
          <a:xfrm rot="1595372">
            <a:off x="980814" y="2933817"/>
            <a:ext cx="431197" cy="2953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Slide Number Placeholder 2"/>
          <p:cNvSpPr txBox="1">
            <a:spLocks/>
          </p:cNvSpPr>
          <p:nvPr/>
        </p:nvSpPr>
        <p:spPr>
          <a:xfrm>
            <a:off x="9432098" y="6356351"/>
            <a:ext cx="25643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By Claire O’Connor</a:t>
            </a:r>
          </a:p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70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7" name="Text Box 7"/>
          <p:cNvSpPr txBox="1">
            <a:spLocks noChangeArrowheads="1"/>
          </p:cNvSpPr>
          <p:nvPr/>
        </p:nvSpPr>
        <p:spPr bwMode="auto">
          <a:xfrm>
            <a:off x="5140326" y="5967413"/>
            <a:ext cx="12430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8378" name="Text Box 8"/>
          <p:cNvSpPr txBox="1">
            <a:spLocks noChangeArrowheads="1"/>
          </p:cNvSpPr>
          <p:nvPr/>
        </p:nvSpPr>
        <p:spPr bwMode="auto">
          <a:xfrm>
            <a:off x="5427664" y="5895975"/>
            <a:ext cx="110013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2192000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The Really Big Picture: University Rankings Metrics</a:t>
            </a:r>
          </a:p>
          <a:p>
            <a:pPr algn="ctr"/>
            <a:r>
              <a:rPr lang="en-GB" sz="32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Importance of Research - QS</a:t>
            </a:r>
            <a:endParaRPr lang="en-GB" sz="3200" b="1" dirty="0">
              <a:solidFill>
                <a:prstClr val="black"/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1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2592316"/>
              </p:ext>
            </p:extLst>
          </p:nvPr>
        </p:nvGraphicFramePr>
        <p:xfrm>
          <a:off x="1548706" y="1628800"/>
          <a:ext cx="3650229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0891684"/>
              </p:ext>
            </p:extLst>
          </p:nvPr>
        </p:nvGraphicFramePr>
        <p:xfrm>
          <a:off x="5746944" y="1600200"/>
          <a:ext cx="4280137" cy="3482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655099" y="4556072"/>
            <a:ext cx="50851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prstClr val="black"/>
                </a:solidFill>
                <a:latin typeface="Candara" panose="020E0502030303020204" pitchFamily="34" charset="0"/>
              </a:rPr>
              <a:t>Based on Journals ASJC Code not the Academic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prstClr val="black"/>
                </a:solidFill>
                <a:latin typeface="Candara" panose="020E0502030303020204" pitchFamily="34" charset="0"/>
              </a:rPr>
              <a:t>Takes </a:t>
            </a:r>
            <a:r>
              <a:rPr lang="en-IE" dirty="0">
                <a:solidFill>
                  <a:prstClr val="black"/>
                </a:solidFill>
                <a:latin typeface="Candara" panose="020E0502030303020204" pitchFamily="34" charset="0"/>
              </a:rPr>
              <a:t>both survey results from previous year; </a:t>
            </a:r>
            <a:r>
              <a:rPr lang="en-IE" dirty="0" smtClean="0">
                <a:solidFill>
                  <a:prstClr val="black"/>
                </a:solidFill>
                <a:latin typeface="Candara" panose="020E0502030303020204" pitchFamily="34" charset="0"/>
              </a:rPr>
              <a:t>2012-2016 for 2017 Ranking results</a:t>
            </a:r>
            <a:endParaRPr lang="en-IE" dirty="0">
              <a:solidFill>
                <a:prstClr val="black"/>
              </a:solidFill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>
                <a:solidFill>
                  <a:prstClr val="black"/>
                </a:solidFill>
                <a:latin typeface="Candara" panose="020E0502030303020204" pitchFamily="34" charset="0"/>
              </a:rPr>
              <a:t>Citation per paper and H-Index from </a:t>
            </a:r>
            <a:r>
              <a:rPr lang="en-IE" dirty="0" smtClean="0">
                <a:solidFill>
                  <a:prstClr val="black"/>
                </a:solidFill>
                <a:latin typeface="Candara" panose="020E0502030303020204" pitchFamily="34" charset="0"/>
              </a:rPr>
              <a:t>Scopus from 2011-2015</a:t>
            </a:r>
            <a:endParaRPr lang="en-IE" dirty="0">
              <a:solidFill>
                <a:prstClr val="black"/>
              </a:solidFill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>
                <a:solidFill>
                  <a:prstClr val="black"/>
                </a:solidFill>
                <a:latin typeface="Candara" panose="020E0502030303020204" pitchFamily="34" charset="0"/>
              </a:rPr>
              <a:t>Metric weighting depends on Subject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2" name="Right Arrow 1"/>
          <p:cNvSpPr/>
          <p:nvPr/>
        </p:nvSpPr>
        <p:spPr>
          <a:xfrm rot="19129989">
            <a:off x="1574481" y="4213509"/>
            <a:ext cx="578295" cy="2675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>
          <a:xfrm>
            <a:off x="9432098" y="6356351"/>
            <a:ext cx="25643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By Claire O’Connor</a:t>
            </a:r>
          </a:p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9151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 txBox="1">
            <a:spLocks noGrp="1"/>
          </p:cNvSpPr>
          <p:nvPr/>
        </p:nvSpPr>
        <p:spPr bwMode="auto">
          <a:xfrm>
            <a:off x="7162800" y="6096001"/>
            <a:ext cx="2890838" cy="4540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 anchor="ctr"/>
          <a:lstStyle/>
          <a:p>
            <a:pPr algn="r" defTabSz="449263" eaLnBrk="0" hangingPunct="0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100" dirty="0">
                <a:solidFill>
                  <a:srgbClr val="304554"/>
                </a:solidFill>
                <a:latin typeface="Times New Roman" pitchFamily="18" charset="0"/>
                <a:cs typeface="Lucida Sans Unicode" pitchFamily="34" charset="0"/>
              </a:rPr>
              <a:t>School Institute Name to go here</a:t>
            </a:r>
          </a:p>
        </p:txBody>
      </p:sp>
      <p:pic>
        <p:nvPicPr>
          <p:cNvPr id="5837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8372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501181" y="8731"/>
            <a:ext cx="9144000" cy="684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8377" name="Text Box 7"/>
          <p:cNvSpPr txBox="1">
            <a:spLocks noChangeArrowheads="1"/>
          </p:cNvSpPr>
          <p:nvPr/>
        </p:nvSpPr>
        <p:spPr bwMode="auto">
          <a:xfrm>
            <a:off x="5140326" y="5967413"/>
            <a:ext cx="12430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8378" name="Text Box 8"/>
          <p:cNvSpPr txBox="1">
            <a:spLocks noChangeArrowheads="1"/>
          </p:cNvSpPr>
          <p:nvPr/>
        </p:nvSpPr>
        <p:spPr bwMode="auto">
          <a:xfrm>
            <a:off x="5427664" y="5895975"/>
            <a:ext cx="110013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pic>
        <p:nvPicPr>
          <p:cNvPr id="58388" name="Picture 20" descr="Qua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08220" y="116633"/>
            <a:ext cx="2000545" cy="1334765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1655806" y="2068127"/>
            <a:ext cx="92016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ROUTINES FOR SUCCESS </a:t>
            </a:r>
          </a:p>
          <a:p>
            <a:pPr algn="ctr"/>
            <a:r>
              <a:rPr lang="en-GB" sz="24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Joseph Reilly  </a:t>
            </a:r>
          </a:p>
          <a:p>
            <a:pPr algn="ctr"/>
            <a:r>
              <a:rPr lang="en-GB" sz="24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Research Impact Librarian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06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>
                <a:solidFill>
                  <a:prstClr val="black">
                    <a:tint val="75000"/>
                  </a:prstClr>
                </a:solidFill>
              </a:rPr>
              <a:t>Institutional Research Office, November 2016</a:t>
            </a:r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108" y="0"/>
            <a:ext cx="51297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99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 txBox="1">
            <a:spLocks noGrp="1"/>
          </p:cNvSpPr>
          <p:nvPr/>
        </p:nvSpPr>
        <p:spPr bwMode="auto">
          <a:xfrm>
            <a:off x="7162800" y="6096001"/>
            <a:ext cx="2890838" cy="4540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 anchor="ctr"/>
          <a:lstStyle/>
          <a:p>
            <a:pPr algn="r" defTabSz="449263" eaLnBrk="0" hangingPunct="0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100" dirty="0">
                <a:solidFill>
                  <a:srgbClr val="304554"/>
                </a:solidFill>
                <a:latin typeface="Times New Roman" pitchFamily="18" charset="0"/>
                <a:cs typeface="Lucida Sans Unicode" pitchFamily="34" charset="0"/>
              </a:rPr>
              <a:t>School Institute Name to go here</a:t>
            </a:r>
          </a:p>
        </p:txBody>
      </p:sp>
      <p:pic>
        <p:nvPicPr>
          <p:cNvPr id="5837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8372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501181" y="8731"/>
            <a:ext cx="9144000" cy="684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8377" name="Text Box 7"/>
          <p:cNvSpPr txBox="1">
            <a:spLocks noChangeArrowheads="1"/>
          </p:cNvSpPr>
          <p:nvPr/>
        </p:nvSpPr>
        <p:spPr bwMode="auto">
          <a:xfrm>
            <a:off x="5140326" y="5967413"/>
            <a:ext cx="12430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8378" name="Text Box 8"/>
          <p:cNvSpPr txBox="1">
            <a:spLocks noChangeArrowheads="1"/>
          </p:cNvSpPr>
          <p:nvPr/>
        </p:nvSpPr>
        <p:spPr bwMode="auto">
          <a:xfrm>
            <a:off x="5427664" y="5895975"/>
            <a:ext cx="110013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pic>
        <p:nvPicPr>
          <p:cNvPr id="58388" name="Picture 20" descr="Qua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08220" y="116633"/>
            <a:ext cx="2000545" cy="1334765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1655806" y="2068127"/>
            <a:ext cx="92016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ROUTINES FOR SUCCESS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b="1" dirty="0"/>
              <a:t>Before </a:t>
            </a:r>
            <a:r>
              <a:rPr lang="en-IE" b="1" dirty="0" smtClean="0"/>
              <a:t>Submitting</a:t>
            </a:r>
            <a:endParaRPr lang="en-IE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b="1" dirty="0"/>
              <a:t>Preparing Your </a:t>
            </a:r>
            <a:r>
              <a:rPr lang="en-IE" b="1" dirty="0" smtClean="0"/>
              <a:t>Research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b="1" dirty="0" smtClean="0"/>
              <a:t>Announcing</a:t>
            </a:r>
            <a:r>
              <a:rPr lang="en-IE" b="1" dirty="0"/>
              <a:t> Your Research</a:t>
            </a:r>
            <a:endParaRPr lang="en-IE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b="1" dirty="0" smtClean="0"/>
              <a:t>Monitor </a:t>
            </a:r>
            <a:r>
              <a:rPr lang="en-IE" b="1" dirty="0"/>
              <a:t>and </a:t>
            </a:r>
            <a:r>
              <a:rPr lang="en-IE" b="1" dirty="0" smtClean="0"/>
              <a:t>Measure</a:t>
            </a:r>
            <a:endParaRPr lang="en-IE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03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 txBox="1">
            <a:spLocks noGrp="1"/>
          </p:cNvSpPr>
          <p:nvPr/>
        </p:nvSpPr>
        <p:spPr bwMode="auto">
          <a:xfrm>
            <a:off x="7162800" y="6096001"/>
            <a:ext cx="2890838" cy="4540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 anchor="ctr"/>
          <a:lstStyle/>
          <a:p>
            <a:pPr algn="r" defTabSz="449263" eaLnBrk="0" hangingPunct="0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100" dirty="0">
                <a:solidFill>
                  <a:srgbClr val="304554"/>
                </a:solidFill>
                <a:latin typeface="Times New Roman" pitchFamily="18" charset="0"/>
                <a:cs typeface="Lucida Sans Unicode" pitchFamily="34" charset="0"/>
              </a:rPr>
              <a:t>School Institute Name to go here</a:t>
            </a:r>
          </a:p>
        </p:txBody>
      </p:sp>
      <p:pic>
        <p:nvPicPr>
          <p:cNvPr id="5837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8372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501181" y="8731"/>
            <a:ext cx="9144000" cy="684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8377" name="Text Box 7"/>
          <p:cNvSpPr txBox="1">
            <a:spLocks noChangeArrowheads="1"/>
          </p:cNvSpPr>
          <p:nvPr/>
        </p:nvSpPr>
        <p:spPr bwMode="auto">
          <a:xfrm>
            <a:off x="5140326" y="5967413"/>
            <a:ext cx="12430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sp>
        <p:nvSpPr>
          <p:cNvPr id="58378" name="Text Box 8"/>
          <p:cNvSpPr txBox="1">
            <a:spLocks noChangeArrowheads="1"/>
          </p:cNvSpPr>
          <p:nvPr/>
        </p:nvSpPr>
        <p:spPr bwMode="auto">
          <a:xfrm>
            <a:off x="5427664" y="5895975"/>
            <a:ext cx="110013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449263" eaLnBrk="0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sz="2400" dirty="0">
              <a:solidFill>
                <a:prstClr val="white"/>
              </a:solidFill>
              <a:cs typeface="Lucida Sans Unicode" pitchFamily="34" charset="0"/>
            </a:endParaRPr>
          </a:p>
        </p:txBody>
      </p:sp>
      <p:pic>
        <p:nvPicPr>
          <p:cNvPr id="58388" name="Picture 20" descr="Qua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08220" y="116633"/>
            <a:ext cx="2000545" cy="1334765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824459" y="2068127"/>
            <a:ext cx="10463133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ROUTINES FOR SUCCESS: </a:t>
            </a:r>
          </a:p>
          <a:p>
            <a:pPr algn="ctr"/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BEFORE SUBMITTING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dirty="0" smtClean="0">
                <a:latin typeface="Candara" panose="020E0502030303020204" pitchFamily="34" charset="0"/>
              </a:rPr>
              <a:t>Creating </a:t>
            </a:r>
            <a:r>
              <a:rPr lang="en-IE" sz="2000" dirty="0">
                <a:latin typeface="Candara" panose="020E0502030303020204" pitchFamily="34" charset="0"/>
              </a:rPr>
              <a:t>and managing your digital </a:t>
            </a:r>
            <a:r>
              <a:rPr lang="en-IE" sz="2000" dirty="0" smtClean="0">
                <a:latin typeface="Candara" panose="020E0502030303020204" pitchFamily="34" charset="0"/>
              </a:rPr>
              <a:t>identity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E" sz="2000" dirty="0">
                <a:latin typeface="Candara" panose="020E0502030303020204" pitchFamily="34" charset="0"/>
              </a:rPr>
              <a:t>ORCID ID: </a:t>
            </a:r>
            <a:r>
              <a:rPr lang="en-IE" sz="2000" dirty="0">
                <a:latin typeface="Candara" panose="020E0502030303020204" pitchFamily="34" charset="0"/>
                <a:hlinkClick r:id="rId6"/>
              </a:rPr>
              <a:t>https://</a:t>
            </a:r>
            <a:r>
              <a:rPr lang="en-IE" sz="2000" dirty="0" smtClean="0">
                <a:latin typeface="Candara" panose="020E0502030303020204" pitchFamily="34" charset="0"/>
                <a:hlinkClick r:id="rId6"/>
              </a:rPr>
              <a:t>orcid.org/signin</a:t>
            </a:r>
            <a:r>
              <a:rPr lang="en-IE" sz="2000" dirty="0" smtClean="0">
                <a:latin typeface="Candara" panose="020E0502030303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dirty="0" smtClean="0">
                <a:latin typeface="Candara" panose="020E0502030303020204" pitchFamily="34" charset="0"/>
              </a:rPr>
              <a:t>Where </a:t>
            </a:r>
            <a:r>
              <a:rPr lang="en-IE" sz="2000" dirty="0">
                <a:latin typeface="Candara" panose="020E0502030303020204" pitchFamily="34" charset="0"/>
              </a:rPr>
              <a:t>to submit? </a:t>
            </a:r>
            <a:endParaRPr lang="en-IE" sz="2000" dirty="0" smtClean="0">
              <a:latin typeface="Candara" panose="020E0502030303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E" sz="2000" smtClean="0">
                <a:latin typeface="Candara" panose="020E0502030303020204" pitchFamily="34" charset="0"/>
              </a:rPr>
              <a:t>Consider: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E" sz="2000" smtClean="0">
                <a:latin typeface="Candara" panose="020E0502030303020204" pitchFamily="34" charset="0"/>
              </a:rPr>
              <a:t>Journal </a:t>
            </a:r>
            <a:r>
              <a:rPr lang="en-IE" sz="2000" dirty="0" smtClean="0">
                <a:latin typeface="Candara" panose="020E0502030303020204" pitchFamily="34" charset="0"/>
              </a:rPr>
              <a:t>Rankings (</a:t>
            </a:r>
            <a:r>
              <a:rPr lang="en-IE" sz="2000" dirty="0" err="1" smtClean="0">
                <a:latin typeface="Candara" panose="020E0502030303020204" pitchFamily="34" charset="0"/>
              </a:rPr>
              <a:t>CiteScore</a:t>
            </a:r>
            <a:r>
              <a:rPr lang="en-IE" sz="2000" dirty="0" smtClean="0">
                <a:latin typeface="Candara" panose="020E0502030303020204" pitchFamily="34" charset="0"/>
              </a:rPr>
              <a:t>, SJR SNIP), </a:t>
            </a:r>
            <a:r>
              <a:rPr lang="en-IE" sz="2000" dirty="0">
                <a:latin typeface="Candara" panose="020E0502030303020204" pitchFamily="34" charset="0"/>
              </a:rPr>
              <a:t>Open Access, Funding, </a:t>
            </a:r>
            <a:r>
              <a:rPr lang="en-IE" sz="2000" dirty="0" smtClean="0">
                <a:latin typeface="Candara" panose="020E0502030303020204" pitchFamily="34" charset="0"/>
              </a:rPr>
              <a:t>Embargos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E" sz="2000" dirty="0" smtClean="0">
                <a:latin typeface="Candara" panose="020E0502030303020204" pitchFamily="34" charset="0"/>
              </a:rPr>
              <a:t>About Open Access: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E" sz="2000" dirty="0" smtClean="0">
                <a:latin typeface="Candara" panose="020E0502030303020204" pitchFamily="34" charset="0"/>
              </a:rPr>
              <a:t>Which Repository?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E" sz="2000" dirty="0" smtClean="0">
                <a:latin typeface="Candara" panose="020E0502030303020204" pitchFamily="34" charset="0"/>
              </a:rPr>
              <a:t>What to upload: Data, Software, Graphics and Photos, Presentation Materials</a:t>
            </a:r>
            <a:endParaRPr lang="en-IE" sz="2000" dirty="0">
              <a:latin typeface="Candara" panose="020E0502030303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Candara" panose="020E0502030303020204" pitchFamily="34" charset="0"/>
            </a:endParaRPr>
          </a:p>
          <a:p>
            <a:r>
              <a:rPr lang="en-GB" sz="4000" b="1" dirty="0" smtClean="0">
                <a:solidFill>
                  <a:prstClr val="black"/>
                </a:solidFill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A872-45FC-4757-B888-8AEFDB22306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73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17785</TotalTime>
  <Words>860</Words>
  <Application>Microsoft Office PowerPoint</Application>
  <PresentationFormat>Custom</PresentationFormat>
  <Paragraphs>158</Paragraphs>
  <Slides>15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1_Office Theme</vt:lpstr>
      <vt:lpstr>PowerPoint Presentation</vt:lpstr>
      <vt:lpstr>The Big Picture: Research Metrics Uses</vt:lpstr>
      <vt:lpstr>The Big Picture: Sources of Research Metrics</vt:lpstr>
      <vt:lpstr>The Really Big Picture: University Rankings Metrics Importance of Research - THE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O'Connor, Claire (Institutional Research Office)</dc:creator>
  <cp:lastModifiedBy>Crosson, Sean</cp:lastModifiedBy>
  <cp:revision>129</cp:revision>
  <dcterms:created xsi:type="dcterms:W3CDTF">2016-05-03T14:10:50Z</dcterms:created>
  <dcterms:modified xsi:type="dcterms:W3CDTF">2018-04-24T13:30:46Z</dcterms:modified>
</cp:coreProperties>
</file>