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6858000" cy="972185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1057"/>
    <a:srgbClr val="A61657"/>
    <a:srgbClr val="0000FF"/>
    <a:srgbClr val="962671"/>
    <a:srgbClr val="D7E4BD"/>
    <a:srgbClr val="EFF4E4"/>
    <a:srgbClr val="F2F6EA"/>
    <a:srgbClr val="892367"/>
    <a:srgbClr val="711D55"/>
    <a:srgbClr val="FCC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4D964B-1A7D-4DAF-8ED1-94628933BC4A}" v="3" dt="2023-05-30T12:16:32.9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070" autoAdjust="0"/>
  </p:normalViewPr>
  <p:slideViewPr>
    <p:cSldViewPr>
      <p:cViewPr>
        <p:scale>
          <a:sx n="100" d="100"/>
          <a:sy n="100" d="100"/>
        </p:scale>
        <p:origin x="3252" y="-1272"/>
      </p:cViewPr>
      <p:guideLst>
        <p:guide orient="horz" pos="3062"/>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xleben, Andrea" userId="ac7aad88-25ac-4557-a2a3-de4df4447553" providerId="ADAL" clId="{3A4D964B-1A7D-4DAF-8ED1-94628933BC4A}"/>
    <pc:docChg chg="custSel modSld">
      <pc:chgData name="Erxleben, Andrea" userId="ac7aad88-25ac-4557-a2a3-de4df4447553" providerId="ADAL" clId="{3A4D964B-1A7D-4DAF-8ED1-94628933BC4A}" dt="2023-05-30T12:17:08.542" v="104" actId="6549"/>
      <pc:docMkLst>
        <pc:docMk/>
      </pc:docMkLst>
      <pc:sldChg chg="addSp delSp modSp mod">
        <pc:chgData name="Erxleben, Andrea" userId="ac7aad88-25ac-4557-a2a3-de4df4447553" providerId="ADAL" clId="{3A4D964B-1A7D-4DAF-8ED1-94628933BC4A}" dt="2023-05-30T12:17:08.542" v="104" actId="6549"/>
        <pc:sldMkLst>
          <pc:docMk/>
          <pc:sldMk cId="2990092586" sldId="256"/>
        </pc:sldMkLst>
        <pc:spChg chg="add del mod">
          <ac:chgData name="Erxleben, Andrea" userId="ac7aad88-25ac-4557-a2a3-de4df4447553" providerId="ADAL" clId="{3A4D964B-1A7D-4DAF-8ED1-94628933BC4A}" dt="2023-05-30T12:16:40.600" v="103" actId="478"/>
          <ac:spMkLst>
            <pc:docMk/>
            <pc:sldMk cId="2990092586" sldId="256"/>
            <ac:spMk id="3" creationId="{E8276458-1D45-3B67-83D3-50D7E299B076}"/>
          </ac:spMkLst>
        </pc:spChg>
        <pc:spChg chg="mod">
          <ac:chgData name="Erxleben, Andrea" userId="ac7aad88-25ac-4557-a2a3-de4df4447553" providerId="ADAL" clId="{3A4D964B-1A7D-4DAF-8ED1-94628933BC4A}" dt="2023-05-30T12:11:03.153" v="7" actId="207"/>
          <ac:spMkLst>
            <pc:docMk/>
            <pc:sldMk cId="2990092586" sldId="256"/>
            <ac:spMk id="5" creationId="{00000000-0000-0000-0000-000000000000}"/>
          </ac:spMkLst>
        </pc:spChg>
        <pc:spChg chg="mod">
          <ac:chgData name="Erxleben, Andrea" userId="ac7aad88-25ac-4557-a2a3-de4df4447553" providerId="ADAL" clId="{3A4D964B-1A7D-4DAF-8ED1-94628933BC4A}" dt="2023-05-30T12:10:37.015" v="6" actId="207"/>
          <ac:spMkLst>
            <pc:docMk/>
            <pc:sldMk cId="2990092586" sldId="256"/>
            <ac:spMk id="8" creationId="{00000000-0000-0000-0000-000000000000}"/>
          </ac:spMkLst>
        </pc:spChg>
        <pc:spChg chg="mod">
          <ac:chgData name="Erxleben, Andrea" userId="ac7aad88-25ac-4557-a2a3-de4df4447553" providerId="ADAL" clId="{3A4D964B-1A7D-4DAF-8ED1-94628933BC4A}" dt="2023-05-30T12:14:13.291" v="100" actId="20577"/>
          <ac:spMkLst>
            <pc:docMk/>
            <pc:sldMk cId="2990092586" sldId="256"/>
            <ac:spMk id="9" creationId="{00000000-0000-0000-0000-000000000000}"/>
          </ac:spMkLst>
        </pc:spChg>
        <pc:spChg chg="mod">
          <ac:chgData name="Erxleben, Andrea" userId="ac7aad88-25ac-4557-a2a3-de4df4447553" providerId="ADAL" clId="{3A4D964B-1A7D-4DAF-8ED1-94628933BC4A}" dt="2023-05-30T12:11:06.908" v="8" actId="207"/>
          <ac:spMkLst>
            <pc:docMk/>
            <pc:sldMk cId="2990092586" sldId="256"/>
            <ac:spMk id="11" creationId="{00000000-0000-0000-0000-000000000000}"/>
          </ac:spMkLst>
        </pc:spChg>
        <pc:spChg chg="mod">
          <ac:chgData name="Erxleben, Andrea" userId="ac7aad88-25ac-4557-a2a3-de4df4447553" providerId="ADAL" clId="{3A4D964B-1A7D-4DAF-8ED1-94628933BC4A}" dt="2023-05-30T12:10:06.462" v="4" actId="208"/>
          <ac:spMkLst>
            <pc:docMk/>
            <pc:sldMk cId="2990092586" sldId="256"/>
            <ac:spMk id="12" creationId="{00000000-0000-0000-0000-000000000000}"/>
          </ac:spMkLst>
        </pc:spChg>
        <pc:spChg chg="mod">
          <ac:chgData name="Erxleben, Andrea" userId="ac7aad88-25ac-4557-a2a3-de4df4447553" providerId="ADAL" clId="{3A4D964B-1A7D-4DAF-8ED1-94628933BC4A}" dt="2023-05-30T12:09:25.495" v="2" actId="208"/>
          <ac:spMkLst>
            <pc:docMk/>
            <pc:sldMk cId="2990092586" sldId="256"/>
            <ac:spMk id="13" creationId="{00000000-0000-0000-0000-000000000000}"/>
          </ac:spMkLst>
        </pc:spChg>
        <pc:spChg chg="mod">
          <ac:chgData name="Erxleben, Andrea" userId="ac7aad88-25ac-4557-a2a3-de4df4447553" providerId="ADAL" clId="{3A4D964B-1A7D-4DAF-8ED1-94628933BC4A}" dt="2023-05-30T12:12:26.956" v="19" actId="12"/>
          <ac:spMkLst>
            <pc:docMk/>
            <pc:sldMk cId="2990092586" sldId="256"/>
            <ac:spMk id="15" creationId="{00000000-0000-0000-0000-000000000000}"/>
          </ac:spMkLst>
        </pc:spChg>
        <pc:spChg chg="mod">
          <ac:chgData name="Erxleben, Andrea" userId="ac7aad88-25ac-4557-a2a3-de4df4447553" providerId="ADAL" clId="{3A4D964B-1A7D-4DAF-8ED1-94628933BC4A}" dt="2023-05-30T12:11:23.740" v="12" actId="207"/>
          <ac:spMkLst>
            <pc:docMk/>
            <pc:sldMk cId="2990092586" sldId="256"/>
            <ac:spMk id="16" creationId="{00000000-0000-0000-0000-000000000000}"/>
          </ac:spMkLst>
        </pc:spChg>
        <pc:spChg chg="mod">
          <ac:chgData name="Erxleben, Andrea" userId="ac7aad88-25ac-4557-a2a3-de4df4447553" providerId="ADAL" clId="{3A4D964B-1A7D-4DAF-8ED1-94628933BC4A}" dt="2023-05-30T12:13:12.549" v="58" actId="20577"/>
          <ac:spMkLst>
            <pc:docMk/>
            <pc:sldMk cId="2990092586" sldId="256"/>
            <ac:spMk id="24" creationId="{00000000-0000-0000-0000-000000000000}"/>
          </ac:spMkLst>
        </pc:spChg>
        <pc:spChg chg="mod">
          <ac:chgData name="Erxleben, Andrea" userId="ac7aad88-25ac-4557-a2a3-de4df4447553" providerId="ADAL" clId="{3A4D964B-1A7D-4DAF-8ED1-94628933BC4A}" dt="2023-05-30T12:10:30.706" v="5" actId="207"/>
          <ac:spMkLst>
            <pc:docMk/>
            <pc:sldMk cId="2990092586" sldId="256"/>
            <ac:spMk id="25" creationId="{00000000-0000-0000-0000-000000000000}"/>
          </ac:spMkLst>
        </pc:spChg>
        <pc:spChg chg="mod">
          <ac:chgData name="Erxleben, Andrea" userId="ac7aad88-25ac-4557-a2a3-de4df4447553" providerId="ADAL" clId="{3A4D964B-1A7D-4DAF-8ED1-94628933BC4A}" dt="2023-05-30T12:12:31.918" v="20" actId="12"/>
          <ac:spMkLst>
            <pc:docMk/>
            <pc:sldMk cId="2990092586" sldId="256"/>
            <ac:spMk id="26" creationId="{00000000-0000-0000-0000-000000000000}"/>
          </ac:spMkLst>
        </pc:spChg>
        <pc:spChg chg="mod">
          <ac:chgData name="Erxleben, Andrea" userId="ac7aad88-25ac-4557-a2a3-de4df4447553" providerId="ADAL" clId="{3A4D964B-1A7D-4DAF-8ED1-94628933BC4A}" dt="2023-05-30T12:11:57.438" v="18" actId="207"/>
          <ac:spMkLst>
            <pc:docMk/>
            <pc:sldMk cId="2990092586" sldId="256"/>
            <ac:spMk id="27" creationId="{00000000-0000-0000-0000-000000000000}"/>
          </ac:spMkLst>
        </pc:spChg>
        <pc:spChg chg="mod">
          <ac:chgData name="Erxleben, Andrea" userId="ac7aad88-25ac-4557-a2a3-de4df4447553" providerId="ADAL" clId="{3A4D964B-1A7D-4DAF-8ED1-94628933BC4A}" dt="2023-05-30T12:17:08.542" v="104" actId="6549"/>
          <ac:spMkLst>
            <pc:docMk/>
            <pc:sldMk cId="2990092586" sldId="256"/>
            <ac:spMk id="28" creationId="{00000000-0000-0000-0000-000000000000}"/>
          </ac:spMkLst>
        </pc:spChg>
        <pc:spChg chg="mod">
          <ac:chgData name="Erxleben, Andrea" userId="ac7aad88-25ac-4557-a2a3-de4df4447553" providerId="ADAL" clId="{3A4D964B-1A7D-4DAF-8ED1-94628933BC4A}" dt="2023-05-30T12:09:32.887" v="3" actId="208"/>
          <ac:spMkLst>
            <pc:docMk/>
            <pc:sldMk cId="2990092586" sldId="256"/>
            <ac:spMk id="2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20077"/>
            <a:ext cx="5829300" cy="2083896"/>
          </a:xfrm>
        </p:spPr>
        <p:txBody>
          <a:bodyPr/>
          <a:lstStyle/>
          <a:p>
            <a:r>
              <a:rPr lang="en-US"/>
              <a:t>Click to edit Master title style</a:t>
            </a:r>
          </a:p>
        </p:txBody>
      </p:sp>
      <p:sp>
        <p:nvSpPr>
          <p:cNvPr id="3" name="Subtitle 2"/>
          <p:cNvSpPr>
            <a:spLocks noGrp="1"/>
          </p:cNvSpPr>
          <p:nvPr>
            <p:ph type="subTitle" idx="1"/>
          </p:nvPr>
        </p:nvSpPr>
        <p:spPr>
          <a:xfrm>
            <a:off x="1028700" y="5509050"/>
            <a:ext cx="4800600" cy="248447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CA09B88-81C7-4199-AC63-EFE392816F46}" type="datetimeFigureOut">
              <a:rPr lang="en-IE" smtClean="0"/>
              <a:t>30/05/2023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C538AAD-5F05-4812-BE9D-BDC23B409B00}" type="slidenum">
              <a:rPr lang="en-IE" smtClean="0"/>
              <a:t>‹#›</a:t>
            </a:fld>
            <a:endParaRPr lang="en-IE"/>
          </a:p>
        </p:txBody>
      </p:sp>
    </p:spTree>
    <p:extLst>
      <p:ext uri="{BB962C8B-B14F-4D97-AF65-F5344CB8AC3E}">
        <p14:creationId xmlns:p14="http://schemas.microsoft.com/office/powerpoint/2010/main" val="297861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A09B88-81C7-4199-AC63-EFE392816F46}" type="datetimeFigureOut">
              <a:rPr lang="en-IE" smtClean="0"/>
              <a:t>30/05/2023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C538AAD-5F05-4812-BE9D-BDC23B409B00}" type="slidenum">
              <a:rPr lang="en-IE" smtClean="0"/>
              <a:t>‹#›</a:t>
            </a:fld>
            <a:endParaRPr lang="en-IE"/>
          </a:p>
        </p:txBody>
      </p:sp>
    </p:spTree>
    <p:extLst>
      <p:ext uri="{BB962C8B-B14F-4D97-AF65-F5344CB8AC3E}">
        <p14:creationId xmlns:p14="http://schemas.microsoft.com/office/powerpoint/2010/main" val="51810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89326"/>
            <a:ext cx="1543050" cy="82950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89326"/>
            <a:ext cx="4514850" cy="82950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A09B88-81C7-4199-AC63-EFE392816F46}" type="datetimeFigureOut">
              <a:rPr lang="en-IE" smtClean="0"/>
              <a:t>30/05/2023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C538AAD-5F05-4812-BE9D-BDC23B409B00}" type="slidenum">
              <a:rPr lang="en-IE" smtClean="0"/>
              <a:t>‹#›</a:t>
            </a:fld>
            <a:endParaRPr lang="en-IE"/>
          </a:p>
        </p:txBody>
      </p:sp>
    </p:spTree>
    <p:extLst>
      <p:ext uri="{BB962C8B-B14F-4D97-AF65-F5344CB8AC3E}">
        <p14:creationId xmlns:p14="http://schemas.microsoft.com/office/powerpoint/2010/main" val="637051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A09B88-81C7-4199-AC63-EFE392816F46}" type="datetimeFigureOut">
              <a:rPr lang="en-IE" smtClean="0"/>
              <a:t>30/05/2023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C538AAD-5F05-4812-BE9D-BDC23B409B00}" type="slidenum">
              <a:rPr lang="en-IE" smtClean="0"/>
              <a:t>‹#›</a:t>
            </a:fld>
            <a:endParaRPr lang="en-IE"/>
          </a:p>
        </p:txBody>
      </p:sp>
    </p:spTree>
    <p:extLst>
      <p:ext uri="{BB962C8B-B14F-4D97-AF65-F5344CB8AC3E}">
        <p14:creationId xmlns:p14="http://schemas.microsoft.com/office/powerpoint/2010/main" val="650793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247190"/>
            <a:ext cx="5829300" cy="1930867"/>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4120536"/>
            <a:ext cx="5829300" cy="21266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A09B88-81C7-4199-AC63-EFE392816F46}" type="datetimeFigureOut">
              <a:rPr lang="en-IE" smtClean="0"/>
              <a:t>30/05/2023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C538AAD-5F05-4812-BE9D-BDC23B409B00}" type="slidenum">
              <a:rPr lang="en-IE" smtClean="0"/>
              <a:t>‹#›</a:t>
            </a:fld>
            <a:endParaRPr lang="en-IE"/>
          </a:p>
        </p:txBody>
      </p:sp>
    </p:spTree>
    <p:extLst>
      <p:ext uri="{BB962C8B-B14F-4D97-AF65-F5344CB8AC3E}">
        <p14:creationId xmlns:p14="http://schemas.microsoft.com/office/powerpoint/2010/main" val="2213877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268433"/>
            <a:ext cx="3028950" cy="64159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268433"/>
            <a:ext cx="3028950" cy="64159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A09B88-81C7-4199-AC63-EFE392816F46}" type="datetimeFigureOut">
              <a:rPr lang="en-IE" smtClean="0"/>
              <a:t>30/05/2023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C538AAD-5F05-4812-BE9D-BDC23B409B00}" type="slidenum">
              <a:rPr lang="en-IE" smtClean="0"/>
              <a:t>‹#›</a:t>
            </a:fld>
            <a:endParaRPr lang="en-IE"/>
          </a:p>
        </p:txBody>
      </p:sp>
    </p:spTree>
    <p:extLst>
      <p:ext uri="{BB962C8B-B14F-4D97-AF65-F5344CB8AC3E}">
        <p14:creationId xmlns:p14="http://schemas.microsoft.com/office/powerpoint/2010/main" val="3837573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176165"/>
            <a:ext cx="3030141" cy="9069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083087"/>
            <a:ext cx="303014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2" y="2176165"/>
            <a:ext cx="3031331" cy="9069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2" y="3083087"/>
            <a:ext cx="303133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A09B88-81C7-4199-AC63-EFE392816F46}" type="datetimeFigureOut">
              <a:rPr lang="en-IE" smtClean="0"/>
              <a:t>30/05/2023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7C538AAD-5F05-4812-BE9D-BDC23B409B00}" type="slidenum">
              <a:rPr lang="en-IE" smtClean="0"/>
              <a:t>‹#›</a:t>
            </a:fld>
            <a:endParaRPr lang="en-IE"/>
          </a:p>
        </p:txBody>
      </p:sp>
    </p:spTree>
    <p:extLst>
      <p:ext uri="{BB962C8B-B14F-4D97-AF65-F5344CB8AC3E}">
        <p14:creationId xmlns:p14="http://schemas.microsoft.com/office/powerpoint/2010/main" val="1735866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A09B88-81C7-4199-AC63-EFE392816F46}" type="datetimeFigureOut">
              <a:rPr lang="en-IE" smtClean="0"/>
              <a:t>30/05/2023</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7C538AAD-5F05-4812-BE9D-BDC23B409B00}" type="slidenum">
              <a:rPr lang="en-IE" smtClean="0"/>
              <a:t>‹#›</a:t>
            </a:fld>
            <a:endParaRPr lang="en-IE"/>
          </a:p>
        </p:txBody>
      </p:sp>
    </p:spTree>
    <p:extLst>
      <p:ext uri="{BB962C8B-B14F-4D97-AF65-F5344CB8AC3E}">
        <p14:creationId xmlns:p14="http://schemas.microsoft.com/office/powerpoint/2010/main" val="3108435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A09B88-81C7-4199-AC63-EFE392816F46}" type="datetimeFigureOut">
              <a:rPr lang="en-IE" smtClean="0"/>
              <a:t>30/05/2023</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7C538AAD-5F05-4812-BE9D-BDC23B409B00}" type="slidenum">
              <a:rPr lang="en-IE" smtClean="0"/>
              <a:t>‹#›</a:t>
            </a:fld>
            <a:endParaRPr lang="en-IE"/>
          </a:p>
        </p:txBody>
      </p:sp>
    </p:spTree>
    <p:extLst>
      <p:ext uri="{BB962C8B-B14F-4D97-AF65-F5344CB8AC3E}">
        <p14:creationId xmlns:p14="http://schemas.microsoft.com/office/powerpoint/2010/main" val="4202922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87074"/>
            <a:ext cx="2256235" cy="1647314"/>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90" y="387075"/>
            <a:ext cx="3833813" cy="8297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3" y="2034388"/>
            <a:ext cx="2256235" cy="66500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A09B88-81C7-4199-AC63-EFE392816F46}" type="datetimeFigureOut">
              <a:rPr lang="en-IE" smtClean="0"/>
              <a:t>30/05/2023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C538AAD-5F05-4812-BE9D-BDC23B409B00}" type="slidenum">
              <a:rPr lang="en-IE" smtClean="0"/>
              <a:t>‹#›</a:t>
            </a:fld>
            <a:endParaRPr lang="en-IE"/>
          </a:p>
        </p:txBody>
      </p:sp>
    </p:spTree>
    <p:extLst>
      <p:ext uri="{BB962C8B-B14F-4D97-AF65-F5344CB8AC3E}">
        <p14:creationId xmlns:p14="http://schemas.microsoft.com/office/powerpoint/2010/main" val="1351636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805296"/>
            <a:ext cx="4114800" cy="80340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68665"/>
            <a:ext cx="4114800" cy="58331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608700"/>
            <a:ext cx="4114800" cy="11409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A09B88-81C7-4199-AC63-EFE392816F46}" type="datetimeFigureOut">
              <a:rPr lang="en-IE" smtClean="0"/>
              <a:t>30/05/2023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C538AAD-5F05-4812-BE9D-BDC23B409B00}" type="slidenum">
              <a:rPr lang="en-IE" smtClean="0"/>
              <a:t>‹#›</a:t>
            </a:fld>
            <a:endParaRPr lang="en-IE"/>
          </a:p>
        </p:txBody>
      </p:sp>
    </p:spTree>
    <p:extLst>
      <p:ext uri="{BB962C8B-B14F-4D97-AF65-F5344CB8AC3E}">
        <p14:creationId xmlns:p14="http://schemas.microsoft.com/office/powerpoint/2010/main" val="960771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FF4E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89325"/>
            <a:ext cx="6172200" cy="162030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268433"/>
            <a:ext cx="6172200" cy="64159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010716"/>
            <a:ext cx="1600200" cy="517600"/>
          </a:xfrm>
          <a:prstGeom prst="rect">
            <a:avLst/>
          </a:prstGeom>
        </p:spPr>
        <p:txBody>
          <a:bodyPr vert="horz" lIns="91440" tIns="45720" rIns="91440" bIns="45720" rtlCol="0" anchor="ctr"/>
          <a:lstStyle>
            <a:lvl1pPr algn="l">
              <a:defRPr sz="1200">
                <a:solidFill>
                  <a:schemeClr val="tx1">
                    <a:tint val="75000"/>
                  </a:schemeClr>
                </a:solidFill>
              </a:defRPr>
            </a:lvl1pPr>
          </a:lstStyle>
          <a:p>
            <a:fld id="{7CA09B88-81C7-4199-AC63-EFE392816F46}" type="datetimeFigureOut">
              <a:rPr lang="en-IE" smtClean="0"/>
              <a:t>30/05/2023</a:t>
            </a:fld>
            <a:endParaRPr lang="en-IE"/>
          </a:p>
        </p:txBody>
      </p:sp>
      <p:sp>
        <p:nvSpPr>
          <p:cNvPr id="5" name="Footer Placeholder 4"/>
          <p:cNvSpPr>
            <a:spLocks noGrp="1"/>
          </p:cNvSpPr>
          <p:nvPr>
            <p:ph type="ftr" sz="quarter" idx="3"/>
          </p:nvPr>
        </p:nvSpPr>
        <p:spPr>
          <a:xfrm>
            <a:off x="2343150" y="9010716"/>
            <a:ext cx="2171700" cy="517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4914900" y="9010716"/>
            <a:ext cx="1600200" cy="517600"/>
          </a:xfrm>
          <a:prstGeom prst="rect">
            <a:avLst/>
          </a:prstGeom>
        </p:spPr>
        <p:txBody>
          <a:bodyPr vert="horz" lIns="91440" tIns="45720" rIns="91440" bIns="45720" rtlCol="0" anchor="ctr"/>
          <a:lstStyle>
            <a:lvl1pPr algn="r">
              <a:defRPr sz="1200">
                <a:solidFill>
                  <a:schemeClr val="tx1">
                    <a:tint val="75000"/>
                  </a:schemeClr>
                </a:solidFill>
              </a:defRPr>
            </a:lvl1pPr>
          </a:lstStyle>
          <a:p>
            <a:fld id="{7C538AAD-5F05-4812-BE9D-BDC23B409B00}" type="slidenum">
              <a:rPr lang="en-IE" smtClean="0"/>
              <a:t>‹#›</a:t>
            </a:fld>
            <a:endParaRPr lang="en-IE"/>
          </a:p>
        </p:txBody>
      </p:sp>
    </p:spTree>
    <p:extLst>
      <p:ext uri="{BB962C8B-B14F-4D97-AF65-F5344CB8AC3E}">
        <p14:creationId xmlns:p14="http://schemas.microsoft.com/office/powerpoint/2010/main" val="204739219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99392" y="0"/>
            <a:ext cx="6957392" cy="9721850"/>
            <a:chOff x="-99392" y="0"/>
            <a:chExt cx="6957392" cy="9721850"/>
          </a:xfrm>
        </p:grpSpPr>
        <p:sp>
          <p:nvSpPr>
            <p:cNvPr id="13" name="Rounded Rectangle 12"/>
            <p:cNvSpPr/>
            <p:nvPr/>
          </p:nvSpPr>
          <p:spPr>
            <a:xfrm>
              <a:off x="1628800" y="1873171"/>
              <a:ext cx="5040560" cy="2123658"/>
            </a:xfrm>
            <a:prstGeom prst="roundRect">
              <a:avLst/>
            </a:prstGeom>
            <a:noFill/>
            <a:ln>
              <a:solidFill>
                <a:srgbClr val="AC10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88640" y="1118249"/>
              <a:ext cx="6480720" cy="634316"/>
            </a:xfrm>
            <a:prstGeom prst="rect">
              <a:avLst/>
            </a:prstGeom>
            <a:solidFill>
              <a:srgbClr val="AC1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16632" y="9037389"/>
              <a:ext cx="6630790" cy="624246"/>
            </a:xfrm>
            <a:prstGeom prst="rect">
              <a:avLst/>
            </a:prstGeom>
            <a:solidFill>
              <a:srgbClr val="D7E4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TextBox 8"/>
            <p:cNvSpPr txBox="1"/>
            <p:nvPr/>
          </p:nvSpPr>
          <p:spPr>
            <a:xfrm>
              <a:off x="171721" y="9037389"/>
              <a:ext cx="4735399" cy="646331"/>
            </a:xfrm>
            <a:prstGeom prst="rect">
              <a:avLst/>
            </a:prstGeom>
            <a:noFill/>
          </p:spPr>
          <p:txBody>
            <a:bodyPr wrap="none" rtlCol="0">
              <a:spAutoFit/>
            </a:bodyPr>
            <a:lstStyle/>
            <a:p>
              <a:r>
                <a:rPr lang="en-IE" sz="1200" b="1" dirty="0"/>
                <a:t>Apply on</a:t>
              </a:r>
              <a:r>
                <a:rPr lang="en-IE" sz="1200" dirty="0"/>
                <a:t> </a:t>
              </a:r>
              <a:r>
                <a:rPr lang="en-IE" sz="1200" u="sng" dirty="0">
                  <a:solidFill>
                    <a:srgbClr val="0000FF"/>
                  </a:solidFill>
                </a:rPr>
                <a:t>https://nuigalway.elluciancrmrecruit.com/Apply/Account/Login</a:t>
              </a:r>
              <a:endParaRPr lang="en-IE" sz="1200" dirty="0">
                <a:solidFill>
                  <a:srgbClr val="0000FF"/>
                </a:solidFill>
              </a:endParaRPr>
            </a:p>
            <a:p>
              <a:r>
                <a:rPr lang="en-IE" sz="1200" b="1" dirty="0"/>
                <a:t>Further Information: </a:t>
              </a:r>
              <a:r>
                <a:rPr lang="en-IE" sz="1200" dirty="0"/>
                <a:t>contact the Programme Director: </a:t>
              </a:r>
            </a:p>
            <a:p>
              <a:r>
                <a:rPr lang="en-IE" sz="1200" dirty="0"/>
                <a:t>Dr Andrea Erxleben; andrea.erxleben@universityofgalway.ie</a:t>
              </a:r>
            </a:p>
          </p:txBody>
        </p:sp>
        <p:sp>
          <p:nvSpPr>
            <p:cNvPr id="24" name="TextBox 23"/>
            <p:cNvSpPr txBox="1"/>
            <p:nvPr/>
          </p:nvSpPr>
          <p:spPr>
            <a:xfrm>
              <a:off x="1700808" y="1970440"/>
              <a:ext cx="4935295" cy="1954381"/>
            </a:xfrm>
            <a:prstGeom prst="rect">
              <a:avLst/>
            </a:prstGeom>
            <a:noFill/>
          </p:spPr>
          <p:txBody>
            <a:bodyPr wrap="square" rtlCol="0">
              <a:spAutoFit/>
            </a:bodyPr>
            <a:lstStyle/>
            <a:p>
              <a:pPr marL="171450" lvl="1" indent="-171450">
                <a:buClr>
                  <a:srgbClr val="BB1057"/>
                </a:buClr>
                <a:buFont typeface="Wingdings" panose="05000000000000000000" pitchFamily="2" charset="2"/>
                <a:buChar char="v"/>
              </a:pPr>
              <a:r>
                <a:rPr lang="en-IE" sz="1100" b="1" dirty="0">
                  <a:solidFill>
                    <a:srgbClr val="AC1057"/>
                  </a:solidFill>
                </a:rPr>
                <a:t>taught modules</a:t>
              </a:r>
              <a:r>
                <a:rPr lang="en-IE" sz="1100" dirty="0">
                  <a:solidFill>
                    <a:srgbClr val="962671"/>
                  </a:solidFill>
                </a:rPr>
                <a:t> </a:t>
              </a:r>
              <a:r>
                <a:rPr lang="en-IE" sz="1100" dirty="0"/>
                <a:t>during the first </a:t>
              </a:r>
              <a:r>
                <a:rPr lang="en-IE" sz="1100" b="1" dirty="0">
                  <a:solidFill>
                    <a:srgbClr val="AC1057"/>
                  </a:solidFill>
                </a:rPr>
                <a:t>three months</a:t>
              </a:r>
              <a:r>
                <a:rPr lang="en-IE" sz="1100" dirty="0">
                  <a:solidFill>
                    <a:srgbClr val="AC1057"/>
                  </a:solidFill>
                </a:rPr>
                <a:t> </a:t>
              </a:r>
              <a:r>
                <a:rPr lang="en-IE" sz="1100" dirty="0"/>
                <a:t>of the programme followed by an </a:t>
              </a:r>
              <a:r>
                <a:rPr lang="en-IE" sz="1100" b="1" dirty="0">
                  <a:solidFill>
                    <a:srgbClr val="AC1057"/>
                  </a:solidFill>
                </a:rPr>
                <a:t>eight months research project</a:t>
              </a:r>
              <a:endParaRPr lang="en-IE" sz="1100" dirty="0">
                <a:solidFill>
                  <a:srgbClr val="AC1057"/>
                </a:solidFill>
              </a:endParaRPr>
            </a:p>
            <a:p>
              <a:pPr marL="171450" indent="-171450">
                <a:buClr>
                  <a:srgbClr val="BB1057"/>
                </a:buClr>
                <a:buFont typeface="Wingdings" panose="05000000000000000000" pitchFamily="2" charset="2"/>
                <a:buChar char="v"/>
              </a:pPr>
              <a:r>
                <a:rPr lang="en-IE" sz="1100" dirty="0"/>
                <a:t>option to carry out the research project </a:t>
              </a:r>
            </a:p>
            <a:p>
              <a:pPr>
                <a:buClr>
                  <a:srgbClr val="BB1057"/>
                </a:buClr>
                <a:tabLst>
                  <a:tab pos="361950" algn="l"/>
                </a:tabLst>
              </a:pPr>
              <a:r>
                <a:rPr lang="en-IE" sz="1100" dirty="0"/>
                <a:t> 	</a:t>
              </a:r>
              <a:r>
                <a:rPr lang="en-IE" sz="1100" dirty="0">
                  <a:solidFill>
                    <a:srgbClr val="962671"/>
                  </a:solidFill>
                  <a:sym typeface="Symbol"/>
                </a:rPr>
                <a:t> </a:t>
              </a:r>
              <a:r>
                <a:rPr lang="en-IE" sz="1100" dirty="0"/>
                <a:t>in the School of </a:t>
              </a:r>
              <a:r>
                <a:rPr lang="en-IE" sz="1100" dirty="0" err="1"/>
                <a:t>of</a:t>
              </a:r>
              <a:r>
                <a:rPr lang="en-IE" sz="1100" dirty="0"/>
                <a:t> Biological and Chemical Sciences </a:t>
              </a:r>
            </a:p>
            <a:p>
              <a:pPr>
                <a:buClr>
                  <a:srgbClr val="BB1057"/>
                </a:buClr>
                <a:tabLst>
                  <a:tab pos="361950" algn="l"/>
                </a:tabLst>
              </a:pPr>
              <a:r>
                <a:rPr lang="en-IE" sz="1100" dirty="0">
                  <a:solidFill>
                    <a:srgbClr val="962671"/>
                  </a:solidFill>
                  <a:sym typeface="Symbol"/>
                </a:rPr>
                <a:t>	</a:t>
              </a:r>
              <a:r>
                <a:rPr lang="en-IE" sz="1100" dirty="0">
                  <a:sym typeface="Symbol"/>
                </a:rPr>
                <a:t> </a:t>
              </a:r>
              <a:r>
                <a:rPr lang="en-IE" sz="1100" dirty="0"/>
                <a:t>in a partner laboratory  in Ireland or abroad </a:t>
              </a:r>
            </a:p>
            <a:p>
              <a:pPr>
                <a:buClr>
                  <a:srgbClr val="BB1057"/>
                </a:buClr>
                <a:tabLst>
                  <a:tab pos="361950" algn="l"/>
                </a:tabLst>
              </a:pPr>
              <a:r>
                <a:rPr lang="en-IE" sz="1100" dirty="0">
                  <a:solidFill>
                    <a:srgbClr val="962671"/>
                  </a:solidFill>
                  <a:sym typeface="Symbol"/>
                </a:rPr>
                <a:t>	</a:t>
              </a:r>
              <a:r>
                <a:rPr lang="en-IE" sz="1100" dirty="0">
                  <a:sym typeface="Symbol"/>
                </a:rPr>
                <a:t> </a:t>
              </a:r>
              <a:r>
                <a:rPr lang="en-IE" sz="1100" dirty="0"/>
                <a:t>in industry </a:t>
              </a:r>
            </a:p>
            <a:p>
              <a:pPr marL="171450" indent="-171450">
                <a:buClr>
                  <a:srgbClr val="BB1057"/>
                </a:buClr>
                <a:buFont typeface="Wingdings" panose="05000000000000000000" pitchFamily="2" charset="2"/>
                <a:buChar char="v"/>
              </a:pPr>
              <a:r>
                <a:rPr lang="en-IE" sz="1100" dirty="0"/>
                <a:t>research opportunities in a  wide range of different areas</a:t>
              </a:r>
            </a:p>
            <a:p>
              <a:pPr marL="171450" indent="-171450">
                <a:buClr>
                  <a:srgbClr val="BB1057"/>
                </a:buClr>
                <a:buFont typeface="Wingdings" panose="05000000000000000000" pitchFamily="2" charset="2"/>
                <a:buChar char="v"/>
              </a:pPr>
              <a:r>
                <a:rPr lang="en-IE" sz="1100" dirty="0"/>
                <a:t>training relevant to employment in the pharmaceutical &amp; medical devices sector </a:t>
              </a:r>
            </a:p>
            <a:p>
              <a:pPr marL="171450" lvl="0" indent="-171450">
                <a:buClr>
                  <a:srgbClr val="BB1057"/>
                </a:buClr>
                <a:buFont typeface="Wingdings" panose="05000000000000000000" pitchFamily="2" charset="2"/>
                <a:buChar char="v"/>
              </a:pPr>
              <a:r>
                <a:rPr lang="en-IE" sz="1100" dirty="0"/>
                <a:t>ideally suited to graduates in employment who wish to upskill</a:t>
              </a:r>
            </a:p>
            <a:p>
              <a:pPr marL="171450" lvl="0" indent="-171450">
                <a:buClr>
                  <a:srgbClr val="BB1057"/>
                </a:buClr>
                <a:buFont typeface="Wingdings" panose="05000000000000000000" pitchFamily="2" charset="2"/>
                <a:buChar char="v"/>
              </a:pPr>
              <a:r>
                <a:rPr lang="en-IE" sz="1100" dirty="0"/>
                <a:t>training in a location that is a major hub for medical devices </a:t>
              </a:r>
            </a:p>
            <a:p>
              <a:pPr marL="171450" indent="-171450">
                <a:buClr>
                  <a:srgbClr val="BB1057"/>
                </a:buClr>
                <a:buFont typeface="Wingdings" panose="05000000000000000000" pitchFamily="2" charset="2"/>
                <a:buChar char="v"/>
              </a:pPr>
              <a:r>
                <a:rPr lang="en-IE" sz="1100" dirty="0"/>
                <a:t>pathway to a PhD</a:t>
              </a:r>
            </a:p>
          </p:txBody>
        </p:sp>
        <p:sp>
          <p:nvSpPr>
            <p:cNvPr id="25" name="TextBox 24"/>
            <p:cNvSpPr txBox="1"/>
            <p:nvPr/>
          </p:nvSpPr>
          <p:spPr>
            <a:xfrm>
              <a:off x="188640" y="1118250"/>
              <a:ext cx="6408712" cy="646331"/>
            </a:xfrm>
            <a:prstGeom prst="rect">
              <a:avLst/>
            </a:prstGeom>
            <a:solidFill>
              <a:srgbClr val="AC1057"/>
            </a:solidFill>
            <a:ln>
              <a:noFill/>
            </a:ln>
          </p:spPr>
          <p:txBody>
            <a:bodyPr wrap="square" rtlCol="0">
              <a:spAutoFit/>
            </a:bodyPr>
            <a:lstStyle/>
            <a:p>
              <a:pPr algn="just"/>
              <a:r>
                <a:rPr lang="en-IE" sz="1200" dirty="0">
                  <a:solidFill>
                    <a:schemeClr val="bg1"/>
                  </a:solidFill>
                </a:rPr>
                <a:t>This</a:t>
              </a:r>
              <a:r>
                <a:rPr lang="en-IE" sz="1200" b="1" dirty="0">
                  <a:solidFill>
                    <a:schemeClr val="bg1"/>
                  </a:solidFill>
                </a:rPr>
                <a:t> Structured Master </a:t>
              </a:r>
              <a:r>
                <a:rPr lang="en-IE" sz="1200" dirty="0">
                  <a:solidFill>
                    <a:schemeClr val="bg1"/>
                  </a:solidFill>
                </a:rPr>
                <a:t>is a</a:t>
              </a:r>
              <a:r>
                <a:rPr lang="en-IE" sz="1200" b="1" dirty="0">
                  <a:solidFill>
                    <a:schemeClr val="bg1"/>
                  </a:solidFill>
                </a:rPr>
                <a:t> one-year full-time </a:t>
              </a:r>
              <a:r>
                <a:rPr lang="en-IE" sz="1200" dirty="0">
                  <a:solidFill>
                    <a:schemeClr val="bg1"/>
                  </a:solidFill>
                </a:rPr>
                <a:t>or</a:t>
              </a:r>
              <a:r>
                <a:rPr lang="en-IE" sz="1200" b="1" dirty="0">
                  <a:solidFill>
                    <a:schemeClr val="bg1"/>
                  </a:solidFill>
                </a:rPr>
                <a:t> two-year part-time research programme</a:t>
              </a:r>
              <a:r>
                <a:rPr lang="en-IE" sz="1200" dirty="0">
                  <a:solidFill>
                    <a:schemeClr val="bg1"/>
                  </a:solidFill>
                </a:rPr>
                <a:t>, designed to provide internationally recognised training in chemistry for graduates with the view of gaining employment in the chemical, pharmaceutical or medical devices sector or entering a PhD.</a:t>
              </a:r>
            </a:p>
          </p:txBody>
        </p:sp>
        <p:sp>
          <p:nvSpPr>
            <p:cNvPr id="26" name="TextBox 25"/>
            <p:cNvSpPr txBox="1"/>
            <p:nvPr/>
          </p:nvSpPr>
          <p:spPr>
            <a:xfrm>
              <a:off x="2564907" y="4068837"/>
              <a:ext cx="4176463" cy="2410916"/>
            </a:xfrm>
            <a:prstGeom prst="rect">
              <a:avLst/>
            </a:prstGeom>
            <a:noFill/>
          </p:spPr>
          <p:txBody>
            <a:bodyPr wrap="square" rtlCol="0">
              <a:spAutoFit/>
            </a:bodyPr>
            <a:lstStyle/>
            <a:p>
              <a:r>
                <a:rPr lang="en-IE" sz="1200" b="1" dirty="0">
                  <a:solidFill>
                    <a:srgbClr val="AC1057"/>
                  </a:solidFill>
                </a:rPr>
                <a:t>Taught Modules</a:t>
              </a:r>
            </a:p>
            <a:p>
              <a:pPr>
                <a:lnSpc>
                  <a:spcPts val="500"/>
                </a:lnSpc>
              </a:pPr>
              <a:r>
                <a:rPr lang="en-IE" sz="1100" dirty="0"/>
                <a:t> </a:t>
              </a:r>
            </a:p>
            <a:p>
              <a:pPr marL="171450" lvl="0" indent="-171450">
                <a:buClr>
                  <a:srgbClr val="BB1057"/>
                </a:buClr>
                <a:buFont typeface="Wingdings" panose="05000000000000000000" pitchFamily="2" charset="2"/>
                <a:buChar char="v"/>
              </a:pPr>
              <a:r>
                <a:rPr lang="en-IE" sz="1100" dirty="0"/>
                <a:t>modern analytical and instrumental techniques, cheminformatics, molecular modelling &amp; simulation software</a:t>
              </a:r>
            </a:p>
            <a:p>
              <a:pPr marL="171450" indent="-171450">
                <a:buClr>
                  <a:srgbClr val="BB1057"/>
                </a:buClr>
                <a:buFont typeface="Wingdings" panose="05000000000000000000" pitchFamily="2" charset="2"/>
                <a:buChar char="v"/>
              </a:pPr>
              <a:r>
                <a:rPr lang="en-IE" sz="1100" dirty="0"/>
                <a:t>current research topics in synthesis, green chemistry, biomedical &amp; pharmaceutical chemistry</a:t>
              </a:r>
            </a:p>
            <a:p>
              <a:pPr marL="171450" indent="-171450">
                <a:buClr>
                  <a:srgbClr val="BB1057"/>
                </a:buClr>
                <a:buFont typeface="Wingdings" panose="05000000000000000000" pitchFamily="2" charset="2"/>
                <a:buChar char="v"/>
              </a:pPr>
              <a:r>
                <a:rPr lang="en-IE" sz="1100" dirty="0"/>
                <a:t>choice of elective modules*</a:t>
              </a:r>
            </a:p>
            <a:p>
              <a:pPr marL="539750" lvl="1" indent="-177800">
                <a:buClr>
                  <a:srgbClr val="BB1057"/>
                </a:buClr>
                <a:buSzPct val="150000"/>
                <a:buFont typeface="Arial" panose="020B0604020202020204" pitchFamily="34" charset="0"/>
                <a:buChar char="•"/>
                <a:tabLst>
                  <a:tab pos="539750" algn="l"/>
                </a:tabLst>
              </a:pPr>
              <a:r>
                <a:rPr lang="en-IE" sz="1100" dirty="0"/>
                <a:t>Validation in the Pharmaceutical &amp; Medical Device Industry </a:t>
              </a:r>
            </a:p>
            <a:p>
              <a:pPr marL="539750" lvl="1" indent="-177800">
                <a:buClr>
                  <a:srgbClr val="BB1057"/>
                </a:buClr>
                <a:buSzPct val="150000"/>
                <a:buFont typeface="Arial" panose="020B0604020202020204" pitchFamily="34" charset="0"/>
                <a:buChar char="•"/>
                <a:tabLst>
                  <a:tab pos="539750" algn="l"/>
                </a:tabLst>
              </a:pPr>
              <a:r>
                <a:rPr lang="en-IE" sz="1100" dirty="0"/>
                <a:t>Advanced Biomaterials </a:t>
              </a:r>
            </a:p>
            <a:p>
              <a:pPr marL="539750" lvl="1" indent="-177800">
                <a:buClr>
                  <a:srgbClr val="BB1057"/>
                </a:buClr>
                <a:buSzPct val="150000"/>
                <a:buFont typeface="Arial" panose="020B0604020202020204" pitchFamily="34" charset="0"/>
                <a:buChar char="•"/>
                <a:tabLst>
                  <a:tab pos="539750" algn="l"/>
                </a:tabLst>
              </a:pPr>
              <a:r>
                <a:rPr lang="en-IE" sz="1100" dirty="0"/>
                <a:t>Masterclass in Process Development and Scale-Up in the Pharmaceutical Industry (taught by experts from industry and guest lecturers) </a:t>
              </a:r>
            </a:p>
            <a:p>
              <a:pPr marL="539750" lvl="1" indent="-177800">
                <a:buClr>
                  <a:srgbClr val="BB1057"/>
                </a:buClr>
                <a:buSzPct val="150000"/>
                <a:buFont typeface="Arial" panose="020B0604020202020204" pitchFamily="34" charset="0"/>
                <a:buChar char="•"/>
                <a:tabLst>
                  <a:tab pos="539750" algn="l"/>
                </a:tabLst>
              </a:pPr>
              <a:r>
                <a:rPr lang="en-IE" sz="1100" dirty="0"/>
                <a:t>Masterclass in Carbohydrate Chemistry </a:t>
              </a:r>
            </a:p>
            <a:p>
              <a:pPr>
                <a:lnSpc>
                  <a:spcPts val="1080"/>
                </a:lnSpc>
              </a:pPr>
              <a:r>
                <a:rPr lang="en-IE" sz="1100" dirty="0"/>
                <a:t>      * </a:t>
              </a:r>
              <a:r>
                <a:rPr lang="en-IE" sz="900" dirty="0"/>
                <a:t>Modules on offer may vary from year to year.</a:t>
              </a:r>
              <a:endParaRPr lang="en-IE" sz="1100" dirty="0"/>
            </a:p>
          </p:txBody>
        </p:sp>
        <p:sp>
          <p:nvSpPr>
            <p:cNvPr id="28" name="TextBox 27"/>
            <p:cNvSpPr txBox="1"/>
            <p:nvPr/>
          </p:nvSpPr>
          <p:spPr>
            <a:xfrm>
              <a:off x="250528" y="6840125"/>
              <a:ext cx="6418832" cy="2485296"/>
            </a:xfrm>
            <a:prstGeom prst="rect">
              <a:avLst/>
            </a:prstGeom>
            <a:noFill/>
          </p:spPr>
          <p:txBody>
            <a:bodyPr wrap="square" rtlCol="0">
              <a:spAutoFit/>
            </a:bodyPr>
            <a:lstStyle/>
            <a:p>
              <a:pPr>
                <a:lnSpc>
                  <a:spcPts val="900"/>
                </a:lnSpc>
                <a:tabLst>
                  <a:tab pos="3765550" algn="l"/>
                </a:tabLst>
              </a:pPr>
              <a:endParaRPr lang="en-US" sz="1400" b="1" dirty="0">
                <a:solidFill>
                  <a:srgbClr val="962671"/>
                </a:solidFill>
              </a:endParaRPr>
            </a:p>
            <a:p>
              <a:r>
                <a:rPr lang="en-IE" sz="1200" b="1" dirty="0" err="1">
                  <a:solidFill>
                    <a:srgbClr val="AC1057"/>
                  </a:solidFill>
                </a:rPr>
                <a:t>Dr.</a:t>
              </a:r>
              <a:r>
                <a:rPr lang="en-IE" sz="1200" b="1" dirty="0">
                  <a:solidFill>
                    <a:srgbClr val="AC1057"/>
                  </a:solidFill>
                </a:rPr>
                <a:t> </a:t>
              </a:r>
              <a:r>
                <a:rPr lang="en-IE" sz="1200" b="1" dirty="0" err="1">
                  <a:solidFill>
                    <a:srgbClr val="AC1057"/>
                  </a:solidFill>
                </a:rPr>
                <a:t>Ger</a:t>
              </a:r>
              <a:r>
                <a:rPr lang="en-IE" sz="1200" b="1" dirty="0">
                  <a:solidFill>
                    <a:srgbClr val="AC1057"/>
                  </a:solidFill>
                </a:rPr>
                <a:t> </a:t>
              </a:r>
              <a:r>
                <a:rPr lang="en-IE" sz="1200" b="1" dirty="0" err="1">
                  <a:solidFill>
                    <a:srgbClr val="AC1057"/>
                  </a:solidFill>
                </a:rPr>
                <a:t>Harnett</a:t>
              </a:r>
              <a:r>
                <a:rPr lang="en-IE" sz="1200" b="1" dirty="0">
                  <a:solidFill>
                    <a:srgbClr val="AC1057"/>
                  </a:solidFill>
                </a:rPr>
                <a:t>,</a:t>
              </a:r>
              <a:r>
                <a:rPr lang="en-IE" sz="1200" dirty="0">
                  <a:solidFill>
                    <a:srgbClr val="AC1057"/>
                  </a:solidFill>
                </a:rPr>
                <a:t> Chief Scientist at Roche Ireland Ltd:</a:t>
              </a:r>
              <a:r>
                <a:rPr lang="en-IE" sz="1200" dirty="0">
                  <a:solidFill>
                    <a:srgbClr val="962671"/>
                  </a:solidFill>
                </a:rPr>
                <a:t> </a:t>
              </a:r>
              <a:r>
                <a:rPr lang="en-IE" sz="1200" dirty="0"/>
                <a:t>“</a:t>
              </a:r>
              <a:r>
                <a:rPr lang="en-IE" sz="1000" dirty="0"/>
                <a:t>We in Roche have hosted undergraduate students on industrial placement programmes and, over the last 35 years, have hired many chemists graduated at the NUI Galway School of Chemistry. They were proved to be skilled and competent in the practice of chemistry and excellent employees who have contributed very significantly at many levels in the organisation. A Master’s Programme such as this will further enhance the quality of chemistry graduates and improve their employability in the Pharma Industry”.</a:t>
              </a:r>
              <a:endParaRPr lang="en-US" sz="1000" dirty="0"/>
            </a:p>
            <a:p>
              <a:r>
                <a:rPr lang="en-US" sz="1000" dirty="0">
                  <a:solidFill>
                    <a:srgbClr val="962671"/>
                  </a:solidFill>
                </a:rPr>
                <a:t> </a:t>
              </a:r>
              <a:r>
                <a:rPr lang="en-US" sz="1200" b="1" dirty="0">
                  <a:solidFill>
                    <a:srgbClr val="AC1057"/>
                  </a:solidFill>
                </a:rPr>
                <a:t>Dr. Sharon Bourke</a:t>
              </a:r>
              <a:r>
                <a:rPr lang="en-US" sz="1200" dirty="0">
                  <a:solidFill>
                    <a:srgbClr val="AC1057"/>
                  </a:solidFill>
                </a:rPr>
                <a:t>, Director of Technical Service / Manufacturing Science at Eli Lilly, </a:t>
              </a:r>
              <a:r>
                <a:rPr lang="en-US" sz="1200" dirty="0" err="1">
                  <a:solidFill>
                    <a:srgbClr val="AC1057"/>
                  </a:solidFill>
                </a:rPr>
                <a:t>Kinsale</a:t>
              </a:r>
              <a:r>
                <a:rPr lang="en-US" sz="1200" dirty="0">
                  <a:solidFill>
                    <a:srgbClr val="AC1057"/>
                  </a:solidFill>
                </a:rPr>
                <a:t>:</a:t>
              </a:r>
              <a:r>
                <a:rPr lang="en-US" sz="1200" dirty="0">
                  <a:solidFill>
                    <a:srgbClr val="962671"/>
                  </a:solidFill>
                </a:rPr>
                <a:t> </a:t>
              </a:r>
              <a:r>
                <a:rPr lang="en-US" sz="1000" dirty="0"/>
                <a:t>“Eli Lilly has a long standing relationship with the School of Chemistry NUI Galway and has a history of hiring excellent graduates and postgraduates over the years from the school.  The successful adaptability of NUI Galway students into various roles within a Pharmaceutical site culture is a testament to their dedication and training. The creation of a new Master of Science in Chemistry Research is a proactive and positive step in the evolution of science </a:t>
              </a:r>
              <a:r>
                <a:rPr lang="en-US" sz="1000"/>
                <a:t>in Galway</a:t>
              </a:r>
              <a:r>
                <a:rPr lang="en-US" sz="1000" dirty="0"/>
                <a:t>.  This course will further develop graduate technical knowledge and depth, which will help people reach their full career potential in either industry or academia”.</a:t>
              </a:r>
            </a:p>
            <a:p>
              <a:endParaRPr lang="en-US" sz="1200" dirty="0"/>
            </a:p>
            <a:p>
              <a:endParaRPr lang="en-IE" sz="1200" dirty="0">
                <a:solidFill>
                  <a:srgbClr val="962671"/>
                </a:solidFill>
              </a:endParaRPr>
            </a:p>
          </p:txBody>
        </p:sp>
        <p:sp>
          <p:nvSpPr>
            <p:cNvPr id="6" name="Pentagon 5"/>
            <p:cNvSpPr/>
            <p:nvPr/>
          </p:nvSpPr>
          <p:spPr>
            <a:xfrm>
              <a:off x="188640" y="126077"/>
              <a:ext cx="3456384" cy="848033"/>
            </a:xfrm>
            <a:prstGeom prst="homePlat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9392" y="98150"/>
              <a:ext cx="3744416" cy="892552"/>
            </a:xfrm>
            <a:prstGeom prst="rect">
              <a:avLst/>
            </a:prstGeom>
            <a:noFill/>
          </p:spPr>
          <p:txBody>
            <a:bodyPr wrap="square" rtlCol="0">
              <a:spAutoFit/>
            </a:bodyPr>
            <a:lstStyle/>
            <a:p>
              <a:pPr algn="ctr"/>
              <a:r>
                <a:rPr lang="en-IE" sz="2600" b="1" dirty="0">
                  <a:solidFill>
                    <a:srgbClr val="AC1057"/>
                  </a:solidFill>
                </a:rPr>
                <a:t>Master of Science in Chemistry Research </a:t>
              </a:r>
              <a:endParaRPr lang="en-IE" sz="2600" dirty="0">
                <a:solidFill>
                  <a:srgbClr val="AC1057"/>
                </a:solidFill>
              </a:endParaRPr>
            </a:p>
          </p:txBody>
        </p:sp>
        <p:sp>
          <p:nvSpPr>
            <p:cNvPr id="10" name="Pentagon 9"/>
            <p:cNvSpPr/>
            <p:nvPr/>
          </p:nvSpPr>
          <p:spPr>
            <a:xfrm>
              <a:off x="188637" y="2557842"/>
              <a:ext cx="1656184" cy="334285"/>
            </a:xfrm>
            <a:prstGeom prst="homePlate">
              <a:avLst/>
            </a:prstGeom>
            <a:solidFill>
              <a:srgbClr val="D7E4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227390" y="2543750"/>
              <a:ext cx="1401409" cy="369332"/>
            </a:xfrm>
            <a:prstGeom prst="rect">
              <a:avLst/>
            </a:prstGeom>
            <a:noFill/>
          </p:spPr>
          <p:txBody>
            <a:bodyPr wrap="none" rtlCol="0">
              <a:spAutoFit/>
            </a:bodyPr>
            <a:lstStyle/>
            <a:p>
              <a:r>
                <a:rPr lang="en-US" b="1" dirty="0">
                  <a:solidFill>
                    <a:srgbClr val="AC1057"/>
                  </a:solidFill>
                </a:rPr>
                <a:t>Key Features</a:t>
              </a:r>
            </a:p>
          </p:txBody>
        </p:sp>
        <p:sp>
          <p:nvSpPr>
            <p:cNvPr id="15" name="TextBox 14"/>
            <p:cNvSpPr txBox="1"/>
            <p:nvPr/>
          </p:nvSpPr>
          <p:spPr>
            <a:xfrm>
              <a:off x="112196" y="4315152"/>
              <a:ext cx="2596727" cy="1785104"/>
            </a:xfrm>
            <a:prstGeom prst="rect">
              <a:avLst/>
            </a:prstGeom>
            <a:noFill/>
          </p:spPr>
          <p:txBody>
            <a:bodyPr wrap="square" rtlCol="0">
              <a:spAutoFit/>
            </a:bodyPr>
            <a:lstStyle/>
            <a:p>
              <a:pPr marL="171450" indent="-171450">
                <a:buClr>
                  <a:srgbClr val="BB1057"/>
                </a:buClr>
                <a:buFont typeface="Wingdings" panose="05000000000000000000" pitchFamily="2" charset="2"/>
                <a:buChar char="v"/>
              </a:pPr>
              <a:r>
                <a:rPr lang="en-US" sz="1100" dirty="0"/>
                <a:t>medicinal, pharmaceutical &amp; biomedical chemistry</a:t>
              </a:r>
            </a:p>
            <a:p>
              <a:pPr marL="171450" indent="-171450">
                <a:buClr>
                  <a:srgbClr val="BB1057"/>
                </a:buClr>
                <a:buFont typeface="Wingdings" panose="05000000000000000000" pitchFamily="2" charset="2"/>
                <a:buChar char="v"/>
              </a:pPr>
              <a:r>
                <a:rPr lang="en-US" sz="1100" dirty="0"/>
                <a:t>analytical chemistry</a:t>
              </a:r>
            </a:p>
            <a:p>
              <a:pPr marL="171450" indent="-171450">
                <a:buClr>
                  <a:srgbClr val="BB1057"/>
                </a:buClr>
                <a:buFont typeface="Wingdings" panose="05000000000000000000" pitchFamily="2" charset="2"/>
                <a:buChar char="v"/>
              </a:pPr>
              <a:r>
                <a:rPr lang="en-US" sz="1100" dirty="0"/>
                <a:t>marine chemistry</a:t>
              </a:r>
            </a:p>
            <a:p>
              <a:pPr marL="171450" indent="-171450">
                <a:buClr>
                  <a:srgbClr val="BB1057"/>
                </a:buClr>
                <a:buFont typeface="Wingdings" panose="05000000000000000000" pitchFamily="2" charset="2"/>
                <a:buChar char="v"/>
              </a:pPr>
              <a:r>
                <a:rPr lang="en-US" sz="1100" dirty="0"/>
                <a:t>protein chemistry</a:t>
              </a:r>
            </a:p>
            <a:p>
              <a:pPr marL="171450" indent="-171450">
                <a:buClr>
                  <a:srgbClr val="BB1057"/>
                </a:buClr>
                <a:buFont typeface="Wingdings" panose="05000000000000000000" pitchFamily="2" charset="2"/>
                <a:buChar char="v"/>
              </a:pPr>
              <a:r>
                <a:rPr lang="en-US" sz="1100" dirty="0"/>
                <a:t>green chemistry</a:t>
              </a:r>
            </a:p>
            <a:p>
              <a:pPr marL="171450" indent="-171450">
                <a:buClr>
                  <a:srgbClr val="BB1057"/>
                </a:buClr>
                <a:buFont typeface="Wingdings" panose="05000000000000000000" pitchFamily="2" charset="2"/>
                <a:buChar char="v"/>
              </a:pPr>
              <a:r>
                <a:rPr lang="en-US" sz="1100" dirty="0"/>
                <a:t>polymer chemistry and materials</a:t>
              </a:r>
            </a:p>
            <a:p>
              <a:pPr marL="171450" indent="-171450">
                <a:buClr>
                  <a:srgbClr val="BB1057"/>
                </a:buClr>
                <a:buFont typeface="Wingdings" panose="05000000000000000000" pitchFamily="2" charset="2"/>
                <a:buChar char="v"/>
              </a:pPr>
              <a:r>
                <a:rPr lang="en-US" sz="1100" dirty="0"/>
                <a:t>carbohydrate chemistry</a:t>
              </a:r>
            </a:p>
            <a:p>
              <a:pPr marL="171450" indent="-171450">
                <a:buClr>
                  <a:srgbClr val="BB1057"/>
                </a:buClr>
                <a:buFont typeface="Wingdings" panose="05000000000000000000" pitchFamily="2" charset="2"/>
                <a:buChar char="v"/>
              </a:pPr>
              <a:r>
                <a:rPr lang="en-US" sz="1100" dirty="0"/>
                <a:t>combustion chemistry &amp; energy</a:t>
              </a:r>
            </a:p>
            <a:p>
              <a:pPr marL="171450" indent="-171450">
                <a:buClr>
                  <a:srgbClr val="BB1057"/>
                </a:buClr>
                <a:buFont typeface="Wingdings" panose="05000000000000000000" pitchFamily="2" charset="2"/>
                <a:buChar char="v"/>
              </a:pPr>
              <a:r>
                <a:rPr lang="en-US" sz="1100" dirty="0"/>
                <a:t>computational chemistry</a:t>
              </a:r>
            </a:p>
          </p:txBody>
        </p:sp>
        <p:sp>
          <p:nvSpPr>
            <p:cNvPr id="16" name="TextBox 15"/>
            <p:cNvSpPr txBox="1"/>
            <p:nvPr/>
          </p:nvSpPr>
          <p:spPr>
            <a:xfrm>
              <a:off x="116632" y="4079870"/>
              <a:ext cx="1873270" cy="276999"/>
            </a:xfrm>
            <a:prstGeom prst="rect">
              <a:avLst/>
            </a:prstGeom>
            <a:noFill/>
          </p:spPr>
          <p:txBody>
            <a:bodyPr wrap="none" rtlCol="0">
              <a:spAutoFit/>
            </a:bodyPr>
            <a:lstStyle/>
            <a:p>
              <a:r>
                <a:rPr lang="en-US" sz="1200" b="1" dirty="0">
                  <a:solidFill>
                    <a:srgbClr val="AC1057"/>
                  </a:solidFill>
                </a:rPr>
                <a:t>Research Projects on Offer</a:t>
              </a:r>
            </a:p>
          </p:txBody>
        </p:sp>
        <p:sp>
          <p:nvSpPr>
            <p:cNvPr id="20" name="Pentagon 19"/>
            <p:cNvSpPr/>
            <p:nvPr/>
          </p:nvSpPr>
          <p:spPr>
            <a:xfrm>
              <a:off x="221246" y="6445622"/>
              <a:ext cx="5728034" cy="359519"/>
            </a:xfrm>
            <a:prstGeom prst="homePlate">
              <a:avLst/>
            </a:prstGeom>
            <a:solidFill>
              <a:srgbClr val="D7E4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p:cNvSpPr txBox="1"/>
            <p:nvPr/>
          </p:nvSpPr>
          <p:spPr>
            <a:xfrm>
              <a:off x="188642" y="6446842"/>
              <a:ext cx="6408712" cy="646331"/>
            </a:xfrm>
            <a:prstGeom prst="rect">
              <a:avLst/>
            </a:prstGeom>
            <a:noFill/>
          </p:spPr>
          <p:txBody>
            <a:bodyPr wrap="square" rtlCol="0">
              <a:spAutoFit/>
            </a:bodyPr>
            <a:lstStyle/>
            <a:p>
              <a:r>
                <a:rPr lang="en-IE" b="1" dirty="0">
                  <a:solidFill>
                    <a:srgbClr val="AC1057"/>
                  </a:solidFill>
                </a:rPr>
                <a:t>Employment &amp; Career Opportunities - </a:t>
              </a:r>
              <a:r>
                <a:rPr lang="en-US" b="1" dirty="0">
                  <a:solidFill>
                    <a:srgbClr val="AC1057"/>
                  </a:solidFill>
                </a:rPr>
                <a:t>What Industry Says</a:t>
              </a:r>
            </a:p>
            <a:p>
              <a:endParaRPr lang="en-IE" b="1" dirty="0">
                <a:solidFill>
                  <a:srgbClr val="962671"/>
                </a:solidFill>
              </a:endParaRPr>
            </a:p>
          </p:txBody>
        </p:sp>
        <p:sp>
          <p:nvSpPr>
            <p:cNvPr id="12" name="Rectangle 11"/>
            <p:cNvSpPr/>
            <p:nvPr/>
          </p:nvSpPr>
          <p:spPr>
            <a:xfrm>
              <a:off x="0" y="0"/>
              <a:ext cx="6858000" cy="9721850"/>
            </a:xfrm>
            <a:prstGeom prst="rect">
              <a:avLst/>
            </a:prstGeom>
            <a:noFill/>
            <a:ln w="57150">
              <a:solidFill>
                <a:srgbClr val="AC10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171721" y="6913381"/>
              <a:ext cx="6497639" cy="2052000"/>
            </a:xfrm>
            <a:prstGeom prst="roundRect">
              <a:avLst/>
            </a:prstGeom>
            <a:noFill/>
            <a:ln>
              <a:solidFill>
                <a:srgbClr val="AC10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a:extLst>
              <a:ext uri="{FF2B5EF4-FFF2-40B4-BE49-F238E27FC236}">
                <a16:creationId xmlns:a16="http://schemas.microsoft.com/office/drawing/2014/main" id="{272E25D5-4A31-93A8-50C0-784F88D66BC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68018" y="74307"/>
            <a:ext cx="1673352" cy="973388"/>
          </a:xfrm>
          <a:prstGeom prst="rect">
            <a:avLst/>
          </a:prstGeom>
          <a:noFill/>
          <a:ln>
            <a:noFill/>
          </a:ln>
        </p:spPr>
      </p:pic>
    </p:spTree>
    <p:extLst>
      <p:ext uri="{BB962C8B-B14F-4D97-AF65-F5344CB8AC3E}">
        <p14:creationId xmlns:p14="http://schemas.microsoft.com/office/powerpoint/2010/main" val="2990092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922</TotalTime>
  <Words>521</Words>
  <Application>Microsoft Office PowerPoint</Application>
  <PresentationFormat>Custom</PresentationFormat>
  <Paragraphs>40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NUI Galway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ID</dc:creator>
  <cp:lastModifiedBy>Erxleben, Andrea</cp:lastModifiedBy>
  <cp:revision>40</cp:revision>
  <cp:lastPrinted>2016-06-30T10:49:56Z</cp:lastPrinted>
  <dcterms:created xsi:type="dcterms:W3CDTF">2016-02-22T16:29:16Z</dcterms:created>
  <dcterms:modified xsi:type="dcterms:W3CDTF">2023-05-30T12:17:17Z</dcterms:modified>
</cp:coreProperties>
</file>