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60_1E47C693.xml" ContentType="application/vnd.ms-powerpoint.comments+xml"/>
  <Override PartName="/ppt/comments/modernComment_164_26839BBF.xml" ContentType="application/vnd.ms-powerpoint.comment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7"/>
  </p:notesMasterIdLst>
  <p:sldIdLst>
    <p:sldId id="278" r:id="rId5"/>
    <p:sldId id="332" r:id="rId6"/>
    <p:sldId id="375" r:id="rId7"/>
    <p:sldId id="376" r:id="rId8"/>
    <p:sldId id="377" r:id="rId9"/>
    <p:sldId id="382" r:id="rId10"/>
    <p:sldId id="312" r:id="rId11"/>
    <p:sldId id="314" r:id="rId12"/>
    <p:sldId id="316" r:id="rId13"/>
    <p:sldId id="317" r:id="rId14"/>
    <p:sldId id="331" r:id="rId15"/>
    <p:sldId id="319" r:id="rId16"/>
    <p:sldId id="318" r:id="rId17"/>
    <p:sldId id="326" r:id="rId18"/>
    <p:sldId id="256" r:id="rId19"/>
    <p:sldId id="329" r:id="rId20"/>
    <p:sldId id="322" r:id="rId21"/>
    <p:sldId id="333" r:id="rId22"/>
    <p:sldId id="323" r:id="rId23"/>
    <p:sldId id="346" r:id="rId24"/>
    <p:sldId id="384" r:id="rId25"/>
    <p:sldId id="385" r:id="rId26"/>
    <p:sldId id="383" r:id="rId27"/>
    <p:sldId id="349" r:id="rId28"/>
    <p:sldId id="350" r:id="rId29"/>
    <p:sldId id="351" r:id="rId30"/>
    <p:sldId id="352" r:id="rId31"/>
    <p:sldId id="353" r:id="rId32"/>
    <p:sldId id="354" r:id="rId33"/>
    <p:sldId id="355" r:id="rId34"/>
    <p:sldId id="356" r:id="rId35"/>
    <p:sldId id="357" r:id="rId36"/>
    <p:sldId id="358" r:id="rId37"/>
    <p:sldId id="359" r:id="rId38"/>
    <p:sldId id="360" r:id="rId39"/>
    <p:sldId id="361" r:id="rId40"/>
    <p:sldId id="362" r:id="rId41"/>
    <p:sldId id="373" r:id="rId42"/>
    <p:sldId id="364" r:id="rId43"/>
    <p:sldId id="365" r:id="rId44"/>
    <p:sldId id="366" r:id="rId45"/>
    <p:sldId id="367" r:id="rId46"/>
    <p:sldId id="368" r:id="rId47"/>
    <p:sldId id="369" r:id="rId48"/>
    <p:sldId id="370" r:id="rId49"/>
    <p:sldId id="371" r:id="rId50"/>
    <p:sldId id="343" r:id="rId51"/>
    <p:sldId id="344" r:id="rId52"/>
    <p:sldId id="283" r:id="rId53"/>
    <p:sldId id="386" r:id="rId54"/>
    <p:sldId id="387" r:id="rId55"/>
    <p:sldId id="388" r:id="rId56"/>
  </p:sldIdLst>
  <p:sldSz cx="20104100" cy="11309350"/>
  <p:notesSz cx="20104100" cy="11309350"/>
  <p:embeddedFontLst>
    <p:embeddedFont>
      <p:font typeface="Inter" panose="020B0604020202020204" charset="0"/>
      <p:regular r:id="rId58"/>
      <p:bold r:id="rId59"/>
    </p:embeddedFont>
    <p:embeddedFont>
      <p:font typeface="Segoe UI" panose="020B0502040204020203" pitchFamily="34" charset="0"/>
      <p:regular r:id="rId60"/>
      <p:bold r:id="rId61"/>
      <p:italic r:id="rId62"/>
      <p:boldItalic r:id="rId63"/>
    </p:embeddedFont>
    <p:embeddedFont>
      <p:font typeface="Spectral" panose="020B0604020202020204" charset="0"/>
      <p:regular r:id="rId64"/>
      <p:bold r:id="rId65"/>
      <p:italic r:id="rId66"/>
      <p:boldItalic r:id="rId67"/>
    </p:embeddedFont>
    <p:embeddedFont>
      <p:font typeface="Times" panose="02020603050405020304" pitchFamily="18"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Spectral-Light" panose="020B0604020202020204" charset="0"/>
      <p:regular r:id="rId76"/>
      <p:bold r:id="rId77"/>
      <p:italic r:id="rId78"/>
      <p:boldItalic r:id="rId7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9A88F-7B87-23AB-BA52-94707F514764}" v="9" dt="2023-08-24T17:02:37.431"/>
    <p1510:client id="{D251F14C-2579-3713-0DC6-7D924E9F55C6}" v="27" dt="2023-09-06T14:04:22.3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36" autoAdjust="0"/>
    <p:restoredTop sz="95980"/>
  </p:normalViewPr>
  <p:slideViewPr>
    <p:cSldViewPr>
      <p:cViewPr varScale="1">
        <p:scale>
          <a:sx n="40" d="100"/>
          <a:sy n="40" d="100"/>
        </p:scale>
        <p:origin x="588" y="6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font" Target="fonts/font4.fntdata"/><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s>
</file>

<file path=ppt/comments/modernComment_160_1E47C693.xml><?xml version="1.0" encoding="utf-8"?>
<p188:cmLst xmlns:a="http://schemas.openxmlformats.org/drawingml/2006/main" xmlns:r="http://schemas.openxmlformats.org/officeDocument/2006/relationships" xmlns:p188="http://schemas.microsoft.com/office/powerpoint/2018/8/main">
  <p188:cm id="{C42C0CEE-FC9D-8B48-BC2A-B049FCD02AC2}" authorId="{07AA71CA-962F-470D-E237-5E44DE9EDE08}" status="resolved" created="2023-08-09T13:12:23.647">
    <ac:txMkLst xmlns:ac="http://schemas.microsoft.com/office/drawing/2013/main/command">
      <pc:docMk xmlns:pc="http://schemas.microsoft.com/office/powerpoint/2013/main/command"/>
      <pc:sldMk xmlns:pc="http://schemas.microsoft.com/office/powerpoint/2013/main/command" cId="201738628" sldId="335"/>
      <ac:spMk id="3" creationId="{5F581799-8D8D-358C-7CE0-5CE0B9E3E2A4}"/>
      <ac:txMk cp="18">
        <ac:context len="19" hash="3391245011"/>
      </ac:txMk>
    </ac:txMkLst>
    <p188:pos x="9061531" y="516051"/>
    <p188:txBody>
      <a:bodyPr/>
      <a:lstStyle/>
      <a:p>
        <a:r>
          <a:rPr lang="en-IE"/>
          <a:t>Could link to the University Academic Integrity Policy and leave it at that? We'll all be experimenting re: AI in a range of ways - might be too much to capture in a single slide?</a:t>
        </a:r>
      </a:p>
    </p188:txBody>
  </p188:cm>
</p188:cmLst>
</file>

<file path=ppt/comments/modernComment_164_26839BBF.xml><?xml version="1.0" encoding="utf-8"?>
<p188:cmLst xmlns:a="http://schemas.openxmlformats.org/drawingml/2006/main" xmlns:r="http://schemas.openxmlformats.org/officeDocument/2006/relationships" xmlns:p188="http://schemas.microsoft.com/office/powerpoint/2018/8/main">
  <p188:cm id="{1571C70F-50E7-428C-94DE-72AE7E942E3D}" authorId="{07AA71CA-962F-470D-E237-5E44DE9EDE08}" status="resolved" created="2023-08-09T13:05:56.750">
    <ac:txMkLst xmlns:ac="http://schemas.microsoft.com/office/drawing/2013/main/command">
      <pc:docMk xmlns:pc="http://schemas.microsoft.com/office/powerpoint/2013/main/command"/>
      <pc:sldMk xmlns:pc="http://schemas.microsoft.com/office/powerpoint/2013/main/command" cId="3266757981" sldId="316"/>
      <ac:spMk id="3" creationId="{536E71DB-50F9-137B-85A6-E04427D3701B}"/>
      <ac:txMk cp="388">
        <ac:context len="389" hash="2700545488"/>
      </ac:txMk>
    </ac:txMkLst>
    <p188:pos x="18050326" y="3799311"/>
    <p188:replyLst>
      <p188:reply id="{3E0744C9-D761-6046-B2D2-5FD45B33C23A}" authorId="{31D90F61-81B3-2484-DD7F-56C63E8EA847}" created="2023-08-09T13:30:15.259">
        <p188:txBody>
          <a:bodyPr/>
          <a:lstStyle/>
          <a:p>
            <a:r>
              <a:rPr lang="en-US"/>
              <a:t>Oh right, when I rephrased this, it became confusing!!! Thanks</a:t>
            </a:r>
          </a:p>
        </p188:txBody>
      </p188:reply>
    </p188:replyLst>
    <p188:txBody>
      <a:bodyPr/>
      <a:lstStyle/>
      <a:p>
        <a:r>
          <a:rPr lang="en-IE"/>
          <a:t>Should 'repeat' be removed as an option here, as it does not impact on extenuating circumstances but is a result of having failed in the first sitting?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CACF5-10A4-CF42-97FE-4DA4189449D0}" type="doc">
      <dgm:prSet loTypeId="urn:microsoft.com/office/officeart/2005/8/layout/orgChart1" loCatId="relationship" qsTypeId="urn:microsoft.com/office/officeart/2005/8/quickstyle/simple2" qsCatId="simple" csTypeId="urn:microsoft.com/office/officeart/2005/8/colors/accent1_5" csCatId="accent1" phldr="1"/>
      <dgm:spPr/>
      <dgm:t>
        <a:bodyPr/>
        <a:lstStyle/>
        <a:p>
          <a:endParaRPr lang="en-GB"/>
        </a:p>
      </dgm:t>
    </dgm:pt>
    <dgm:pt modelId="{443C93AF-F530-174D-9ADC-9D8B7883B2F7}">
      <dgm:prSet phldrT="[Text]"/>
      <dgm:spPr/>
      <dgm:t>
        <a:bodyPr/>
        <a:lstStyle/>
        <a:p>
          <a:r>
            <a:rPr lang="en-GB" dirty="0">
              <a:latin typeface="Spectral" panose="02020502060000000000" pitchFamily="18" charset="77"/>
            </a:rPr>
            <a:t>College of Arts, Social Sciences and Celtic Studies</a:t>
          </a:r>
        </a:p>
      </dgm:t>
    </dgm:pt>
    <dgm:pt modelId="{25AE628E-1A9E-2F40-B245-FA6504434554}" type="parTrans" cxnId="{98E221CF-2F2D-4C44-B2DC-AB70B4DF4E71}">
      <dgm:prSet/>
      <dgm:spPr/>
      <dgm:t>
        <a:bodyPr/>
        <a:lstStyle/>
        <a:p>
          <a:endParaRPr lang="en-GB"/>
        </a:p>
      </dgm:t>
    </dgm:pt>
    <dgm:pt modelId="{DB0E406F-02B7-7646-8500-9443BB003110}" type="sibTrans" cxnId="{98E221CF-2F2D-4C44-B2DC-AB70B4DF4E71}">
      <dgm:prSet/>
      <dgm:spPr/>
      <dgm:t>
        <a:bodyPr/>
        <a:lstStyle/>
        <a:p>
          <a:endParaRPr lang="en-GB"/>
        </a:p>
      </dgm:t>
    </dgm:pt>
    <dgm:pt modelId="{F8B9E597-E280-794D-B763-89A986C0A51E}" type="asst">
      <dgm:prSet phldrT="[Text]"/>
      <dgm:spPr/>
      <dgm:t>
        <a:bodyPr/>
        <a:lstStyle/>
        <a:p>
          <a:r>
            <a:rPr lang="en-GB" dirty="0">
              <a:latin typeface="Spectral" panose="02020502060000000000" pitchFamily="18" charset="77"/>
            </a:rPr>
            <a:t>School of English, Media  and Creative Arts </a:t>
          </a:r>
        </a:p>
      </dgm:t>
    </dgm:pt>
    <dgm:pt modelId="{EBEA0045-BC24-C849-A372-5DAA8998B1BB}" type="parTrans" cxnId="{F99B2D58-7E77-9847-9576-4DE57E82CD69}">
      <dgm:prSet/>
      <dgm:spPr/>
      <dgm:t>
        <a:bodyPr/>
        <a:lstStyle/>
        <a:p>
          <a:endParaRPr lang="en-GB"/>
        </a:p>
      </dgm:t>
    </dgm:pt>
    <dgm:pt modelId="{F8E63ACD-9005-594D-B737-5E1FFAF74837}" type="sibTrans" cxnId="{F99B2D58-7E77-9847-9576-4DE57E82CD69}">
      <dgm:prSet/>
      <dgm:spPr/>
      <dgm:t>
        <a:bodyPr/>
        <a:lstStyle/>
        <a:p>
          <a:endParaRPr lang="en-GB"/>
        </a:p>
      </dgm:t>
    </dgm:pt>
    <dgm:pt modelId="{F5139B64-E3E7-484E-B6A1-F6EDCE45B7A3}">
      <dgm:prSet phldrT="[Text]"/>
      <dgm:spPr/>
      <dgm:t>
        <a:bodyPr/>
        <a:lstStyle/>
        <a:p>
          <a:r>
            <a:rPr lang="en-GB" dirty="0">
              <a:latin typeface="Spectral" panose="02020502060000000000" pitchFamily="18" charset="77"/>
            </a:rPr>
            <a:t>English</a:t>
          </a:r>
        </a:p>
      </dgm:t>
    </dgm:pt>
    <dgm:pt modelId="{3455CE9C-4B9F-E548-9BB5-9D7627921B94}" type="parTrans" cxnId="{CBEF4820-25DD-934A-BFF4-6B1A0712800A}">
      <dgm:prSet/>
      <dgm:spPr/>
      <dgm:t>
        <a:bodyPr/>
        <a:lstStyle/>
        <a:p>
          <a:endParaRPr lang="en-GB"/>
        </a:p>
      </dgm:t>
    </dgm:pt>
    <dgm:pt modelId="{027D9F27-9E38-7E4C-9455-5C0D3F7A29E4}" type="sibTrans" cxnId="{CBEF4820-25DD-934A-BFF4-6B1A0712800A}">
      <dgm:prSet/>
      <dgm:spPr/>
      <dgm:t>
        <a:bodyPr/>
        <a:lstStyle/>
        <a:p>
          <a:endParaRPr lang="en-GB"/>
        </a:p>
      </dgm:t>
    </dgm:pt>
    <dgm:pt modelId="{751FAC51-AC7A-CC4B-81C4-75F80B589716}">
      <dgm:prSet phldrT="[Text]"/>
      <dgm:spPr/>
      <dgm:t>
        <a:bodyPr/>
        <a:lstStyle/>
        <a:p>
          <a:r>
            <a:rPr lang="en-GB" dirty="0">
              <a:latin typeface="Spectral" panose="02020502060000000000" pitchFamily="18" charset="77"/>
            </a:rPr>
            <a:t>Drama  and Theatre Studies</a:t>
          </a:r>
        </a:p>
      </dgm:t>
    </dgm:pt>
    <dgm:pt modelId="{D3D0280E-5B73-EB4C-8CEA-359827BD92C9}" type="parTrans" cxnId="{5627A4E3-B9C9-FE4C-9500-CE13A5ED434D}">
      <dgm:prSet/>
      <dgm:spPr/>
      <dgm:t>
        <a:bodyPr/>
        <a:lstStyle/>
        <a:p>
          <a:endParaRPr lang="en-GB"/>
        </a:p>
      </dgm:t>
    </dgm:pt>
    <dgm:pt modelId="{82083BEC-4567-5F44-854C-D4594201F0B3}" type="sibTrans" cxnId="{5627A4E3-B9C9-FE4C-9500-CE13A5ED434D}">
      <dgm:prSet/>
      <dgm:spPr/>
      <dgm:t>
        <a:bodyPr/>
        <a:lstStyle/>
        <a:p>
          <a:endParaRPr lang="en-GB"/>
        </a:p>
      </dgm:t>
    </dgm:pt>
    <dgm:pt modelId="{F2C13F3A-F473-0046-AE95-DC5D6A01C663}">
      <dgm:prSet phldrT="[Text]"/>
      <dgm:spPr/>
      <dgm:t>
        <a:bodyPr/>
        <a:lstStyle/>
        <a:p>
          <a:r>
            <a:rPr lang="en-GB" dirty="0">
              <a:latin typeface="Spectral" panose="02020502060000000000" pitchFamily="18" charset="77"/>
            </a:rPr>
            <a:t>Huston School of Film and Digital Media</a:t>
          </a:r>
        </a:p>
      </dgm:t>
    </dgm:pt>
    <dgm:pt modelId="{E2129588-E4A4-E34F-B6BE-86E3A0629823}" type="parTrans" cxnId="{F73C5580-1514-9645-A43E-774C966F0475}">
      <dgm:prSet/>
      <dgm:spPr/>
      <dgm:t>
        <a:bodyPr/>
        <a:lstStyle/>
        <a:p>
          <a:endParaRPr lang="en-GB"/>
        </a:p>
      </dgm:t>
    </dgm:pt>
    <dgm:pt modelId="{84B4A167-9AFB-DE4A-B647-E84D5E23F0ED}" type="sibTrans" cxnId="{F73C5580-1514-9645-A43E-774C966F0475}">
      <dgm:prSet/>
      <dgm:spPr/>
      <dgm:t>
        <a:bodyPr/>
        <a:lstStyle/>
        <a:p>
          <a:endParaRPr lang="en-GB"/>
        </a:p>
      </dgm:t>
    </dgm:pt>
    <dgm:pt modelId="{93737693-B0A4-FC41-9D93-9153C676ECB5}">
      <dgm:prSet phldrT="[Text]"/>
      <dgm:spPr/>
      <dgm:t>
        <a:bodyPr/>
        <a:lstStyle/>
        <a:p>
          <a:r>
            <a:rPr lang="en-GB" dirty="0">
              <a:latin typeface="Spectral" panose="02020502060000000000" pitchFamily="18" charset="77"/>
            </a:rPr>
            <a:t>Media</a:t>
          </a:r>
        </a:p>
      </dgm:t>
    </dgm:pt>
    <dgm:pt modelId="{96D31CBB-6DF6-1B40-B038-66628478940B}" type="parTrans" cxnId="{6B77292C-0532-7442-BC6B-E631C88FC517}">
      <dgm:prSet/>
      <dgm:spPr/>
      <dgm:t>
        <a:bodyPr/>
        <a:lstStyle/>
        <a:p>
          <a:endParaRPr lang="en-GB"/>
        </a:p>
      </dgm:t>
    </dgm:pt>
    <dgm:pt modelId="{074092CF-920B-844E-988F-36618E37F010}" type="sibTrans" cxnId="{6B77292C-0532-7442-BC6B-E631C88FC517}">
      <dgm:prSet/>
      <dgm:spPr/>
      <dgm:t>
        <a:bodyPr/>
        <a:lstStyle/>
        <a:p>
          <a:endParaRPr lang="en-GB"/>
        </a:p>
      </dgm:t>
    </dgm:pt>
    <dgm:pt modelId="{4D4F0DD2-C4D1-2F4B-9585-60793CF06236}">
      <dgm:prSet phldrT="[Text]"/>
      <dgm:spPr/>
      <dgm:t>
        <a:bodyPr/>
        <a:lstStyle/>
        <a:p>
          <a:r>
            <a:rPr lang="en-GB" dirty="0">
              <a:latin typeface="Spectral" panose="02020502060000000000" pitchFamily="18" charset="77"/>
            </a:rPr>
            <a:t>Music</a:t>
          </a:r>
        </a:p>
      </dgm:t>
    </dgm:pt>
    <dgm:pt modelId="{C650E1EC-C11C-0041-B2D7-392E19EC2A2D}" type="parTrans" cxnId="{4FAF66FE-BEE4-CC49-8BA9-F32F0A65146B}">
      <dgm:prSet/>
      <dgm:spPr/>
      <dgm:t>
        <a:bodyPr/>
        <a:lstStyle/>
        <a:p>
          <a:endParaRPr lang="en-GB"/>
        </a:p>
      </dgm:t>
    </dgm:pt>
    <dgm:pt modelId="{B1B69050-15A8-F34A-BA27-88D2844CA809}" type="sibTrans" cxnId="{4FAF66FE-BEE4-CC49-8BA9-F32F0A65146B}">
      <dgm:prSet/>
      <dgm:spPr/>
      <dgm:t>
        <a:bodyPr/>
        <a:lstStyle/>
        <a:p>
          <a:endParaRPr lang="en-GB"/>
        </a:p>
      </dgm:t>
    </dgm:pt>
    <dgm:pt modelId="{8A7FD5F5-1CDE-674A-B8AA-ECB6B2B2B0F0}" type="pres">
      <dgm:prSet presAssocID="{B39CACF5-10A4-CF42-97FE-4DA4189449D0}" presName="hierChild1" presStyleCnt="0">
        <dgm:presLayoutVars>
          <dgm:orgChart val="1"/>
          <dgm:chPref val="1"/>
          <dgm:dir/>
          <dgm:animOne val="branch"/>
          <dgm:animLvl val="lvl"/>
          <dgm:resizeHandles/>
        </dgm:presLayoutVars>
      </dgm:prSet>
      <dgm:spPr/>
      <dgm:t>
        <a:bodyPr/>
        <a:lstStyle/>
        <a:p>
          <a:endParaRPr lang="en-US"/>
        </a:p>
      </dgm:t>
    </dgm:pt>
    <dgm:pt modelId="{956542B7-6F9A-BF4D-9292-70621DD49A8C}" type="pres">
      <dgm:prSet presAssocID="{443C93AF-F530-174D-9ADC-9D8B7883B2F7}" presName="hierRoot1" presStyleCnt="0">
        <dgm:presLayoutVars>
          <dgm:hierBranch val="init"/>
        </dgm:presLayoutVars>
      </dgm:prSet>
      <dgm:spPr/>
    </dgm:pt>
    <dgm:pt modelId="{77C3D159-F949-3847-834A-8FE94B8245FB}" type="pres">
      <dgm:prSet presAssocID="{443C93AF-F530-174D-9ADC-9D8B7883B2F7}" presName="rootComposite1" presStyleCnt="0"/>
      <dgm:spPr/>
    </dgm:pt>
    <dgm:pt modelId="{1B2AAFB7-30A3-114C-8262-E5131ACE10A8}" type="pres">
      <dgm:prSet presAssocID="{443C93AF-F530-174D-9ADC-9D8B7883B2F7}" presName="rootText1" presStyleLbl="node0" presStyleIdx="0" presStyleCnt="1" custScaleX="152140" custScaleY="175433">
        <dgm:presLayoutVars>
          <dgm:chPref val="3"/>
        </dgm:presLayoutVars>
      </dgm:prSet>
      <dgm:spPr/>
      <dgm:t>
        <a:bodyPr/>
        <a:lstStyle/>
        <a:p>
          <a:endParaRPr lang="en-US"/>
        </a:p>
      </dgm:t>
    </dgm:pt>
    <dgm:pt modelId="{8BC65A38-C678-954C-A4F7-7045B3BE9DCC}" type="pres">
      <dgm:prSet presAssocID="{443C93AF-F530-174D-9ADC-9D8B7883B2F7}" presName="rootConnector1" presStyleLbl="node1" presStyleIdx="0" presStyleCnt="0"/>
      <dgm:spPr/>
      <dgm:t>
        <a:bodyPr/>
        <a:lstStyle/>
        <a:p>
          <a:endParaRPr lang="en-US"/>
        </a:p>
      </dgm:t>
    </dgm:pt>
    <dgm:pt modelId="{C1100786-2A48-E549-A351-6C52369DF6AF}" type="pres">
      <dgm:prSet presAssocID="{443C93AF-F530-174D-9ADC-9D8B7883B2F7}" presName="hierChild2" presStyleCnt="0"/>
      <dgm:spPr/>
    </dgm:pt>
    <dgm:pt modelId="{CE517747-A017-9940-A80C-D383FD56FFCB}" type="pres">
      <dgm:prSet presAssocID="{3455CE9C-4B9F-E548-9BB5-9D7627921B94}" presName="Name37" presStyleLbl="parChTrans1D2" presStyleIdx="0" presStyleCnt="6"/>
      <dgm:spPr/>
      <dgm:t>
        <a:bodyPr/>
        <a:lstStyle/>
        <a:p>
          <a:endParaRPr lang="en-US"/>
        </a:p>
      </dgm:t>
    </dgm:pt>
    <dgm:pt modelId="{8F21F2A0-166C-1F4D-BA3A-EA337B6E5BAE}" type="pres">
      <dgm:prSet presAssocID="{F5139B64-E3E7-484E-B6A1-F6EDCE45B7A3}" presName="hierRoot2" presStyleCnt="0">
        <dgm:presLayoutVars>
          <dgm:hierBranch val="init"/>
        </dgm:presLayoutVars>
      </dgm:prSet>
      <dgm:spPr/>
    </dgm:pt>
    <dgm:pt modelId="{97E42F4B-C57C-DA4F-8714-087C7E17E769}" type="pres">
      <dgm:prSet presAssocID="{F5139B64-E3E7-484E-B6A1-F6EDCE45B7A3}" presName="rootComposite" presStyleCnt="0"/>
      <dgm:spPr/>
    </dgm:pt>
    <dgm:pt modelId="{4FD1D6E9-415D-2441-AA26-9093FECC272A}" type="pres">
      <dgm:prSet presAssocID="{F5139B64-E3E7-484E-B6A1-F6EDCE45B7A3}" presName="rootText" presStyleLbl="node2" presStyleIdx="0" presStyleCnt="5">
        <dgm:presLayoutVars>
          <dgm:chPref val="3"/>
        </dgm:presLayoutVars>
      </dgm:prSet>
      <dgm:spPr/>
      <dgm:t>
        <a:bodyPr/>
        <a:lstStyle/>
        <a:p>
          <a:endParaRPr lang="en-US"/>
        </a:p>
      </dgm:t>
    </dgm:pt>
    <dgm:pt modelId="{4D6AF1E6-7D1B-1C46-9BAD-3ECE3EC729AD}" type="pres">
      <dgm:prSet presAssocID="{F5139B64-E3E7-484E-B6A1-F6EDCE45B7A3}" presName="rootConnector" presStyleLbl="node2" presStyleIdx="0" presStyleCnt="5"/>
      <dgm:spPr/>
      <dgm:t>
        <a:bodyPr/>
        <a:lstStyle/>
        <a:p>
          <a:endParaRPr lang="en-US"/>
        </a:p>
      </dgm:t>
    </dgm:pt>
    <dgm:pt modelId="{01273D50-1CA2-6449-8C21-FC8EA632FCE7}" type="pres">
      <dgm:prSet presAssocID="{F5139B64-E3E7-484E-B6A1-F6EDCE45B7A3}" presName="hierChild4" presStyleCnt="0"/>
      <dgm:spPr/>
    </dgm:pt>
    <dgm:pt modelId="{EEBBBC34-E318-8241-A2D6-C1E221351F6C}" type="pres">
      <dgm:prSet presAssocID="{F5139B64-E3E7-484E-B6A1-F6EDCE45B7A3}" presName="hierChild5" presStyleCnt="0"/>
      <dgm:spPr/>
    </dgm:pt>
    <dgm:pt modelId="{EBA2492D-ED87-FD41-8331-A3955844E78A}" type="pres">
      <dgm:prSet presAssocID="{D3D0280E-5B73-EB4C-8CEA-359827BD92C9}" presName="Name37" presStyleLbl="parChTrans1D2" presStyleIdx="1" presStyleCnt="6"/>
      <dgm:spPr/>
      <dgm:t>
        <a:bodyPr/>
        <a:lstStyle/>
        <a:p>
          <a:endParaRPr lang="en-US"/>
        </a:p>
      </dgm:t>
    </dgm:pt>
    <dgm:pt modelId="{87978238-0EFC-6C48-B67B-20392DC4595D}" type="pres">
      <dgm:prSet presAssocID="{751FAC51-AC7A-CC4B-81C4-75F80B589716}" presName="hierRoot2" presStyleCnt="0">
        <dgm:presLayoutVars>
          <dgm:hierBranch val="init"/>
        </dgm:presLayoutVars>
      </dgm:prSet>
      <dgm:spPr/>
    </dgm:pt>
    <dgm:pt modelId="{9F085AB6-22AB-DD47-B59A-4219AB99E8E7}" type="pres">
      <dgm:prSet presAssocID="{751FAC51-AC7A-CC4B-81C4-75F80B589716}" presName="rootComposite" presStyleCnt="0"/>
      <dgm:spPr/>
    </dgm:pt>
    <dgm:pt modelId="{DE88310D-2B00-C943-A56C-7A18D897BA35}" type="pres">
      <dgm:prSet presAssocID="{751FAC51-AC7A-CC4B-81C4-75F80B589716}" presName="rootText" presStyleLbl="node2" presStyleIdx="1" presStyleCnt="5">
        <dgm:presLayoutVars>
          <dgm:chPref val="3"/>
        </dgm:presLayoutVars>
      </dgm:prSet>
      <dgm:spPr/>
      <dgm:t>
        <a:bodyPr/>
        <a:lstStyle/>
        <a:p>
          <a:endParaRPr lang="en-US"/>
        </a:p>
      </dgm:t>
    </dgm:pt>
    <dgm:pt modelId="{B1FE06CC-246C-1648-B104-816A919BB60C}" type="pres">
      <dgm:prSet presAssocID="{751FAC51-AC7A-CC4B-81C4-75F80B589716}" presName="rootConnector" presStyleLbl="node2" presStyleIdx="1" presStyleCnt="5"/>
      <dgm:spPr/>
      <dgm:t>
        <a:bodyPr/>
        <a:lstStyle/>
        <a:p>
          <a:endParaRPr lang="en-US"/>
        </a:p>
      </dgm:t>
    </dgm:pt>
    <dgm:pt modelId="{F9D34FE0-8A67-9E49-A9C2-408F3F670084}" type="pres">
      <dgm:prSet presAssocID="{751FAC51-AC7A-CC4B-81C4-75F80B589716}" presName="hierChild4" presStyleCnt="0"/>
      <dgm:spPr/>
    </dgm:pt>
    <dgm:pt modelId="{2D63E0B6-F276-1946-BF22-DEBF32653328}" type="pres">
      <dgm:prSet presAssocID="{751FAC51-AC7A-CC4B-81C4-75F80B589716}" presName="hierChild5" presStyleCnt="0"/>
      <dgm:spPr/>
    </dgm:pt>
    <dgm:pt modelId="{E4D5EABC-41B5-5D4D-B399-B5AA6D3622AE}" type="pres">
      <dgm:prSet presAssocID="{E2129588-E4A4-E34F-B6BE-86E3A0629823}" presName="Name37" presStyleLbl="parChTrans1D2" presStyleIdx="2" presStyleCnt="6"/>
      <dgm:spPr/>
      <dgm:t>
        <a:bodyPr/>
        <a:lstStyle/>
        <a:p>
          <a:endParaRPr lang="en-US"/>
        </a:p>
      </dgm:t>
    </dgm:pt>
    <dgm:pt modelId="{257E777D-0573-5B4D-A434-393A79734DF5}" type="pres">
      <dgm:prSet presAssocID="{F2C13F3A-F473-0046-AE95-DC5D6A01C663}" presName="hierRoot2" presStyleCnt="0">
        <dgm:presLayoutVars>
          <dgm:hierBranch val="init"/>
        </dgm:presLayoutVars>
      </dgm:prSet>
      <dgm:spPr/>
    </dgm:pt>
    <dgm:pt modelId="{37648500-1702-264A-B25D-FE434BC35D16}" type="pres">
      <dgm:prSet presAssocID="{F2C13F3A-F473-0046-AE95-DC5D6A01C663}" presName="rootComposite" presStyleCnt="0"/>
      <dgm:spPr/>
    </dgm:pt>
    <dgm:pt modelId="{B18BE125-B179-D442-B1B3-2B69F0A5B354}" type="pres">
      <dgm:prSet presAssocID="{F2C13F3A-F473-0046-AE95-DC5D6A01C663}" presName="rootText" presStyleLbl="node2" presStyleIdx="2" presStyleCnt="5">
        <dgm:presLayoutVars>
          <dgm:chPref val="3"/>
        </dgm:presLayoutVars>
      </dgm:prSet>
      <dgm:spPr/>
      <dgm:t>
        <a:bodyPr/>
        <a:lstStyle/>
        <a:p>
          <a:endParaRPr lang="en-US"/>
        </a:p>
      </dgm:t>
    </dgm:pt>
    <dgm:pt modelId="{E0205518-39D9-004F-85A6-77A7D41F1C19}" type="pres">
      <dgm:prSet presAssocID="{F2C13F3A-F473-0046-AE95-DC5D6A01C663}" presName="rootConnector" presStyleLbl="node2" presStyleIdx="2" presStyleCnt="5"/>
      <dgm:spPr/>
      <dgm:t>
        <a:bodyPr/>
        <a:lstStyle/>
        <a:p>
          <a:endParaRPr lang="en-US"/>
        </a:p>
      </dgm:t>
    </dgm:pt>
    <dgm:pt modelId="{7B098062-F85C-D644-8B6C-BFF7F19FACB6}" type="pres">
      <dgm:prSet presAssocID="{F2C13F3A-F473-0046-AE95-DC5D6A01C663}" presName="hierChild4" presStyleCnt="0"/>
      <dgm:spPr/>
    </dgm:pt>
    <dgm:pt modelId="{E01E96EF-96D2-5F47-9305-5E85F4644A9B}" type="pres">
      <dgm:prSet presAssocID="{F2C13F3A-F473-0046-AE95-DC5D6A01C663}" presName="hierChild5" presStyleCnt="0"/>
      <dgm:spPr/>
    </dgm:pt>
    <dgm:pt modelId="{00926C03-B120-114B-B1F8-50AAC09F6320}" type="pres">
      <dgm:prSet presAssocID="{96D31CBB-6DF6-1B40-B038-66628478940B}" presName="Name37" presStyleLbl="parChTrans1D2" presStyleIdx="3" presStyleCnt="6"/>
      <dgm:spPr/>
      <dgm:t>
        <a:bodyPr/>
        <a:lstStyle/>
        <a:p>
          <a:endParaRPr lang="en-US"/>
        </a:p>
      </dgm:t>
    </dgm:pt>
    <dgm:pt modelId="{1A4CC887-CE98-E642-A682-F128DC5DCBA8}" type="pres">
      <dgm:prSet presAssocID="{93737693-B0A4-FC41-9D93-9153C676ECB5}" presName="hierRoot2" presStyleCnt="0">
        <dgm:presLayoutVars>
          <dgm:hierBranch val="init"/>
        </dgm:presLayoutVars>
      </dgm:prSet>
      <dgm:spPr/>
    </dgm:pt>
    <dgm:pt modelId="{F4998794-C40D-D541-98CA-F71A243A90D1}" type="pres">
      <dgm:prSet presAssocID="{93737693-B0A4-FC41-9D93-9153C676ECB5}" presName="rootComposite" presStyleCnt="0"/>
      <dgm:spPr/>
    </dgm:pt>
    <dgm:pt modelId="{67ABC905-321A-5E40-8C78-26B694EBA32B}" type="pres">
      <dgm:prSet presAssocID="{93737693-B0A4-FC41-9D93-9153C676ECB5}" presName="rootText" presStyleLbl="node2" presStyleIdx="3" presStyleCnt="5">
        <dgm:presLayoutVars>
          <dgm:chPref val="3"/>
        </dgm:presLayoutVars>
      </dgm:prSet>
      <dgm:spPr/>
      <dgm:t>
        <a:bodyPr/>
        <a:lstStyle/>
        <a:p>
          <a:endParaRPr lang="en-US"/>
        </a:p>
      </dgm:t>
    </dgm:pt>
    <dgm:pt modelId="{D62027DE-AC4D-634E-9B27-416DEA434547}" type="pres">
      <dgm:prSet presAssocID="{93737693-B0A4-FC41-9D93-9153C676ECB5}" presName="rootConnector" presStyleLbl="node2" presStyleIdx="3" presStyleCnt="5"/>
      <dgm:spPr/>
      <dgm:t>
        <a:bodyPr/>
        <a:lstStyle/>
        <a:p>
          <a:endParaRPr lang="en-US"/>
        </a:p>
      </dgm:t>
    </dgm:pt>
    <dgm:pt modelId="{65024401-BA70-3040-AB2E-9FF060BBDB96}" type="pres">
      <dgm:prSet presAssocID="{93737693-B0A4-FC41-9D93-9153C676ECB5}" presName="hierChild4" presStyleCnt="0"/>
      <dgm:spPr/>
    </dgm:pt>
    <dgm:pt modelId="{C73D8A55-B091-1C47-884B-B6A985A4FDC7}" type="pres">
      <dgm:prSet presAssocID="{93737693-B0A4-FC41-9D93-9153C676ECB5}" presName="hierChild5" presStyleCnt="0"/>
      <dgm:spPr/>
    </dgm:pt>
    <dgm:pt modelId="{19CC3BFA-F83B-E94B-8DDB-BBD8993501C9}" type="pres">
      <dgm:prSet presAssocID="{C650E1EC-C11C-0041-B2D7-392E19EC2A2D}" presName="Name37" presStyleLbl="parChTrans1D2" presStyleIdx="4" presStyleCnt="6"/>
      <dgm:spPr/>
      <dgm:t>
        <a:bodyPr/>
        <a:lstStyle/>
        <a:p>
          <a:endParaRPr lang="en-US"/>
        </a:p>
      </dgm:t>
    </dgm:pt>
    <dgm:pt modelId="{5B057DAB-3035-D841-A5F0-AB504A1FDE5C}" type="pres">
      <dgm:prSet presAssocID="{4D4F0DD2-C4D1-2F4B-9585-60793CF06236}" presName="hierRoot2" presStyleCnt="0">
        <dgm:presLayoutVars>
          <dgm:hierBranch val="init"/>
        </dgm:presLayoutVars>
      </dgm:prSet>
      <dgm:spPr/>
    </dgm:pt>
    <dgm:pt modelId="{42B10C81-414A-9040-9072-B413BB18B7A8}" type="pres">
      <dgm:prSet presAssocID="{4D4F0DD2-C4D1-2F4B-9585-60793CF06236}" presName="rootComposite" presStyleCnt="0"/>
      <dgm:spPr/>
    </dgm:pt>
    <dgm:pt modelId="{E98B43A0-2A8F-1E46-AEDE-4314A69CE591}" type="pres">
      <dgm:prSet presAssocID="{4D4F0DD2-C4D1-2F4B-9585-60793CF06236}" presName="rootText" presStyleLbl="node2" presStyleIdx="4" presStyleCnt="5">
        <dgm:presLayoutVars>
          <dgm:chPref val="3"/>
        </dgm:presLayoutVars>
      </dgm:prSet>
      <dgm:spPr/>
      <dgm:t>
        <a:bodyPr/>
        <a:lstStyle/>
        <a:p>
          <a:endParaRPr lang="en-US"/>
        </a:p>
      </dgm:t>
    </dgm:pt>
    <dgm:pt modelId="{259E1C5B-FF83-3C4A-ABBC-51E39A9D27E7}" type="pres">
      <dgm:prSet presAssocID="{4D4F0DD2-C4D1-2F4B-9585-60793CF06236}" presName="rootConnector" presStyleLbl="node2" presStyleIdx="4" presStyleCnt="5"/>
      <dgm:spPr/>
      <dgm:t>
        <a:bodyPr/>
        <a:lstStyle/>
        <a:p>
          <a:endParaRPr lang="en-US"/>
        </a:p>
      </dgm:t>
    </dgm:pt>
    <dgm:pt modelId="{C9E40EA5-68E9-9847-BF08-DF6B466AF165}" type="pres">
      <dgm:prSet presAssocID="{4D4F0DD2-C4D1-2F4B-9585-60793CF06236}" presName="hierChild4" presStyleCnt="0"/>
      <dgm:spPr/>
    </dgm:pt>
    <dgm:pt modelId="{2AB27067-9F5A-D643-B04F-E2559FFCB370}" type="pres">
      <dgm:prSet presAssocID="{4D4F0DD2-C4D1-2F4B-9585-60793CF06236}" presName="hierChild5" presStyleCnt="0"/>
      <dgm:spPr/>
    </dgm:pt>
    <dgm:pt modelId="{B97B72AC-8287-4B4C-AA3C-2593ACEE27EE}" type="pres">
      <dgm:prSet presAssocID="{443C93AF-F530-174D-9ADC-9D8B7883B2F7}" presName="hierChild3" presStyleCnt="0"/>
      <dgm:spPr/>
    </dgm:pt>
    <dgm:pt modelId="{9560DF86-3330-2046-A276-DD8372C65BFF}" type="pres">
      <dgm:prSet presAssocID="{EBEA0045-BC24-C849-A372-5DAA8998B1BB}" presName="Name111" presStyleLbl="parChTrans1D2" presStyleIdx="5" presStyleCnt="6"/>
      <dgm:spPr/>
      <dgm:t>
        <a:bodyPr/>
        <a:lstStyle/>
        <a:p>
          <a:endParaRPr lang="en-US"/>
        </a:p>
      </dgm:t>
    </dgm:pt>
    <dgm:pt modelId="{9E6A144E-DD62-5641-8312-4A279069D32D}" type="pres">
      <dgm:prSet presAssocID="{F8B9E597-E280-794D-B763-89A986C0A51E}" presName="hierRoot3" presStyleCnt="0">
        <dgm:presLayoutVars>
          <dgm:hierBranch val="init"/>
        </dgm:presLayoutVars>
      </dgm:prSet>
      <dgm:spPr/>
    </dgm:pt>
    <dgm:pt modelId="{B4E47F66-0F86-6C4D-B69D-61105576DBBB}" type="pres">
      <dgm:prSet presAssocID="{F8B9E597-E280-794D-B763-89A986C0A51E}" presName="rootComposite3" presStyleCnt="0"/>
      <dgm:spPr/>
    </dgm:pt>
    <dgm:pt modelId="{65CBA46A-C424-7941-A7BB-028F7E53C961}" type="pres">
      <dgm:prSet presAssocID="{F8B9E597-E280-794D-B763-89A986C0A51E}" presName="rootText3" presStyleLbl="asst1" presStyleIdx="0" presStyleCnt="1" custScaleX="131937" custScaleY="151524">
        <dgm:presLayoutVars>
          <dgm:chPref val="3"/>
        </dgm:presLayoutVars>
      </dgm:prSet>
      <dgm:spPr/>
      <dgm:t>
        <a:bodyPr/>
        <a:lstStyle/>
        <a:p>
          <a:endParaRPr lang="en-US"/>
        </a:p>
      </dgm:t>
    </dgm:pt>
    <dgm:pt modelId="{75E674FD-2533-804F-98AA-31D210B53783}" type="pres">
      <dgm:prSet presAssocID="{F8B9E597-E280-794D-B763-89A986C0A51E}" presName="rootConnector3" presStyleLbl="asst1" presStyleIdx="0" presStyleCnt="1"/>
      <dgm:spPr/>
      <dgm:t>
        <a:bodyPr/>
        <a:lstStyle/>
        <a:p>
          <a:endParaRPr lang="en-US"/>
        </a:p>
      </dgm:t>
    </dgm:pt>
    <dgm:pt modelId="{8A6DF66D-ADAE-C247-8CB8-71B191C673C3}" type="pres">
      <dgm:prSet presAssocID="{F8B9E597-E280-794D-B763-89A986C0A51E}" presName="hierChild6" presStyleCnt="0"/>
      <dgm:spPr/>
    </dgm:pt>
    <dgm:pt modelId="{D687F51F-BDC3-E54F-AE49-4161073896B0}" type="pres">
      <dgm:prSet presAssocID="{F8B9E597-E280-794D-B763-89A986C0A51E}" presName="hierChild7" presStyleCnt="0"/>
      <dgm:spPr/>
    </dgm:pt>
  </dgm:ptLst>
  <dgm:cxnLst>
    <dgm:cxn modelId="{4AADBFA6-5F93-C641-8BAA-6E94D4111FA8}" type="presOf" srcId="{443C93AF-F530-174D-9ADC-9D8B7883B2F7}" destId="{8BC65A38-C678-954C-A4F7-7045B3BE9DCC}" srcOrd="1" destOrd="0" presId="urn:microsoft.com/office/officeart/2005/8/layout/orgChart1"/>
    <dgm:cxn modelId="{0FAA142B-9EC9-DB40-B162-D5ECBAABFE1F}" type="presOf" srcId="{EBEA0045-BC24-C849-A372-5DAA8998B1BB}" destId="{9560DF86-3330-2046-A276-DD8372C65BFF}" srcOrd="0" destOrd="0" presId="urn:microsoft.com/office/officeart/2005/8/layout/orgChart1"/>
    <dgm:cxn modelId="{5DE45AB5-93D6-7A4E-B146-38ABE9107647}" type="presOf" srcId="{443C93AF-F530-174D-9ADC-9D8B7883B2F7}" destId="{1B2AAFB7-30A3-114C-8262-E5131ACE10A8}" srcOrd="0" destOrd="0" presId="urn:microsoft.com/office/officeart/2005/8/layout/orgChart1"/>
    <dgm:cxn modelId="{2DF3FA2C-3592-1145-8970-07AA99C2B2BC}" type="presOf" srcId="{F2C13F3A-F473-0046-AE95-DC5D6A01C663}" destId="{E0205518-39D9-004F-85A6-77A7D41F1C19}" srcOrd="1" destOrd="0" presId="urn:microsoft.com/office/officeart/2005/8/layout/orgChart1"/>
    <dgm:cxn modelId="{D9F1A280-69EC-3742-BE99-E4E02B4AA381}" type="presOf" srcId="{E2129588-E4A4-E34F-B6BE-86E3A0629823}" destId="{E4D5EABC-41B5-5D4D-B399-B5AA6D3622AE}" srcOrd="0" destOrd="0" presId="urn:microsoft.com/office/officeart/2005/8/layout/orgChart1"/>
    <dgm:cxn modelId="{F7A794FA-5391-DF40-882E-CACBFA0BD084}" type="presOf" srcId="{4D4F0DD2-C4D1-2F4B-9585-60793CF06236}" destId="{E98B43A0-2A8F-1E46-AEDE-4314A69CE591}" srcOrd="0" destOrd="0" presId="urn:microsoft.com/office/officeart/2005/8/layout/orgChart1"/>
    <dgm:cxn modelId="{CBEF4820-25DD-934A-BFF4-6B1A0712800A}" srcId="{443C93AF-F530-174D-9ADC-9D8B7883B2F7}" destId="{F5139B64-E3E7-484E-B6A1-F6EDCE45B7A3}" srcOrd="1" destOrd="0" parTransId="{3455CE9C-4B9F-E548-9BB5-9D7627921B94}" sibTransId="{027D9F27-9E38-7E4C-9455-5C0D3F7A29E4}"/>
    <dgm:cxn modelId="{78799894-09EC-F14A-8882-20A39127CCE2}" type="presOf" srcId="{B39CACF5-10A4-CF42-97FE-4DA4189449D0}" destId="{8A7FD5F5-1CDE-674A-B8AA-ECB6B2B2B0F0}" srcOrd="0" destOrd="0" presId="urn:microsoft.com/office/officeart/2005/8/layout/orgChart1"/>
    <dgm:cxn modelId="{F99B2D58-7E77-9847-9576-4DE57E82CD69}" srcId="{443C93AF-F530-174D-9ADC-9D8B7883B2F7}" destId="{F8B9E597-E280-794D-B763-89A986C0A51E}" srcOrd="0" destOrd="0" parTransId="{EBEA0045-BC24-C849-A372-5DAA8998B1BB}" sibTransId="{F8E63ACD-9005-594D-B737-5E1FFAF74837}"/>
    <dgm:cxn modelId="{37EE350F-0201-1842-AEE9-44FA4CFA45A2}" type="presOf" srcId="{D3D0280E-5B73-EB4C-8CEA-359827BD92C9}" destId="{EBA2492D-ED87-FD41-8331-A3955844E78A}" srcOrd="0" destOrd="0" presId="urn:microsoft.com/office/officeart/2005/8/layout/orgChart1"/>
    <dgm:cxn modelId="{98E221CF-2F2D-4C44-B2DC-AB70B4DF4E71}" srcId="{B39CACF5-10A4-CF42-97FE-4DA4189449D0}" destId="{443C93AF-F530-174D-9ADC-9D8B7883B2F7}" srcOrd="0" destOrd="0" parTransId="{25AE628E-1A9E-2F40-B245-FA6504434554}" sibTransId="{DB0E406F-02B7-7646-8500-9443BB003110}"/>
    <dgm:cxn modelId="{6936C174-690C-EC45-B9FA-C1F838B2164D}" type="presOf" srcId="{C650E1EC-C11C-0041-B2D7-392E19EC2A2D}" destId="{19CC3BFA-F83B-E94B-8DDB-BBD8993501C9}" srcOrd="0" destOrd="0" presId="urn:microsoft.com/office/officeart/2005/8/layout/orgChart1"/>
    <dgm:cxn modelId="{B4DA7313-FF40-2E41-8E0D-535BC13955A8}" type="presOf" srcId="{3455CE9C-4B9F-E548-9BB5-9D7627921B94}" destId="{CE517747-A017-9940-A80C-D383FD56FFCB}" srcOrd="0" destOrd="0" presId="urn:microsoft.com/office/officeart/2005/8/layout/orgChart1"/>
    <dgm:cxn modelId="{F73C5580-1514-9645-A43E-774C966F0475}" srcId="{443C93AF-F530-174D-9ADC-9D8B7883B2F7}" destId="{F2C13F3A-F473-0046-AE95-DC5D6A01C663}" srcOrd="3" destOrd="0" parTransId="{E2129588-E4A4-E34F-B6BE-86E3A0629823}" sibTransId="{84B4A167-9AFB-DE4A-B647-E84D5E23F0ED}"/>
    <dgm:cxn modelId="{6B77292C-0532-7442-BC6B-E631C88FC517}" srcId="{443C93AF-F530-174D-9ADC-9D8B7883B2F7}" destId="{93737693-B0A4-FC41-9D93-9153C676ECB5}" srcOrd="4" destOrd="0" parTransId="{96D31CBB-6DF6-1B40-B038-66628478940B}" sibTransId="{074092CF-920B-844E-988F-36618E37F010}"/>
    <dgm:cxn modelId="{B35E78D7-6B1B-414D-9B82-F1462A23BF1A}" type="presOf" srcId="{F8B9E597-E280-794D-B763-89A986C0A51E}" destId="{65CBA46A-C424-7941-A7BB-028F7E53C961}" srcOrd="0" destOrd="0" presId="urn:microsoft.com/office/officeart/2005/8/layout/orgChart1"/>
    <dgm:cxn modelId="{B1D93DF3-4A0C-524D-91BD-8818C4B8665E}" type="presOf" srcId="{751FAC51-AC7A-CC4B-81C4-75F80B589716}" destId="{DE88310D-2B00-C943-A56C-7A18D897BA35}" srcOrd="0" destOrd="0" presId="urn:microsoft.com/office/officeart/2005/8/layout/orgChart1"/>
    <dgm:cxn modelId="{6BF70611-0E73-1244-AB60-0B90DA6BECA5}" type="presOf" srcId="{93737693-B0A4-FC41-9D93-9153C676ECB5}" destId="{67ABC905-321A-5E40-8C78-26B694EBA32B}" srcOrd="0" destOrd="0" presId="urn:microsoft.com/office/officeart/2005/8/layout/orgChart1"/>
    <dgm:cxn modelId="{5A2A1142-AD08-F348-A598-5D6CE3078CF5}" type="presOf" srcId="{F2C13F3A-F473-0046-AE95-DC5D6A01C663}" destId="{B18BE125-B179-D442-B1B3-2B69F0A5B354}" srcOrd="0" destOrd="0" presId="urn:microsoft.com/office/officeart/2005/8/layout/orgChart1"/>
    <dgm:cxn modelId="{C3610458-93F5-A246-9EFA-B4BF53047A0B}" type="presOf" srcId="{96D31CBB-6DF6-1B40-B038-66628478940B}" destId="{00926C03-B120-114B-B1F8-50AAC09F6320}" srcOrd="0" destOrd="0" presId="urn:microsoft.com/office/officeart/2005/8/layout/orgChart1"/>
    <dgm:cxn modelId="{EA533E59-9F91-914E-BC46-C32192CBFA9F}" type="presOf" srcId="{F8B9E597-E280-794D-B763-89A986C0A51E}" destId="{75E674FD-2533-804F-98AA-31D210B53783}" srcOrd="1" destOrd="0" presId="urn:microsoft.com/office/officeart/2005/8/layout/orgChart1"/>
    <dgm:cxn modelId="{E34F5974-A0FC-E44D-890A-B231056ABBAD}" type="presOf" srcId="{4D4F0DD2-C4D1-2F4B-9585-60793CF06236}" destId="{259E1C5B-FF83-3C4A-ABBC-51E39A9D27E7}" srcOrd="1" destOrd="0" presId="urn:microsoft.com/office/officeart/2005/8/layout/orgChart1"/>
    <dgm:cxn modelId="{B56DBA29-0AD5-7842-B595-201FB3AFDC00}" type="presOf" srcId="{93737693-B0A4-FC41-9D93-9153C676ECB5}" destId="{D62027DE-AC4D-634E-9B27-416DEA434547}" srcOrd="1" destOrd="0" presId="urn:microsoft.com/office/officeart/2005/8/layout/orgChart1"/>
    <dgm:cxn modelId="{5627A4E3-B9C9-FE4C-9500-CE13A5ED434D}" srcId="{443C93AF-F530-174D-9ADC-9D8B7883B2F7}" destId="{751FAC51-AC7A-CC4B-81C4-75F80B589716}" srcOrd="2" destOrd="0" parTransId="{D3D0280E-5B73-EB4C-8CEA-359827BD92C9}" sibTransId="{82083BEC-4567-5F44-854C-D4594201F0B3}"/>
    <dgm:cxn modelId="{434F8FBC-230D-4048-8703-D38B5BB55AB9}" type="presOf" srcId="{F5139B64-E3E7-484E-B6A1-F6EDCE45B7A3}" destId="{4FD1D6E9-415D-2441-AA26-9093FECC272A}" srcOrd="0" destOrd="0" presId="urn:microsoft.com/office/officeart/2005/8/layout/orgChart1"/>
    <dgm:cxn modelId="{D436DD48-F1D1-1A47-9926-5B52674D36B7}" type="presOf" srcId="{F5139B64-E3E7-484E-B6A1-F6EDCE45B7A3}" destId="{4D6AF1E6-7D1B-1C46-9BAD-3ECE3EC729AD}" srcOrd="1" destOrd="0" presId="urn:microsoft.com/office/officeart/2005/8/layout/orgChart1"/>
    <dgm:cxn modelId="{4FAF66FE-BEE4-CC49-8BA9-F32F0A65146B}" srcId="{443C93AF-F530-174D-9ADC-9D8B7883B2F7}" destId="{4D4F0DD2-C4D1-2F4B-9585-60793CF06236}" srcOrd="5" destOrd="0" parTransId="{C650E1EC-C11C-0041-B2D7-392E19EC2A2D}" sibTransId="{B1B69050-15A8-F34A-BA27-88D2844CA809}"/>
    <dgm:cxn modelId="{8F97DD6F-B5E3-214E-80B8-B98C4D782A6C}" type="presOf" srcId="{751FAC51-AC7A-CC4B-81C4-75F80B589716}" destId="{B1FE06CC-246C-1648-B104-816A919BB60C}" srcOrd="1" destOrd="0" presId="urn:microsoft.com/office/officeart/2005/8/layout/orgChart1"/>
    <dgm:cxn modelId="{80E1DAC6-6133-6342-96A3-DBA2880D9721}" type="presParOf" srcId="{8A7FD5F5-1CDE-674A-B8AA-ECB6B2B2B0F0}" destId="{956542B7-6F9A-BF4D-9292-70621DD49A8C}" srcOrd="0" destOrd="0" presId="urn:microsoft.com/office/officeart/2005/8/layout/orgChart1"/>
    <dgm:cxn modelId="{F9913D07-AFB9-B744-AB1B-67D3BAC47A5F}" type="presParOf" srcId="{956542B7-6F9A-BF4D-9292-70621DD49A8C}" destId="{77C3D159-F949-3847-834A-8FE94B8245FB}" srcOrd="0" destOrd="0" presId="urn:microsoft.com/office/officeart/2005/8/layout/orgChart1"/>
    <dgm:cxn modelId="{F09848A8-5E9B-A14B-AF2D-ACFA9CC08816}" type="presParOf" srcId="{77C3D159-F949-3847-834A-8FE94B8245FB}" destId="{1B2AAFB7-30A3-114C-8262-E5131ACE10A8}" srcOrd="0" destOrd="0" presId="urn:microsoft.com/office/officeart/2005/8/layout/orgChart1"/>
    <dgm:cxn modelId="{5978E6FD-D865-B042-80A6-4E0C6BACD00B}" type="presParOf" srcId="{77C3D159-F949-3847-834A-8FE94B8245FB}" destId="{8BC65A38-C678-954C-A4F7-7045B3BE9DCC}" srcOrd="1" destOrd="0" presId="urn:microsoft.com/office/officeart/2005/8/layout/orgChart1"/>
    <dgm:cxn modelId="{71F548CA-4773-8B4C-AB29-263C8EC66BDA}" type="presParOf" srcId="{956542B7-6F9A-BF4D-9292-70621DD49A8C}" destId="{C1100786-2A48-E549-A351-6C52369DF6AF}" srcOrd="1" destOrd="0" presId="urn:microsoft.com/office/officeart/2005/8/layout/orgChart1"/>
    <dgm:cxn modelId="{5F28D321-21FC-DF4D-8E94-BEFCE9704C0B}" type="presParOf" srcId="{C1100786-2A48-E549-A351-6C52369DF6AF}" destId="{CE517747-A017-9940-A80C-D383FD56FFCB}" srcOrd="0" destOrd="0" presId="urn:microsoft.com/office/officeart/2005/8/layout/orgChart1"/>
    <dgm:cxn modelId="{9CC83484-BD46-E64E-AF6A-ABAA48E5D7EC}" type="presParOf" srcId="{C1100786-2A48-E549-A351-6C52369DF6AF}" destId="{8F21F2A0-166C-1F4D-BA3A-EA337B6E5BAE}" srcOrd="1" destOrd="0" presId="urn:microsoft.com/office/officeart/2005/8/layout/orgChart1"/>
    <dgm:cxn modelId="{73B34FED-1C01-AD4D-9232-D0B57505EF83}" type="presParOf" srcId="{8F21F2A0-166C-1F4D-BA3A-EA337B6E5BAE}" destId="{97E42F4B-C57C-DA4F-8714-087C7E17E769}" srcOrd="0" destOrd="0" presId="urn:microsoft.com/office/officeart/2005/8/layout/orgChart1"/>
    <dgm:cxn modelId="{5D9853CF-F2F8-514C-A73D-A9A85512CA16}" type="presParOf" srcId="{97E42F4B-C57C-DA4F-8714-087C7E17E769}" destId="{4FD1D6E9-415D-2441-AA26-9093FECC272A}" srcOrd="0" destOrd="0" presId="urn:microsoft.com/office/officeart/2005/8/layout/orgChart1"/>
    <dgm:cxn modelId="{6EC63BD6-0BC8-234D-8183-053CFAF762EC}" type="presParOf" srcId="{97E42F4B-C57C-DA4F-8714-087C7E17E769}" destId="{4D6AF1E6-7D1B-1C46-9BAD-3ECE3EC729AD}" srcOrd="1" destOrd="0" presId="urn:microsoft.com/office/officeart/2005/8/layout/orgChart1"/>
    <dgm:cxn modelId="{2826BF6C-35FB-034B-9C20-0BA504B5FB15}" type="presParOf" srcId="{8F21F2A0-166C-1F4D-BA3A-EA337B6E5BAE}" destId="{01273D50-1CA2-6449-8C21-FC8EA632FCE7}" srcOrd="1" destOrd="0" presId="urn:microsoft.com/office/officeart/2005/8/layout/orgChart1"/>
    <dgm:cxn modelId="{158EAE7E-704A-814C-83B2-E706A293EAD5}" type="presParOf" srcId="{8F21F2A0-166C-1F4D-BA3A-EA337B6E5BAE}" destId="{EEBBBC34-E318-8241-A2D6-C1E221351F6C}" srcOrd="2" destOrd="0" presId="urn:microsoft.com/office/officeart/2005/8/layout/orgChart1"/>
    <dgm:cxn modelId="{FE1757BC-5B5D-2D4F-81B5-088AB5B3DA31}" type="presParOf" srcId="{C1100786-2A48-E549-A351-6C52369DF6AF}" destId="{EBA2492D-ED87-FD41-8331-A3955844E78A}" srcOrd="2" destOrd="0" presId="urn:microsoft.com/office/officeart/2005/8/layout/orgChart1"/>
    <dgm:cxn modelId="{E11426F6-A319-A145-867E-E64CD9D24B0B}" type="presParOf" srcId="{C1100786-2A48-E549-A351-6C52369DF6AF}" destId="{87978238-0EFC-6C48-B67B-20392DC4595D}" srcOrd="3" destOrd="0" presId="urn:microsoft.com/office/officeart/2005/8/layout/orgChart1"/>
    <dgm:cxn modelId="{45E37433-16A6-484E-AF4F-491594FC0DA5}" type="presParOf" srcId="{87978238-0EFC-6C48-B67B-20392DC4595D}" destId="{9F085AB6-22AB-DD47-B59A-4219AB99E8E7}" srcOrd="0" destOrd="0" presId="urn:microsoft.com/office/officeart/2005/8/layout/orgChart1"/>
    <dgm:cxn modelId="{F0117AC8-6D7A-2845-9C18-71489D01FC6D}" type="presParOf" srcId="{9F085AB6-22AB-DD47-B59A-4219AB99E8E7}" destId="{DE88310D-2B00-C943-A56C-7A18D897BA35}" srcOrd="0" destOrd="0" presId="urn:microsoft.com/office/officeart/2005/8/layout/orgChart1"/>
    <dgm:cxn modelId="{91F2E007-376B-0E43-B538-621725074CA0}" type="presParOf" srcId="{9F085AB6-22AB-DD47-B59A-4219AB99E8E7}" destId="{B1FE06CC-246C-1648-B104-816A919BB60C}" srcOrd="1" destOrd="0" presId="urn:microsoft.com/office/officeart/2005/8/layout/orgChart1"/>
    <dgm:cxn modelId="{553CC788-19E9-EF44-9E8D-39CB8F4647A0}" type="presParOf" srcId="{87978238-0EFC-6C48-B67B-20392DC4595D}" destId="{F9D34FE0-8A67-9E49-A9C2-408F3F670084}" srcOrd="1" destOrd="0" presId="urn:microsoft.com/office/officeart/2005/8/layout/orgChart1"/>
    <dgm:cxn modelId="{7E01298A-D74D-5041-8447-5C3D96869F47}" type="presParOf" srcId="{87978238-0EFC-6C48-B67B-20392DC4595D}" destId="{2D63E0B6-F276-1946-BF22-DEBF32653328}" srcOrd="2" destOrd="0" presId="urn:microsoft.com/office/officeart/2005/8/layout/orgChart1"/>
    <dgm:cxn modelId="{97BEB3DB-37CE-8841-8D38-3EE8DF671974}" type="presParOf" srcId="{C1100786-2A48-E549-A351-6C52369DF6AF}" destId="{E4D5EABC-41B5-5D4D-B399-B5AA6D3622AE}" srcOrd="4" destOrd="0" presId="urn:microsoft.com/office/officeart/2005/8/layout/orgChart1"/>
    <dgm:cxn modelId="{5C35578B-A1C6-4B44-8981-62E84318B4C2}" type="presParOf" srcId="{C1100786-2A48-E549-A351-6C52369DF6AF}" destId="{257E777D-0573-5B4D-A434-393A79734DF5}" srcOrd="5" destOrd="0" presId="urn:microsoft.com/office/officeart/2005/8/layout/orgChart1"/>
    <dgm:cxn modelId="{A2EBCBB2-8949-CC47-865D-666C1845AE6E}" type="presParOf" srcId="{257E777D-0573-5B4D-A434-393A79734DF5}" destId="{37648500-1702-264A-B25D-FE434BC35D16}" srcOrd="0" destOrd="0" presId="urn:microsoft.com/office/officeart/2005/8/layout/orgChart1"/>
    <dgm:cxn modelId="{479CAE7D-F0B9-0649-B8B4-A2363D646008}" type="presParOf" srcId="{37648500-1702-264A-B25D-FE434BC35D16}" destId="{B18BE125-B179-D442-B1B3-2B69F0A5B354}" srcOrd="0" destOrd="0" presId="urn:microsoft.com/office/officeart/2005/8/layout/orgChart1"/>
    <dgm:cxn modelId="{621BF111-0F6F-8A40-B58E-D055A7B36638}" type="presParOf" srcId="{37648500-1702-264A-B25D-FE434BC35D16}" destId="{E0205518-39D9-004F-85A6-77A7D41F1C19}" srcOrd="1" destOrd="0" presId="urn:microsoft.com/office/officeart/2005/8/layout/orgChart1"/>
    <dgm:cxn modelId="{199382A9-D99B-E24F-8A81-7D61BC591EE9}" type="presParOf" srcId="{257E777D-0573-5B4D-A434-393A79734DF5}" destId="{7B098062-F85C-D644-8B6C-BFF7F19FACB6}" srcOrd="1" destOrd="0" presId="urn:microsoft.com/office/officeart/2005/8/layout/orgChart1"/>
    <dgm:cxn modelId="{7206251A-07DA-3F4F-AAF3-60AEC54BA637}" type="presParOf" srcId="{257E777D-0573-5B4D-A434-393A79734DF5}" destId="{E01E96EF-96D2-5F47-9305-5E85F4644A9B}" srcOrd="2" destOrd="0" presId="urn:microsoft.com/office/officeart/2005/8/layout/orgChart1"/>
    <dgm:cxn modelId="{72E3D9B8-B2C3-F344-A3D9-ABD7549F9039}" type="presParOf" srcId="{C1100786-2A48-E549-A351-6C52369DF6AF}" destId="{00926C03-B120-114B-B1F8-50AAC09F6320}" srcOrd="6" destOrd="0" presId="urn:microsoft.com/office/officeart/2005/8/layout/orgChart1"/>
    <dgm:cxn modelId="{E8CBABBB-5883-F841-B731-4302588E56D1}" type="presParOf" srcId="{C1100786-2A48-E549-A351-6C52369DF6AF}" destId="{1A4CC887-CE98-E642-A682-F128DC5DCBA8}" srcOrd="7" destOrd="0" presId="urn:microsoft.com/office/officeart/2005/8/layout/orgChart1"/>
    <dgm:cxn modelId="{D13D386D-BC5A-DE4B-BBC3-D44913CEAAA6}" type="presParOf" srcId="{1A4CC887-CE98-E642-A682-F128DC5DCBA8}" destId="{F4998794-C40D-D541-98CA-F71A243A90D1}" srcOrd="0" destOrd="0" presId="urn:microsoft.com/office/officeart/2005/8/layout/orgChart1"/>
    <dgm:cxn modelId="{6A6799F0-E4DC-3145-88EB-A95FC8AA8132}" type="presParOf" srcId="{F4998794-C40D-D541-98CA-F71A243A90D1}" destId="{67ABC905-321A-5E40-8C78-26B694EBA32B}" srcOrd="0" destOrd="0" presId="urn:microsoft.com/office/officeart/2005/8/layout/orgChart1"/>
    <dgm:cxn modelId="{09CC36B9-A344-A143-B2BA-780CDF3B7908}" type="presParOf" srcId="{F4998794-C40D-D541-98CA-F71A243A90D1}" destId="{D62027DE-AC4D-634E-9B27-416DEA434547}" srcOrd="1" destOrd="0" presId="urn:microsoft.com/office/officeart/2005/8/layout/orgChart1"/>
    <dgm:cxn modelId="{921CC37C-F13B-7B47-923E-F7F55F3DF875}" type="presParOf" srcId="{1A4CC887-CE98-E642-A682-F128DC5DCBA8}" destId="{65024401-BA70-3040-AB2E-9FF060BBDB96}" srcOrd="1" destOrd="0" presId="urn:microsoft.com/office/officeart/2005/8/layout/orgChart1"/>
    <dgm:cxn modelId="{CDF99120-5C39-744E-89DA-A12B77BEC068}" type="presParOf" srcId="{1A4CC887-CE98-E642-A682-F128DC5DCBA8}" destId="{C73D8A55-B091-1C47-884B-B6A985A4FDC7}" srcOrd="2" destOrd="0" presId="urn:microsoft.com/office/officeart/2005/8/layout/orgChart1"/>
    <dgm:cxn modelId="{08FBB882-0CE9-5B4D-A876-BC134D3B2676}" type="presParOf" srcId="{C1100786-2A48-E549-A351-6C52369DF6AF}" destId="{19CC3BFA-F83B-E94B-8DDB-BBD8993501C9}" srcOrd="8" destOrd="0" presId="urn:microsoft.com/office/officeart/2005/8/layout/orgChart1"/>
    <dgm:cxn modelId="{624754EA-7DE7-6F44-AFE1-9B270A1649EB}" type="presParOf" srcId="{C1100786-2A48-E549-A351-6C52369DF6AF}" destId="{5B057DAB-3035-D841-A5F0-AB504A1FDE5C}" srcOrd="9" destOrd="0" presId="urn:microsoft.com/office/officeart/2005/8/layout/orgChart1"/>
    <dgm:cxn modelId="{325E636B-A772-2943-827C-E1D617687B1D}" type="presParOf" srcId="{5B057DAB-3035-D841-A5F0-AB504A1FDE5C}" destId="{42B10C81-414A-9040-9072-B413BB18B7A8}" srcOrd="0" destOrd="0" presId="urn:microsoft.com/office/officeart/2005/8/layout/orgChart1"/>
    <dgm:cxn modelId="{E824878D-28FB-A642-B3CE-A714829744D9}" type="presParOf" srcId="{42B10C81-414A-9040-9072-B413BB18B7A8}" destId="{E98B43A0-2A8F-1E46-AEDE-4314A69CE591}" srcOrd="0" destOrd="0" presId="urn:microsoft.com/office/officeart/2005/8/layout/orgChart1"/>
    <dgm:cxn modelId="{E78F2285-3AED-4846-B723-F2646B4EBFF5}" type="presParOf" srcId="{42B10C81-414A-9040-9072-B413BB18B7A8}" destId="{259E1C5B-FF83-3C4A-ABBC-51E39A9D27E7}" srcOrd="1" destOrd="0" presId="urn:microsoft.com/office/officeart/2005/8/layout/orgChart1"/>
    <dgm:cxn modelId="{EFD89461-E458-7649-9FEF-39FAC71A2522}" type="presParOf" srcId="{5B057DAB-3035-D841-A5F0-AB504A1FDE5C}" destId="{C9E40EA5-68E9-9847-BF08-DF6B466AF165}" srcOrd="1" destOrd="0" presId="urn:microsoft.com/office/officeart/2005/8/layout/orgChart1"/>
    <dgm:cxn modelId="{CF895A50-A5B4-5A45-94DD-5D60E20DCA04}" type="presParOf" srcId="{5B057DAB-3035-D841-A5F0-AB504A1FDE5C}" destId="{2AB27067-9F5A-D643-B04F-E2559FFCB370}" srcOrd="2" destOrd="0" presId="urn:microsoft.com/office/officeart/2005/8/layout/orgChart1"/>
    <dgm:cxn modelId="{0899C6A4-DE42-D94C-A0F4-4DB3FC169AD8}" type="presParOf" srcId="{956542B7-6F9A-BF4D-9292-70621DD49A8C}" destId="{B97B72AC-8287-4B4C-AA3C-2593ACEE27EE}" srcOrd="2" destOrd="0" presId="urn:microsoft.com/office/officeart/2005/8/layout/orgChart1"/>
    <dgm:cxn modelId="{3E971DEC-B5F5-BD49-8B55-6E1EA78455AD}" type="presParOf" srcId="{B97B72AC-8287-4B4C-AA3C-2593ACEE27EE}" destId="{9560DF86-3330-2046-A276-DD8372C65BFF}" srcOrd="0" destOrd="0" presId="urn:microsoft.com/office/officeart/2005/8/layout/orgChart1"/>
    <dgm:cxn modelId="{2D1FF9F4-B4C9-714B-9C2D-8DD1A297632F}" type="presParOf" srcId="{B97B72AC-8287-4B4C-AA3C-2593ACEE27EE}" destId="{9E6A144E-DD62-5641-8312-4A279069D32D}" srcOrd="1" destOrd="0" presId="urn:microsoft.com/office/officeart/2005/8/layout/orgChart1"/>
    <dgm:cxn modelId="{E039C017-C972-EA43-9AC3-5D50F05E1D62}" type="presParOf" srcId="{9E6A144E-DD62-5641-8312-4A279069D32D}" destId="{B4E47F66-0F86-6C4D-B69D-61105576DBBB}" srcOrd="0" destOrd="0" presId="urn:microsoft.com/office/officeart/2005/8/layout/orgChart1"/>
    <dgm:cxn modelId="{95136BCA-9087-7E4E-8EB4-06E393496527}" type="presParOf" srcId="{B4E47F66-0F86-6C4D-B69D-61105576DBBB}" destId="{65CBA46A-C424-7941-A7BB-028F7E53C961}" srcOrd="0" destOrd="0" presId="urn:microsoft.com/office/officeart/2005/8/layout/orgChart1"/>
    <dgm:cxn modelId="{C8F1052B-BE96-A947-BD7C-0B2A60EF9332}" type="presParOf" srcId="{B4E47F66-0F86-6C4D-B69D-61105576DBBB}" destId="{75E674FD-2533-804F-98AA-31D210B53783}" srcOrd="1" destOrd="0" presId="urn:microsoft.com/office/officeart/2005/8/layout/orgChart1"/>
    <dgm:cxn modelId="{43901394-6319-7C49-AD99-D8D8E7658952}" type="presParOf" srcId="{9E6A144E-DD62-5641-8312-4A279069D32D}" destId="{8A6DF66D-ADAE-C247-8CB8-71B191C673C3}" srcOrd="1" destOrd="0" presId="urn:microsoft.com/office/officeart/2005/8/layout/orgChart1"/>
    <dgm:cxn modelId="{E7CF9464-6619-D944-9078-D43A0CFB46F9}" type="presParOf" srcId="{9E6A144E-DD62-5641-8312-4A279069D32D}" destId="{D687F51F-BDC3-E54F-AE49-4161073896B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0DF86-3330-2046-A276-DD8372C65BFF}">
      <dsp:nvSpPr>
        <dsp:cNvPr id="0" name=""/>
        <dsp:cNvSpPr/>
      </dsp:nvSpPr>
      <dsp:spPr>
        <a:xfrm>
          <a:off x="6460433" y="3549217"/>
          <a:ext cx="240932" cy="1351081"/>
        </a:xfrm>
        <a:custGeom>
          <a:avLst/>
          <a:gdLst/>
          <a:ahLst/>
          <a:cxnLst/>
          <a:rect l="0" t="0" r="0" b="0"/>
          <a:pathLst>
            <a:path>
              <a:moveTo>
                <a:pt x="240932" y="0"/>
              </a:moveTo>
              <a:lnTo>
                <a:pt x="240932" y="1351081"/>
              </a:lnTo>
              <a:lnTo>
                <a:pt x="0" y="1351081"/>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C3BFA-F83B-E94B-8DDB-BBD8993501C9}">
      <dsp:nvSpPr>
        <dsp:cNvPr id="0" name=""/>
        <dsp:cNvSpPr/>
      </dsp:nvSpPr>
      <dsp:spPr>
        <a:xfrm>
          <a:off x="6701366" y="3549217"/>
          <a:ext cx="5552923" cy="2702162"/>
        </a:xfrm>
        <a:custGeom>
          <a:avLst/>
          <a:gdLst/>
          <a:ahLst/>
          <a:cxnLst/>
          <a:rect l="0" t="0" r="0" b="0"/>
          <a:pathLst>
            <a:path>
              <a:moveTo>
                <a:pt x="0" y="0"/>
              </a:moveTo>
              <a:lnTo>
                <a:pt x="0" y="2461229"/>
              </a:lnTo>
              <a:lnTo>
                <a:pt x="5552923" y="2461229"/>
              </a:lnTo>
              <a:lnTo>
                <a:pt x="5552923"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926C03-B120-114B-B1F8-50AAC09F6320}">
      <dsp:nvSpPr>
        <dsp:cNvPr id="0" name=""/>
        <dsp:cNvSpPr/>
      </dsp:nvSpPr>
      <dsp:spPr>
        <a:xfrm>
          <a:off x="6701366" y="3549217"/>
          <a:ext cx="2776461" cy="2702162"/>
        </a:xfrm>
        <a:custGeom>
          <a:avLst/>
          <a:gdLst/>
          <a:ahLst/>
          <a:cxnLst/>
          <a:rect l="0" t="0" r="0" b="0"/>
          <a:pathLst>
            <a:path>
              <a:moveTo>
                <a:pt x="0" y="0"/>
              </a:moveTo>
              <a:lnTo>
                <a:pt x="0" y="2461229"/>
              </a:lnTo>
              <a:lnTo>
                <a:pt x="2776461" y="2461229"/>
              </a:lnTo>
              <a:lnTo>
                <a:pt x="2776461"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5EABC-41B5-5D4D-B399-B5AA6D3622AE}">
      <dsp:nvSpPr>
        <dsp:cNvPr id="0" name=""/>
        <dsp:cNvSpPr/>
      </dsp:nvSpPr>
      <dsp:spPr>
        <a:xfrm>
          <a:off x="6655646" y="3549217"/>
          <a:ext cx="91440" cy="2702162"/>
        </a:xfrm>
        <a:custGeom>
          <a:avLst/>
          <a:gdLst/>
          <a:ahLst/>
          <a:cxnLst/>
          <a:rect l="0" t="0" r="0" b="0"/>
          <a:pathLst>
            <a:path>
              <a:moveTo>
                <a:pt x="45720" y="0"/>
              </a:moveTo>
              <a:lnTo>
                <a:pt x="45720"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2492D-ED87-FD41-8331-A3955844E78A}">
      <dsp:nvSpPr>
        <dsp:cNvPr id="0" name=""/>
        <dsp:cNvSpPr/>
      </dsp:nvSpPr>
      <dsp:spPr>
        <a:xfrm>
          <a:off x="3924904" y="3549217"/>
          <a:ext cx="2776461" cy="2702162"/>
        </a:xfrm>
        <a:custGeom>
          <a:avLst/>
          <a:gdLst/>
          <a:ahLst/>
          <a:cxnLst/>
          <a:rect l="0" t="0" r="0" b="0"/>
          <a:pathLst>
            <a:path>
              <a:moveTo>
                <a:pt x="2776461" y="0"/>
              </a:moveTo>
              <a:lnTo>
                <a:pt x="2776461" y="2461229"/>
              </a:lnTo>
              <a:lnTo>
                <a:pt x="0" y="2461229"/>
              </a:lnTo>
              <a:lnTo>
                <a:pt x="0"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517747-A017-9940-A80C-D383FD56FFCB}">
      <dsp:nvSpPr>
        <dsp:cNvPr id="0" name=""/>
        <dsp:cNvSpPr/>
      </dsp:nvSpPr>
      <dsp:spPr>
        <a:xfrm>
          <a:off x="1148443" y="3549217"/>
          <a:ext cx="5552923" cy="2702162"/>
        </a:xfrm>
        <a:custGeom>
          <a:avLst/>
          <a:gdLst/>
          <a:ahLst/>
          <a:cxnLst/>
          <a:rect l="0" t="0" r="0" b="0"/>
          <a:pathLst>
            <a:path>
              <a:moveTo>
                <a:pt x="5552923" y="0"/>
              </a:moveTo>
              <a:lnTo>
                <a:pt x="5552923" y="2461229"/>
              </a:lnTo>
              <a:lnTo>
                <a:pt x="0" y="2461229"/>
              </a:lnTo>
              <a:lnTo>
                <a:pt x="0" y="270216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2AAFB7-30A3-114C-8262-E5131ACE10A8}">
      <dsp:nvSpPr>
        <dsp:cNvPr id="0" name=""/>
        <dsp:cNvSpPr/>
      </dsp:nvSpPr>
      <dsp:spPr>
        <a:xfrm>
          <a:off x="4955867" y="1536477"/>
          <a:ext cx="3490998" cy="2012739"/>
        </a:xfrm>
        <a:prstGeom prst="rect">
          <a:avLst/>
        </a:prstGeom>
        <a:solidFill>
          <a:schemeClr val="accent1">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College of Arts, Social Sciences and Celtic Studies</a:t>
          </a:r>
        </a:p>
      </dsp:txBody>
      <dsp:txXfrm>
        <a:off x="4955867" y="1536477"/>
        <a:ext cx="3490998" cy="2012739"/>
      </dsp:txXfrm>
    </dsp:sp>
    <dsp:sp modelId="{4FD1D6E9-415D-2441-AA26-9093FECC272A}">
      <dsp:nvSpPr>
        <dsp:cNvPr id="0" name=""/>
        <dsp:cNvSpPr/>
      </dsp:nvSpPr>
      <dsp:spPr>
        <a:xfrm>
          <a:off x="1145"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English</a:t>
          </a:r>
        </a:p>
      </dsp:txBody>
      <dsp:txXfrm>
        <a:off x="1145" y="6251379"/>
        <a:ext cx="2294596" cy="1147298"/>
      </dsp:txXfrm>
    </dsp:sp>
    <dsp:sp modelId="{DE88310D-2B00-C943-A56C-7A18D897BA35}">
      <dsp:nvSpPr>
        <dsp:cNvPr id="0" name=""/>
        <dsp:cNvSpPr/>
      </dsp:nvSpPr>
      <dsp:spPr>
        <a:xfrm>
          <a:off x="2777606"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Drama  and Theatre Studies</a:t>
          </a:r>
        </a:p>
      </dsp:txBody>
      <dsp:txXfrm>
        <a:off x="2777606" y="6251379"/>
        <a:ext cx="2294596" cy="1147298"/>
      </dsp:txXfrm>
    </dsp:sp>
    <dsp:sp modelId="{B18BE125-B179-D442-B1B3-2B69F0A5B354}">
      <dsp:nvSpPr>
        <dsp:cNvPr id="0" name=""/>
        <dsp:cNvSpPr/>
      </dsp:nvSpPr>
      <dsp:spPr>
        <a:xfrm>
          <a:off x="5554068"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Huston School of Film and Digital Media</a:t>
          </a:r>
        </a:p>
      </dsp:txBody>
      <dsp:txXfrm>
        <a:off x="5554068" y="6251379"/>
        <a:ext cx="2294596" cy="1147298"/>
      </dsp:txXfrm>
    </dsp:sp>
    <dsp:sp modelId="{67ABC905-321A-5E40-8C78-26B694EBA32B}">
      <dsp:nvSpPr>
        <dsp:cNvPr id="0" name=""/>
        <dsp:cNvSpPr/>
      </dsp:nvSpPr>
      <dsp:spPr>
        <a:xfrm>
          <a:off x="8330529"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Media</a:t>
          </a:r>
        </a:p>
      </dsp:txBody>
      <dsp:txXfrm>
        <a:off x="8330529" y="6251379"/>
        <a:ext cx="2294596" cy="1147298"/>
      </dsp:txXfrm>
    </dsp:sp>
    <dsp:sp modelId="{E98B43A0-2A8F-1E46-AEDE-4314A69CE591}">
      <dsp:nvSpPr>
        <dsp:cNvPr id="0" name=""/>
        <dsp:cNvSpPr/>
      </dsp:nvSpPr>
      <dsp:spPr>
        <a:xfrm>
          <a:off x="11106991" y="6251379"/>
          <a:ext cx="2294596" cy="1147298"/>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Music</a:t>
          </a:r>
        </a:p>
      </dsp:txBody>
      <dsp:txXfrm>
        <a:off x="11106991" y="6251379"/>
        <a:ext cx="2294596" cy="1147298"/>
      </dsp:txXfrm>
    </dsp:sp>
    <dsp:sp modelId="{65CBA46A-C424-7941-A7BB-028F7E53C961}">
      <dsp:nvSpPr>
        <dsp:cNvPr id="0" name=""/>
        <dsp:cNvSpPr/>
      </dsp:nvSpPr>
      <dsp:spPr>
        <a:xfrm>
          <a:off x="3433012" y="4031082"/>
          <a:ext cx="3027421" cy="1738432"/>
        </a:xfrm>
        <a:prstGeom prst="rect">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GB" sz="2100" kern="1200" dirty="0">
              <a:latin typeface="Spectral" panose="02020502060000000000" pitchFamily="18" charset="77"/>
            </a:rPr>
            <a:t>School of English, Media  and Creative Arts </a:t>
          </a:r>
        </a:p>
      </dsp:txBody>
      <dsp:txXfrm>
        <a:off x="3433012" y="4031082"/>
        <a:ext cx="3027421" cy="173843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9/6/2024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398701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15</a:t>
            </a:fld>
            <a:endParaRPr lang="en-US"/>
          </a:p>
        </p:txBody>
      </p:sp>
    </p:spTree>
    <p:extLst>
      <p:ext uri="{BB962C8B-B14F-4D97-AF65-F5344CB8AC3E}">
        <p14:creationId xmlns:p14="http://schemas.microsoft.com/office/powerpoint/2010/main" val="769022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55A33F-C8A7-DE49-A7E8-C404C3272368}" type="slidenum">
              <a:rPr lang="en-US" smtClean="0"/>
              <a:t>16</a:t>
            </a:fld>
            <a:endParaRPr lang="en-US"/>
          </a:p>
        </p:txBody>
      </p:sp>
    </p:spTree>
    <p:extLst>
      <p:ext uri="{BB962C8B-B14F-4D97-AF65-F5344CB8AC3E}">
        <p14:creationId xmlns:p14="http://schemas.microsoft.com/office/powerpoint/2010/main" val="101516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8455A33F-C8A7-DE49-A7E8-C404C3272368}" type="slidenum">
              <a:rPr lang="en-US" smtClean="0"/>
              <a:t>23</a:t>
            </a:fld>
            <a:endParaRPr lang="en-US"/>
          </a:p>
        </p:txBody>
      </p:sp>
    </p:spTree>
    <p:extLst>
      <p:ext uri="{BB962C8B-B14F-4D97-AF65-F5344CB8AC3E}">
        <p14:creationId xmlns:p14="http://schemas.microsoft.com/office/powerpoint/2010/main" val="410822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Slide for inclusion at online events to help student prepare for on campus orientation. Can also be used at on campus events particularly those on Thursday morning.</a:t>
            </a:r>
          </a:p>
          <a:p>
            <a:r>
              <a:rPr lang="en-IE" dirty="0" err="1" smtClean="0"/>
              <a:t>Prearrival</a:t>
            </a:r>
            <a:r>
              <a:rPr lang="en-IE" dirty="0" smtClean="0"/>
              <a:t> module, Starter Pack</a:t>
            </a:r>
            <a:r>
              <a:rPr lang="en-IE" baseline="0" dirty="0" smtClean="0"/>
              <a:t> (https://rise.articulate.com/share/pJQGIZOxZczciRwEetmwbTlHWTc53yDl#/)</a:t>
            </a:r>
            <a:r>
              <a:rPr lang="en-IE" dirty="0" smtClean="0"/>
              <a:t> has valuable information on the university, systems ID cards, intro to Student Support Officers etc. Recommended to complete this before coming on campus.  QR code to CASSCS orientation schedules to help plan the days, location for talks, events etc. </a:t>
            </a:r>
          </a:p>
          <a:p>
            <a:endParaRPr lang="en-IE" dirty="0"/>
          </a:p>
        </p:txBody>
      </p:sp>
      <p:sp>
        <p:nvSpPr>
          <p:cNvPr id="4" name="Slide Number Placeholder 3"/>
          <p:cNvSpPr>
            <a:spLocks noGrp="1"/>
          </p:cNvSpPr>
          <p:nvPr>
            <p:ph type="sldNum" sz="quarter" idx="10"/>
          </p:nvPr>
        </p:nvSpPr>
        <p:spPr/>
        <p:txBody>
          <a:bodyPr/>
          <a:lstStyle/>
          <a:p>
            <a:fld id="{8455A33F-C8A7-DE49-A7E8-C404C3272368}" type="slidenum">
              <a:rPr lang="en-US" smtClean="0"/>
              <a:t>50</a:t>
            </a:fld>
            <a:endParaRPr lang="en-US"/>
          </a:p>
        </p:txBody>
      </p:sp>
    </p:spTree>
    <p:extLst>
      <p:ext uri="{BB962C8B-B14F-4D97-AF65-F5344CB8AC3E}">
        <p14:creationId xmlns:p14="http://schemas.microsoft.com/office/powerpoint/2010/main" val="210213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Campus</a:t>
            </a:r>
            <a:r>
              <a:rPr lang="en-IE" baseline="0" dirty="0" smtClean="0"/>
              <a:t> challenge is a chance to meet new people and learn to navigate the campus. See webpage for </a:t>
            </a:r>
            <a:r>
              <a:rPr lang="en-IE" baseline="0" smtClean="0"/>
              <a:t>more info: https://www.universityofgalway.ie/startinguniversity/campus-challenge/</a:t>
            </a:r>
            <a:endParaRPr lang="en-IE" dirty="0"/>
          </a:p>
        </p:txBody>
      </p:sp>
      <p:sp>
        <p:nvSpPr>
          <p:cNvPr id="4" name="Slide Number Placeholder 3"/>
          <p:cNvSpPr>
            <a:spLocks noGrp="1"/>
          </p:cNvSpPr>
          <p:nvPr>
            <p:ph type="sldNum" sz="quarter" idx="10"/>
          </p:nvPr>
        </p:nvSpPr>
        <p:spPr/>
        <p:txBody>
          <a:bodyPr/>
          <a:lstStyle/>
          <a:p>
            <a:fld id="{8455A33F-C8A7-DE49-A7E8-C404C3272368}" type="slidenum">
              <a:rPr lang="en-US" smtClean="0"/>
              <a:t>51</a:t>
            </a:fld>
            <a:endParaRPr lang="en-US"/>
          </a:p>
        </p:txBody>
      </p:sp>
    </p:spTree>
    <p:extLst>
      <p:ext uri="{BB962C8B-B14F-4D97-AF65-F5344CB8AC3E}">
        <p14:creationId xmlns:p14="http://schemas.microsoft.com/office/powerpoint/2010/main" val="237560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455A33F-C8A7-DE49-A7E8-C404C3272368}"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9622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dirty="0"/>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dirty="0"/>
              <a:t>Slide title maximum of 3 lines</a:t>
            </a:r>
            <a:endParaRPr lang="en-US" dirty="0"/>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dirty="0"/>
              <a:t>Slide title maximum of 3 lines</a:t>
            </a:r>
            <a:endParaRPr lang="en-US" dirty="0"/>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dirty="0"/>
              <a:t>Slide title maximum of 3 lines</a:t>
            </a:r>
            <a:endParaRPr lang="en-US" dirty="0"/>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dirty="0"/>
              <a:t>Title</a:t>
            </a:r>
            <a:endParaRPr lang="en-US" dirty="0"/>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dirty="0"/>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dirty="0"/>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dirty="0"/>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dirty="0"/>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dirty="0"/>
              <a:t>Icons</a:t>
            </a:r>
            <a:endParaRPr lang="en-US" dirty="0"/>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a:t>
            </a:r>
            <a:r>
              <a:rPr sz="2700" spc="-55" dirty="0">
                <a:solidFill>
                  <a:srgbClr val="FFFFFF"/>
                </a:solidFill>
                <a:latin typeface="Spectral-Light"/>
                <a:cs typeface="Spectral-Light"/>
              </a:rPr>
              <a:t>.ie</a:t>
            </a:r>
            <a:endParaRPr sz="2700" dirty="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dirty="0"/>
              <a:t>Thank you</a:t>
            </a:r>
            <a:endParaRPr lang="en-US" dirty="0"/>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dirty="0"/>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0DA0-3A7E-FC43-B7C5-B7D9E5A00F3D}"/>
              </a:ext>
            </a:extLst>
          </p:cNvPr>
          <p:cNvSpPr>
            <a:spLocks noGrp="1"/>
          </p:cNvSpPr>
          <p:nvPr>
            <p:ph type="title"/>
          </p:nvPr>
        </p:nvSpPr>
        <p:spPr>
          <a:xfrm>
            <a:off x="1146564" y="1141407"/>
            <a:ext cx="8311264" cy="1246700"/>
          </a:xfrm>
        </p:spPr>
        <p:txBody>
          <a:bodyPr anchor="t" anchorCtr="0">
            <a:noAutofit/>
          </a:bodyPr>
          <a:lstStyle>
            <a:lvl1pPr>
              <a:defRPr sz="6596"/>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CBAF6C-2B06-004D-828F-9B7E3504B122}"/>
              </a:ext>
            </a:extLst>
          </p:cNvPr>
          <p:cNvSpPr>
            <a:spLocks noGrp="1"/>
          </p:cNvSpPr>
          <p:nvPr>
            <p:ph type="pic" idx="1"/>
          </p:nvPr>
        </p:nvSpPr>
        <p:spPr>
          <a:xfrm>
            <a:off x="10052051" y="2"/>
            <a:ext cx="10052048" cy="9811908"/>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5" name="Date Placeholder 4">
            <a:extLst>
              <a:ext uri="{FF2B5EF4-FFF2-40B4-BE49-F238E27FC236}">
                <a16:creationId xmlns:a16="http://schemas.microsoft.com/office/drawing/2014/main" id="{3D9ED849-2D5B-254F-96EB-5AC0743078DE}"/>
              </a:ext>
            </a:extLst>
          </p:cNvPr>
          <p:cNvSpPr>
            <a:spLocks noGrp="1"/>
          </p:cNvSpPr>
          <p:nvPr>
            <p:ph type="dt" sz="half" idx="10"/>
          </p:nvPr>
        </p:nvSpPr>
        <p:spPr/>
        <p:txBody>
          <a:bodyPr/>
          <a:lstStyle/>
          <a:p>
            <a:fld id="{256BBF8A-8ACE-A145-9BC4-FEF8ECB4ED86}" type="datetime3">
              <a:rPr lang="en-IE" smtClean="0"/>
              <a:t>6 September 2024</a:t>
            </a:fld>
            <a:endParaRPr lang="en-US"/>
          </a:p>
        </p:txBody>
      </p:sp>
      <p:sp>
        <p:nvSpPr>
          <p:cNvPr id="6" name="Footer Placeholder 5">
            <a:extLst>
              <a:ext uri="{FF2B5EF4-FFF2-40B4-BE49-F238E27FC236}">
                <a16:creationId xmlns:a16="http://schemas.microsoft.com/office/drawing/2014/main" id="{BDB3655C-3CCF-B64F-B7BC-C97A01BACFB7}"/>
              </a:ext>
            </a:extLst>
          </p:cNvPr>
          <p:cNvSpPr>
            <a:spLocks noGrp="1"/>
          </p:cNvSpPr>
          <p:nvPr>
            <p:ph type="ftr" sz="quarter" idx="11"/>
          </p:nvPr>
        </p:nvSpPr>
        <p:spPr/>
        <p:txBody>
          <a:bodyPr/>
          <a:lstStyle/>
          <a:p>
            <a:r>
              <a:rPr lang="en-US"/>
              <a:t>Insert footer here</a:t>
            </a:r>
          </a:p>
        </p:txBody>
      </p:sp>
      <p:sp>
        <p:nvSpPr>
          <p:cNvPr id="7" name="Slide Number Placeholder 6">
            <a:extLst>
              <a:ext uri="{FF2B5EF4-FFF2-40B4-BE49-F238E27FC236}">
                <a16:creationId xmlns:a16="http://schemas.microsoft.com/office/drawing/2014/main" id="{181B331A-05E5-E949-8A6E-BC51CD489B24}"/>
              </a:ext>
            </a:extLst>
          </p:cNvPr>
          <p:cNvSpPr>
            <a:spLocks noGrp="1"/>
          </p:cNvSpPr>
          <p:nvPr>
            <p:ph type="sldNum" sz="quarter" idx="12"/>
          </p:nvPr>
        </p:nvSpPr>
        <p:spPr/>
        <p:txBody>
          <a:bodyPr/>
          <a:lstStyle/>
          <a:p>
            <a:fld id="{249B1B2B-E6EA-7D4B-AD18-1CC5675B5F4F}" type="slidenum">
              <a:rPr lang="en-US" smtClean="0"/>
              <a:t>‹#›</a:t>
            </a:fld>
            <a:endParaRPr lang="en-US"/>
          </a:p>
        </p:txBody>
      </p:sp>
      <p:sp>
        <p:nvSpPr>
          <p:cNvPr id="9" name="Text Placeholder 8">
            <a:extLst>
              <a:ext uri="{FF2B5EF4-FFF2-40B4-BE49-F238E27FC236}">
                <a16:creationId xmlns:a16="http://schemas.microsoft.com/office/drawing/2014/main" id="{A4754954-98DC-C647-A41B-0F3091FE41C0}"/>
              </a:ext>
            </a:extLst>
          </p:cNvPr>
          <p:cNvSpPr>
            <a:spLocks noGrp="1"/>
          </p:cNvSpPr>
          <p:nvPr>
            <p:ph type="body" sz="quarter" idx="13"/>
          </p:nvPr>
        </p:nvSpPr>
        <p:spPr>
          <a:xfrm>
            <a:off x="1146563" y="2390148"/>
            <a:ext cx="8311266" cy="6856491"/>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91993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lumn tex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03FC-24C4-8047-BD81-22F5921F061E}"/>
              </a:ext>
            </a:extLst>
          </p:cNvPr>
          <p:cNvSpPr>
            <a:spLocks noGrp="1"/>
          </p:cNvSpPr>
          <p:nvPr>
            <p:ph type="title"/>
          </p:nvPr>
        </p:nvSpPr>
        <p:spPr>
          <a:xfrm>
            <a:off x="934018" y="3212332"/>
            <a:ext cx="6773439" cy="401648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C49A53-652B-B541-9096-766D9C87B457}"/>
              </a:ext>
            </a:extLst>
          </p:cNvPr>
          <p:cNvSpPr>
            <a:spLocks noGrp="1"/>
          </p:cNvSpPr>
          <p:nvPr>
            <p:ph sz="half" idx="1"/>
          </p:nvPr>
        </p:nvSpPr>
        <p:spPr>
          <a:xfrm>
            <a:off x="1146563" y="2390148"/>
            <a:ext cx="8311266" cy="7175679"/>
          </a:xfrm>
        </p:spPr>
        <p:txBody>
          <a:bodyPr/>
          <a:lstStyle/>
          <a:p>
            <a:pPr lvl="0"/>
            <a:r>
              <a:rPr lang="en-GB"/>
              <a:t>Click to edit Master text styles</a:t>
            </a:r>
          </a:p>
          <a:p>
            <a:pPr lvl="1"/>
            <a:r>
              <a:rPr lang="en-GB"/>
              <a:t>Second level</a:t>
            </a:r>
          </a:p>
          <a:p>
            <a:pPr lvl="2"/>
            <a:r>
              <a:rPr lang="en-GB"/>
              <a:t>Third level</a:t>
            </a:r>
          </a:p>
        </p:txBody>
      </p:sp>
      <p:sp>
        <p:nvSpPr>
          <p:cNvPr id="4" name="Content Placeholder 3">
            <a:extLst>
              <a:ext uri="{FF2B5EF4-FFF2-40B4-BE49-F238E27FC236}">
                <a16:creationId xmlns:a16="http://schemas.microsoft.com/office/drawing/2014/main" id="{FFA6F513-259E-3B45-B24D-ADE6738B3ECF}"/>
              </a:ext>
            </a:extLst>
          </p:cNvPr>
          <p:cNvSpPr>
            <a:spLocks noGrp="1"/>
          </p:cNvSpPr>
          <p:nvPr>
            <p:ph sz="half" idx="2"/>
          </p:nvPr>
        </p:nvSpPr>
        <p:spPr>
          <a:xfrm>
            <a:off x="10646274" y="2390148"/>
            <a:ext cx="8311264" cy="7175679"/>
          </a:xfrm>
        </p:spPr>
        <p:txBody>
          <a:bodyPr/>
          <a:lstStyle/>
          <a:p>
            <a:pPr lvl="0"/>
            <a:r>
              <a:rPr lang="en-GB"/>
              <a:t>Click to edit Master text styles</a:t>
            </a:r>
          </a:p>
          <a:p>
            <a:pPr lvl="1"/>
            <a:r>
              <a:rPr lang="en-GB"/>
              <a:t>Second level</a:t>
            </a:r>
          </a:p>
          <a:p>
            <a:pPr lvl="2"/>
            <a:r>
              <a:rPr lang="en-GB"/>
              <a:t>Third level</a:t>
            </a:r>
          </a:p>
        </p:txBody>
      </p:sp>
      <p:sp>
        <p:nvSpPr>
          <p:cNvPr id="5" name="Date Placeholder 4">
            <a:extLst>
              <a:ext uri="{FF2B5EF4-FFF2-40B4-BE49-F238E27FC236}">
                <a16:creationId xmlns:a16="http://schemas.microsoft.com/office/drawing/2014/main" id="{F348E796-14CA-E447-A0C8-691761875D52}"/>
              </a:ext>
            </a:extLst>
          </p:cNvPr>
          <p:cNvSpPr>
            <a:spLocks noGrp="1"/>
          </p:cNvSpPr>
          <p:nvPr>
            <p:ph type="dt" sz="half" idx="10"/>
          </p:nvPr>
        </p:nvSpPr>
        <p:spPr/>
        <p:txBody>
          <a:bodyPr/>
          <a:lstStyle/>
          <a:p>
            <a:fld id="{F7702D62-9333-7C43-AA81-20F4F01B3D24}" type="datetime3">
              <a:rPr lang="en-IE" smtClean="0"/>
              <a:t>6 September 2024</a:t>
            </a:fld>
            <a:endParaRPr lang="en-US"/>
          </a:p>
        </p:txBody>
      </p:sp>
      <p:sp>
        <p:nvSpPr>
          <p:cNvPr id="6" name="Footer Placeholder 5">
            <a:extLst>
              <a:ext uri="{FF2B5EF4-FFF2-40B4-BE49-F238E27FC236}">
                <a16:creationId xmlns:a16="http://schemas.microsoft.com/office/drawing/2014/main" id="{22CAB797-F685-3B42-9D42-0BFCED7A220D}"/>
              </a:ext>
            </a:extLst>
          </p:cNvPr>
          <p:cNvSpPr>
            <a:spLocks noGrp="1"/>
          </p:cNvSpPr>
          <p:nvPr>
            <p:ph type="ftr" sz="quarter" idx="11"/>
          </p:nvPr>
        </p:nvSpPr>
        <p:spPr/>
        <p:txBody>
          <a:bodyPr/>
          <a:lstStyle/>
          <a:p>
            <a:r>
              <a:rPr lang="en-US"/>
              <a:t>Insert footer here</a:t>
            </a:r>
          </a:p>
        </p:txBody>
      </p:sp>
      <p:sp>
        <p:nvSpPr>
          <p:cNvPr id="7" name="Slide Number Placeholder 6">
            <a:extLst>
              <a:ext uri="{FF2B5EF4-FFF2-40B4-BE49-F238E27FC236}">
                <a16:creationId xmlns:a16="http://schemas.microsoft.com/office/drawing/2014/main" id="{A6266A07-6E8A-B046-A109-F6C944305F35}"/>
              </a:ext>
            </a:extLst>
          </p:cNvPr>
          <p:cNvSpPr>
            <a:spLocks noGrp="1"/>
          </p:cNvSpPr>
          <p:nvPr>
            <p:ph type="sldNum" sz="quarter" idx="12"/>
          </p:nvPr>
        </p:nvSpPr>
        <p:spPr/>
        <p:txBody>
          <a:bodyPr/>
          <a:lstStyle/>
          <a:p>
            <a:fld id="{249B1B2B-E6EA-7D4B-AD18-1CC5675B5F4F}" type="slidenum">
              <a:rPr lang="en-US" smtClean="0"/>
              <a:t>‹#›</a:t>
            </a:fld>
            <a:endParaRPr lang="en-US"/>
          </a:p>
        </p:txBody>
      </p:sp>
    </p:spTree>
    <p:extLst>
      <p:ext uri="{BB962C8B-B14F-4D97-AF65-F5344CB8AC3E}">
        <p14:creationId xmlns:p14="http://schemas.microsoft.com/office/powerpoint/2010/main" val="283407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dirty="0"/>
              <a:t>Click icon to add picture</a:t>
            </a:r>
            <a:endParaRPr lang="en-US" dirty="0"/>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266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dirty="0"/>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dirty="0"/>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 id="2147483704" r:id="rId38"/>
    <p:sldLayoutId id="2147483706" r:id="rId39"/>
    <p:sldLayoutId id="2147483707" r:id="rId40"/>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universityofgalway.ie/information-solutions-services/services-for-students/canvas/"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60_1E47C693.xml"/><Relationship Id="rId2" Type="http://schemas.openxmlformats.org/officeDocument/2006/relationships/hyperlink" Target="https://www.universityofgalway.ie/media/registrar/docs/QA220-Academic-Integrity-Policy-Final.pdf"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universityofgalway.ie/media/registry/exams/policiesprocedures/QA209-Extenuating-Circumstances.pdf"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164_26839BBF.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hyperlink" Target="https://www.universityofgalway.ie/disability/"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hyperlink" Target="https://www.universityofgalway.ie/disability/support/"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forms.gle/shPfqQYQfQ9NH8ea6"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hyperlink" Target="https://www.universityofgalway.ie/disability/faqs/"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mailto:charlotte.mcivor@universityofgalway.ie" TargetMode="External"/><Relationship Id="rId2" Type="http://schemas.openxmlformats.org/officeDocument/2006/relationships/hyperlink" Target="mailto:sean.crosson@universityofgalway.ie" TargetMode="External"/><Relationship Id="rId1" Type="http://schemas.openxmlformats.org/officeDocument/2006/relationships/slideLayout" Target="../slideLayouts/slideLayout21.xml"/><Relationship Id="rId5" Type="http://schemas.openxmlformats.org/officeDocument/2006/relationships/hyperlink" Target="mailto:designingfutures@nuigalway.ie" TargetMode="External"/><Relationship Id="rId4" Type="http://schemas.openxmlformats.org/officeDocument/2006/relationships/hyperlink" Target="mailto:odonovant@universityofgalway.i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universityofgalway.ie/counsellors/self-help/appointments/" TargetMode="External"/><Relationship Id="rId2" Type="http://schemas.openxmlformats.org/officeDocument/2006/relationships/hyperlink" Target="https://www.universityofgalway.ie/counsellors/staff-information/" TargetMode="External"/><Relationship Id="rId1" Type="http://schemas.openxmlformats.org/officeDocument/2006/relationships/slideLayout" Target="../slideLayouts/slideLayout22.xml"/><Relationship Id="rId6" Type="http://schemas.openxmlformats.org/officeDocument/2006/relationships/hyperlink" Target="https://unigalway.speakout.ie/" TargetMode="External"/><Relationship Id="rId5" Type="http://schemas.openxmlformats.org/officeDocument/2006/relationships/hyperlink" Target="https://togetherall.com/en-ie/" TargetMode="External"/><Relationship Id="rId4" Type="http://schemas.openxmlformats.org/officeDocument/2006/relationships/hyperlink" Target="mailto:healthunit@nuigalway.ie"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universityofgalway.ie/artsstudentadvisor/" TargetMode="Externa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hyperlink" Target="https://www.universityofgalway.ie/media/collegeofartssocialsciencescelticstudies/CASSCS_StudentSupportMapReadOnly.pdf" TargetMode="Externa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s://www.universityofgalway.ie/colleges-and-schools/arts-social-sciences-and-celtic-studies/english-creative-arts/performanceandscreenstudies/" TargetMode="External"/><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hyperlink" Target="mailto:sean.crosson@universityofgalway.i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6.sv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0.png"/><Relationship Id="rId11" Type="http://schemas.openxmlformats.org/officeDocument/2006/relationships/image" Target="../media/image43.jpeg"/><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image" Target="../media/image38.jpeg"/><Relationship Id="rId9" Type="http://schemas.openxmlformats.org/officeDocument/2006/relationships/image" Target="../media/image4.sv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universityofgalway.ie/colleges-and-schools/arts-social-sciences-and-celtic-studies/english-creative-arts/performanceandscreenstudies/" TargetMode="Externa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3018" y="2414315"/>
            <a:ext cx="10009112" cy="4562083"/>
          </a:xfrm>
        </p:spPr>
        <p:txBody>
          <a:bodyPr/>
          <a:lstStyle/>
          <a:p>
            <a:r>
              <a:rPr lang="en-IE" sz="6600" dirty="0"/>
              <a:t>GY101:</a:t>
            </a:r>
            <a:br>
              <a:rPr lang="en-IE" sz="6600" dirty="0"/>
            </a:br>
            <a:r>
              <a:rPr lang="en-IE" sz="6600" dirty="0"/>
              <a:t>Performance and Screen Studies:</a:t>
            </a:r>
            <a:br>
              <a:rPr lang="en-IE" sz="6600" dirty="0"/>
            </a:br>
            <a:r>
              <a:rPr lang="en-IE" sz="6600" i="1" dirty="0"/>
              <a:t>PSS Modules Orientation</a:t>
            </a:r>
            <a:r>
              <a:rPr lang="en-IE" sz="6600" dirty="0"/>
              <a:t/>
            </a:r>
            <a:br>
              <a:rPr lang="en-IE" sz="6600" dirty="0"/>
            </a:br>
            <a:r>
              <a:rPr lang="en-IE" dirty="0"/>
              <a:t/>
            </a:r>
            <a:br>
              <a:rPr lang="en-IE" dirty="0"/>
            </a:br>
            <a:endParaRPr lang="en-IE" sz="5400" dirty="0"/>
          </a:p>
        </p:txBody>
      </p:sp>
      <p:sp>
        <p:nvSpPr>
          <p:cNvPr id="2" name="AutoShape 2">
            <a:extLst>
              <a:ext uri="{FF2B5EF4-FFF2-40B4-BE49-F238E27FC236}">
                <a16:creationId xmlns:a16="http://schemas.microsoft.com/office/drawing/2014/main" id="{1EA533FA-D4F3-6144-B5DE-02DCD266D087}"/>
              </a:ext>
            </a:extLst>
          </p:cNvPr>
          <p:cNvSpPr>
            <a:spLocks noChangeAspect="1" noChangeArrowheads="1"/>
          </p:cNvSpPr>
          <p:nvPr/>
        </p:nvSpPr>
        <p:spPr bwMode="auto">
          <a:xfrm>
            <a:off x="9899650" y="550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16D064A-E21A-504E-B67B-59AD06E5D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4098" y="998682"/>
            <a:ext cx="8632576" cy="5977716"/>
          </a:xfrm>
          <a:prstGeom prst="rect">
            <a:avLst/>
          </a:prstGeom>
        </p:spPr>
      </p:pic>
      <p:pic>
        <p:nvPicPr>
          <p:cNvPr id="7" name="Picture 6">
            <a:extLst>
              <a:ext uri="{FF2B5EF4-FFF2-40B4-BE49-F238E27FC236}">
                <a16:creationId xmlns:a16="http://schemas.microsoft.com/office/drawing/2014/main" id="{F7BB050D-B355-A945-576E-370B977FFD79}"/>
              </a:ext>
            </a:extLst>
          </p:cNvPr>
          <p:cNvPicPr>
            <a:picLocks noChangeAspect="1"/>
          </p:cNvPicPr>
          <p:nvPr/>
        </p:nvPicPr>
        <p:blipFill>
          <a:blip r:embed="rId3"/>
          <a:stretch>
            <a:fillRect/>
          </a:stretch>
        </p:blipFill>
        <p:spPr>
          <a:xfrm>
            <a:off x="-389110" y="5615686"/>
            <a:ext cx="7772400" cy="6546460"/>
          </a:xfrm>
          <a:prstGeom prst="rect">
            <a:avLst/>
          </a:prstGeom>
        </p:spPr>
      </p:pic>
      <p:sp>
        <p:nvSpPr>
          <p:cNvPr id="8" name="TextBox 7">
            <a:extLst>
              <a:ext uri="{FF2B5EF4-FFF2-40B4-BE49-F238E27FC236}">
                <a16:creationId xmlns:a16="http://schemas.microsoft.com/office/drawing/2014/main" id="{7FD1F638-46DD-75D0-8D8D-E53642638B50}"/>
              </a:ext>
            </a:extLst>
          </p:cNvPr>
          <p:cNvSpPr txBox="1"/>
          <p:nvPr/>
        </p:nvSpPr>
        <p:spPr>
          <a:xfrm>
            <a:off x="10451372" y="7509901"/>
            <a:ext cx="6408712" cy="2800767"/>
          </a:xfrm>
          <a:prstGeom prst="rect">
            <a:avLst/>
          </a:prstGeom>
          <a:noFill/>
        </p:spPr>
        <p:txBody>
          <a:bodyPr wrap="square" rtlCol="0">
            <a:spAutoFit/>
          </a:bodyPr>
          <a:lstStyle/>
          <a:p>
            <a:r>
              <a:rPr lang="en-IE" sz="4400" dirty="0" err="1">
                <a:solidFill>
                  <a:schemeClr val="bg1"/>
                </a:solidFill>
                <a:latin typeface="Spectral" panose="02020502060000000000" pitchFamily="18" charset="77"/>
              </a:rPr>
              <a:t>Dr.</a:t>
            </a:r>
            <a:r>
              <a:rPr lang="en-IE" sz="4400" dirty="0">
                <a:solidFill>
                  <a:schemeClr val="bg1"/>
                </a:solidFill>
                <a:latin typeface="Spectral" panose="02020502060000000000" pitchFamily="18" charset="77"/>
              </a:rPr>
              <a:t> Charlotte McIvor and</a:t>
            </a:r>
            <a:br>
              <a:rPr lang="en-IE" sz="4400" dirty="0">
                <a:solidFill>
                  <a:schemeClr val="bg1"/>
                </a:solidFill>
                <a:latin typeface="Spectral" panose="02020502060000000000" pitchFamily="18" charset="77"/>
              </a:rPr>
            </a:br>
            <a:r>
              <a:rPr lang="en-IE" sz="4400" dirty="0" err="1">
                <a:solidFill>
                  <a:schemeClr val="bg1"/>
                </a:solidFill>
                <a:latin typeface="Spectral" panose="02020502060000000000" pitchFamily="18" charset="77"/>
              </a:rPr>
              <a:t>Dr.</a:t>
            </a:r>
            <a:r>
              <a:rPr lang="en-IE" sz="4400" dirty="0">
                <a:solidFill>
                  <a:schemeClr val="bg1"/>
                </a:solidFill>
                <a:latin typeface="Spectral" panose="02020502060000000000" pitchFamily="18" charset="77"/>
              </a:rPr>
              <a:t> Seán Crosson, </a:t>
            </a:r>
            <a:br>
              <a:rPr lang="en-IE" sz="4400" dirty="0">
                <a:solidFill>
                  <a:schemeClr val="bg1"/>
                </a:solidFill>
                <a:latin typeface="Spectral" panose="02020502060000000000" pitchFamily="18" charset="77"/>
              </a:rPr>
            </a:br>
            <a:r>
              <a:rPr lang="en-IE" sz="4400" dirty="0">
                <a:solidFill>
                  <a:schemeClr val="bg1"/>
                </a:solidFill>
                <a:latin typeface="Spectral" panose="02020502060000000000" pitchFamily="18" charset="77"/>
              </a:rPr>
              <a:t>programme co-directors</a:t>
            </a:r>
            <a:endParaRPr lang="en-US" sz="4400" dirty="0">
              <a:solidFill>
                <a:schemeClr val="bg1"/>
              </a:solidFill>
              <a:latin typeface="Spectral" panose="02020502060000000000" pitchFamily="18" charset="77"/>
            </a:endParaRPr>
          </a:p>
        </p:txBody>
      </p:sp>
    </p:spTree>
    <p:extLst>
      <p:ext uri="{BB962C8B-B14F-4D97-AF65-F5344CB8AC3E}">
        <p14:creationId xmlns:p14="http://schemas.microsoft.com/office/powerpoint/2010/main" val="2708724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13D9-FC23-2148-B12A-0EE929CC16CE}"/>
              </a:ext>
            </a:extLst>
          </p:cNvPr>
          <p:cNvSpPr>
            <a:spLocks noGrp="1"/>
          </p:cNvSpPr>
          <p:nvPr>
            <p:ph type="title"/>
          </p:nvPr>
        </p:nvSpPr>
        <p:spPr>
          <a:xfrm>
            <a:off x="1382159" y="602473"/>
            <a:ext cx="6292582" cy="3195807"/>
          </a:xfrm>
        </p:spPr>
        <p:txBody>
          <a:bodyPr vert="horz" wrap="square" lIns="150781" tIns="75390" rIns="150781" bIns="75390" rtlCol="0" anchor="ctr" anchorCtr="0">
            <a:normAutofit/>
          </a:bodyPr>
          <a:lstStyle/>
          <a:p>
            <a:pPr>
              <a:lnSpc>
                <a:spcPct val="90000"/>
              </a:lnSpc>
            </a:pPr>
            <a:r>
              <a:rPr lang="en-US" sz="7256" kern="1200" dirty="0">
                <a:latin typeface="Spectral" panose="02020502060000000000" pitchFamily="18" charset="77"/>
                <a:cs typeface="+mj-cs"/>
              </a:rPr>
              <a:t>Performance Studies… </a:t>
            </a:r>
          </a:p>
        </p:txBody>
      </p:sp>
      <p:sp>
        <p:nvSpPr>
          <p:cNvPr id="7" name="Text Placeholder 6">
            <a:extLst>
              <a:ext uri="{FF2B5EF4-FFF2-40B4-BE49-F238E27FC236}">
                <a16:creationId xmlns:a16="http://schemas.microsoft.com/office/drawing/2014/main" id="{9A2779E9-0BB7-454F-8449-2F4F56B4F149}"/>
              </a:ext>
            </a:extLst>
          </p:cNvPr>
          <p:cNvSpPr>
            <a:spLocks noGrp="1"/>
          </p:cNvSpPr>
          <p:nvPr>
            <p:ph type="body" sz="quarter" idx="13"/>
          </p:nvPr>
        </p:nvSpPr>
        <p:spPr>
          <a:xfrm>
            <a:off x="1382159" y="4094084"/>
            <a:ext cx="6292583" cy="6091867"/>
          </a:xfrm>
        </p:spPr>
        <p:txBody>
          <a:bodyPr vert="horz" lIns="150781" tIns="75390" rIns="150781" bIns="75390" rtlCol="0">
            <a:normAutofit/>
          </a:bodyPr>
          <a:lstStyle/>
          <a:p>
            <a:r>
              <a:rPr lang="en-US" sz="4947" dirty="0">
                <a:solidFill>
                  <a:schemeClr val="tx1"/>
                </a:solidFill>
                <a:latin typeface="Spectral" panose="02020502060000000000" pitchFamily="18" charset="77"/>
              </a:rPr>
              <a:t>Builds upon University of Galway’s excellence in the area of Drama and Theatre Studies and staff research in Performance Studies </a:t>
            </a:r>
          </a:p>
        </p:txBody>
      </p:sp>
      <p:sp>
        <p:nvSpPr>
          <p:cNvPr id="4" name="Date Placeholder 3">
            <a:extLst>
              <a:ext uri="{FF2B5EF4-FFF2-40B4-BE49-F238E27FC236}">
                <a16:creationId xmlns:a16="http://schemas.microsoft.com/office/drawing/2014/main" id="{E51FB9E6-DFF2-824F-BA64-6CAA58416B88}"/>
              </a:ext>
            </a:extLst>
          </p:cNvPr>
          <p:cNvSpPr>
            <a:spLocks noGrp="1"/>
          </p:cNvSpPr>
          <p:nvPr>
            <p:ph type="dt" sz="half" idx="10"/>
          </p:nvPr>
        </p:nvSpPr>
        <p:spPr>
          <a:xfrm>
            <a:off x="1382157" y="10481754"/>
            <a:ext cx="4523423" cy="602076"/>
          </a:xfrm>
        </p:spPr>
        <p:txBody>
          <a:bodyPr vert="horz" lIns="150781" tIns="75390" rIns="150781" bIns="75390" rtlCol="0" anchor="ctr">
            <a:normAutofit/>
          </a:bodyPr>
          <a:lstStyle/>
          <a:p>
            <a:pPr algn="l">
              <a:spcAft>
                <a:spcPts val="989"/>
              </a:spcAft>
              <a:defRPr/>
            </a:pPr>
            <a:fld id="{256BBF8A-8ACE-A145-9BC4-FEF8ECB4ED86}" type="datetime3">
              <a:rPr lang="en-US" sz="1979">
                <a:solidFill>
                  <a:schemeClr val="tx1">
                    <a:tint val="75000"/>
                  </a:schemeClr>
                </a:solidFill>
                <a:latin typeface="+mn-lt"/>
              </a:rPr>
              <a:pPr algn="l">
                <a:spcAft>
                  <a:spcPts val="989"/>
                </a:spcAft>
                <a:defRPr/>
              </a:pPr>
              <a:t>6 September 2024</a:t>
            </a:fld>
            <a:endParaRPr lang="en-US" sz="1979">
              <a:solidFill>
                <a:schemeClr val="tx1">
                  <a:tint val="75000"/>
                </a:schemeClr>
              </a:solidFill>
              <a:latin typeface="+mn-lt"/>
            </a:endParaRPr>
          </a:p>
        </p:txBody>
      </p:sp>
      <p:pic>
        <p:nvPicPr>
          <p:cNvPr id="1026" name="Picture 2" descr="O'Donoghue Theatre | NUI Galway | Galway International Arts Festival">
            <a:extLst>
              <a:ext uri="{FF2B5EF4-FFF2-40B4-BE49-F238E27FC236}">
                <a16:creationId xmlns:a16="http://schemas.microsoft.com/office/drawing/2014/main" id="{E4EFB7C7-54FD-F44E-9ACB-2C535C22C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43" b="19374"/>
          <a:stretch/>
        </p:blipFill>
        <p:spPr bwMode="auto">
          <a:xfrm>
            <a:off x="7663291" y="5787044"/>
            <a:ext cx="12962986" cy="529941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F0D6CF9-4FB6-764F-B877-35BC78CF3C69}"/>
              </a:ext>
            </a:extLst>
          </p:cNvPr>
          <p:cNvSpPr>
            <a:spLocks noGrp="1"/>
          </p:cNvSpPr>
          <p:nvPr>
            <p:ph type="sldNum" sz="quarter" idx="12"/>
          </p:nvPr>
        </p:nvSpPr>
        <p:spPr>
          <a:xfrm>
            <a:off x="17339786" y="10481754"/>
            <a:ext cx="1382157" cy="602076"/>
          </a:xfrm>
          <a:prstGeom prst="ellipse">
            <a:avLst/>
          </a:prstGeom>
        </p:spPr>
        <p:txBody>
          <a:bodyPr vert="horz" lIns="150781" tIns="75390" rIns="150781" bIns="75390" rtlCol="0" anchor="ctr">
            <a:normAutofit/>
          </a:bodyPr>
          <a:lstStyle/>
          <a:p>
            <a:pPr>
              <a:lnSpc>
                <a:spcPct val="90000"/>
              </a:lnSpc>
              <a:spcAft>
                <a:spcPts val="989"/>
              </a:spcAft>
              <a:defRPr/>
            </a:pPr>
            <a:fld id="{249B1B2B-E6EA-7D4B-AD18-1CC5675B5F4F}" type="slidenum">
              <a:rPr lang="en-US" sz="1979">
                <a:solidFill>
                  <a:srgbClr val="FFFFFF"/>
                </a:solidFill>
                <a:latin typeface="+mn-lt"/>
              </a:rPr>
              <a:pPr>
                <a:lnSpc>
                  <a:spcPct val="90000"/>
                </a:lnSpc>
                <a:spcAft>
                  <a:spcPts val="989"/>
                </a:spcAft>
                <a:defRPr/>
              </a:pPr>
              <a:t>10</a:t>
            </a:fld>
            <a:endParaRPr lang="en-US" sz="1979">
              <a:solidFill>
                <a:srgbClr val="FFFFFF"/>
              </a:solidFill>
              <a:latin typeface="+mn-lt"/>
            </a:endParaRPr>
          </a:p>
        </p:txBody>
      </p:sp>
      <p:pic>
        <p:nvPicPr>
          <p:cNvPr id="5" name="Picture 4" descr="A group of people sitting together&#10;&#10;Description automatically generated with low confidence">
            <a:extLst>
              <a:ext uri="{FF2B5EF4-FFF2-40B4-BE49-F238E27FC236}">
                <a16:creationId xmlns:a16="http://schemas.microsoft.com/office/drawing/2014/main" id="{CFAFAF62-3660-DD46-9462-31368205D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122" y="22626"/>
            <a:ext cx="8686800" cy="5791200"/>
          </a:xfrm>
          <a:prstGeom prst="rect">
            <a:avLst/>
          </a:prstGeom>
        </p:spPr>
      </p:pic>
    </p:spTree>
    <p:extLst>
      <p:ext uri="{BB962C8B-B14F-4D97-AF65-F5344CB8AC3E}">
        <p14:creationId xmlns:p14="http://schemas.microsoft.com/office/powerpoint/2010/main" val="1850611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C30815-B6E1-0446-BC16-0866985F99AC}"/>
              </a:ext>
            </a:extLst>
          </p:cNvPr>
          <p:cNvSpPr>
            <a:spLocks noGrp="1"/>
          </p:cNvSpPr>
          <p:nvPr>
            <p:ph type="title"/>
          </p:nvPr>
        </p:nvSpPr>
        <p:spPr/>
        <p:txBody>
          <a:bodyPr/>
          <a:lstStyle/>
          <a:p>
            <a:r>
              <a:rPr lang="en-US" dirty="0"/>
              <a:t>What is Screen Studies? </a:t>
            </a:r>
          </a:p>
        </p:txBody>
      </p:sp>
    </p:spTree>
    <p:extLst>
      <p:ext uri="{BB962C8B-B14F-4D97-AF65-F5344CB8AC3E}">
        <p14:creationId xmlns:p14="http://schemas.microsoft.com/office/powerpoint/2010/main" val="190042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4130A8-5493-5045-A777-8E226A0D8D24}"/>
              </a:ext>
            </a:extLst>
          </p:cNvPr>
          <p:cNvSpPr>
            <a:spLocks noGrp="1"/>
          </p:cNvSpPr>
          <p:nvPr>
            <p:ph type="title"/>
          </p:nvPr>
        </p:nvSpPr>
        <p:spPr>
          <a:xfrm>
            <a:off x="-3232257" y="6879455"/>
            <a:ext cx="11004429" cy="2941676"/>
          </a:xfrm>
        </p:spPr>
        <p:txBody>
          <a:bodyPr vert="horz" wrap="square" lIns="150781" tIns="75390" rIns="150781" bIns="75390" rtlCol="0" anchor="ctr" anchorCtr="0">
            <a:normAutofit/>
          </a:bodyPr>
          <a:lstStyle/>
          <a:p>
            <a:pPr algn="r">
              <a:lnSpc>
                <a:spcPct val="90000"/>
              </a:lnSpc>
            </a:pPr>
            <a:r>
              <a:rPr lang="en-US" sz="7256" dirty="0">
                <a:latin typeface="Spectral" panose="02020502060000000000" pitchFamily="18" charset="77"/>
              </a:rPr>
              <a:t>Screen Studies</a:t>
            </a:r>
          </a:p>
        </p:txBody>
      </p:sp>
      <p:pic>
        <p:nvPicPr>
          <p:cNvPr id="2" name="Picture 6" descr="A picture containing text, person, posing&#10;&#10;Description automatically generated">
            <a:extLst>
              <a:ext uri="{FF2B5EF4-FFF2-40B4-BE49-F238E27FC236}">
                <a16:creationId xmlns:a16="http://schemas.microsoft.com/office/drawing/2014/main" id="{0E760592-2D51-4BA4-81F3-6AFC4A00B3FD}"/>
              </a:ext>
            </a:extLst>
          </p:cNvPr>
          <p:cNvPicPr>
            <a:picLocks noChangeAspect="1"/>
          </p:cNvPicPr>
          <p:nvPr/>
        </p:nvPicPr>
        <p:blipFill rotWithShape="1">
          <a:blip r:embed="rId2"/>
          <a:srcRect r="10485" b="-1"/>
          <a:stretch/>
        </p:blipFill>
        <p:spPr>
          <a:xfrm>
            <a:off x="540112" y="1512566"/>
            <a:ext cx="7227993" cy="4233730"/>
          </a:xfrm>
          <a:prstGeom prst="rect">
            <a:avLst/>
          </a:prstGeom>
        </p:spPr>
      </p:pic>
      <p:sp>
        <p:nvSpPr>
          <p:cNvPr id="8" name="Text Placeholder 7">
            <a:extLst>
              <a:ext uri="{FF2B5EF4-FFF2-40B4-BE49-F238E27FC236}">
                <a16:creationId xmlns:a16="http://schemas.microsoft.com/office/drawing/2014/main" id="{7DD543DC-DF07-3043-8D0B-7F0133C96EF4}"/>
              </a:ext>
            </a:extLst>
          </p:cNvPr>
          <p:cNvSpPr>
            <a:spLocks noGrp="1"/>
          </p:cNvSpPr>
          <p:nvPr>
            <p:ph type="body" sz="quarter" idx="13"/>
          </p:nvPr>
        </p:nvSpPr>
        <p:spPr>
          <a:xfrm>
            <a:off x="12204247" y="935018"/>
            <a:ext cx="7227992" cy="8466992"/>
          </a:xfrm>
        </p:spPr>
        <p:txBody>
          <a:bodyPr vert="horz" lIns="150781" tIns="75390" rIns="150781" bIns="75390" rtlCol="0" anchor="ctr">
            <a:noAutofit/>
          </a:bodyPr>
          <a:lstStyle/>
          <a:p>
            <a:endParaRPr lang="en-US" sz="4617" dirty="0">
              <a:solidFill>
                <a:schemeClr val="tx1"/>
              </a:solidFill>
              <a:latin typeface="Arial"/>
              <a:cs typeface="Arial"/>
            </a:endParaRPr>
          </a:p>
          <a:p>
            <a:endParaRPr lang="en-US" sz="4617" dirty="0">
              <a:solidFill>
                <a:schemeClr val="tx1"/>
              </a:solidFill>
              <a:latin typeface="Arial"/>
              <a:cs typeface="Arial"/>
            </a:endParaRPr>
          </a:p>
          <a:p>
            <a:r>
              <a:rPr lang="en-US" sz="4617" dirty="0">
                <a:solidFill>
                  <a:schemeClr val="tx1"/>
                </a:solidFill>
                <a:latin typeface="Spectral" panose="02020502060000000000" pitchFamily="18" charset="77"/>
                <a:cs typeface="Arial"/>
              </a:rPr>
              <a:t>The study of film and other screen media including television and platform / streaming </a:t>
            </a:r>
          </a:p>
          <a:p>
            <a:pPr>
              <a:buFont typeface="Arial"/>
              <a:buChar char="•"/>
            </a:pPr>
            <a:endParaRPr lang="en-US" sz="4617" dirty="0">
              <a:solidFill>
                <a:schemeClr val="tx1"/>
              </a:solidFill>
              <a:latin typeface="Spectral" panose="02020502060000000000" pitchFamily="18" charset="77"/>
              <a:cs typeface="Arial"/>
            </a:endParaRPr>
          </a:p>
          <a:p>
            <a:endParaRPr lang="en-US" sz="4617" dirty="0">
              <a:solidFill>
                <a:schemeClr val="tx1"/>
              </a:solidFill>
              <a:latin typeface="Spectral" panose="02020502060000000000" pitchFamily="18" charset="77"/>
              <a:cs typeface="Arial"/>
            </a:endParaRPr>
          </a:p>
          <a:p>
            <a:r>
              <a:rPr lang="en-US" sz="4617" dirty="0">
                <a:solidFill>
                  <a:schemeClr val="tx1"/>
                </a:solidFill>
                <a:latin typeface="Spectral" panose="02020502060000000000" pitchFamily="18" charset="77"/>
                <a:cs typeface="Arial"/>
              </a:rPr>
              <a:t>It involves discussion of texts and the contexts in which screen media are produced  – social, political and cultural.  </a:t>
            </a:r>
          </a:p>
          <a:p>
            <a:endParaRPr lang="en-US" sz="4617" dirty="0">
              <a:solidFill>
                <a:schemeClr val="tx1"/>
              </a:solidFill>
              <a:cs typeface="Calibri"/>
            </a:endParaRPr>
          </a:p>
        </p:txBody>
      </p:sp>
      <p:sp>
        <p:nvSpPr>
          <p:cNvPr id="3" name="Date Placeholder 2">
            <a:extLst>
              <a:ext uri="{FF2B5EF4-FFF2-40B4-BE49-F238E27FC236}">
                <a16:creationId xmlns:a16="http://schemas.microsoft.com/office/drawing/2014/main" id="{032808C5-F928-B447-900E-485BEC4DA82F}"/>
              </a:ext>
            </a:extLst>
          </p:cNvPr>
          <p:cNvSpPr>
            <a:spLocks noGrp="1"/>
          </p:cNvSpPr>
          <p:nvPr>
            <p:ph type="dt" sz="half" idx="10"/>
          </p:nvPr>
        </p:nvSpPr>
        <p:spPr>
          <a:xfrm>
            <a:off x="13240013" y="10776599"/>
            <a:ext cx="3552092" cy="452342"/>
          </a:xfrm>
        </p:spPr>
        <p:txBody>
          <a:bodyPr vert="horz" lIns="150781" tIns="75390" rIns="150781" bIns="75390" rtlCol="0" anchor="ctr">
            <a:normAutofit/>
          </a:bodyPr>
          <a:lstStyle/>
          <a:p>
            <a:pPr algn="l">
              <a:spcAft>
                <a:spcPts val="989"/>
              </a:spcAft>
              <a:defRPr/>
            </a:pPr>
            <a:fld id="{C7D1E4EA-59EF-1343-9BEB-DE5C501747EA}" type="datetime3">
              <a:rPr lang="en-US" sz="1731">
                <a:solidFill>
                  <a:schemeClr val="tx1"/>
                </a:solidFill>
                <a:latin typeface="Calibri" panose="020F0502020204030204"/>
              </a:rPr>
              <a:pPr algn="l">
                <a:spcAft>
                  <a:spcPts val="989"/>
                </a:spcAft>
                <a:defRPr/>
              </a:pPr>
              <a:t>6 September 2024</a:t>
            </a:fld>
            <a:endParaRPr lang="en-US" sz="1731">
              <a:solidFill>
                <a:schemeClr val="tx1"/>
              </a:solidFill>
              <a:latin typeface="Calibri" panose="020F0502020204030204"/>
            </a:endParaRPr>
          </a:p>
        </p:txBody>
      </p:sp>
      <p:sp>
        <p:nvSpPr>
          <p:cNvPr id="5" name="Slide Number Placeholder 4">
            <a:extLst>
              <a:ext uri="{FF2B5EF4-FFF2-40B4-BE49-F238E27FC236}">
                <a16:creationId xmlns:a16="http://schemas.microsoft.com/office/drawing/2014/main" id="{2CF48761-6383-164F-AA2B-78C4213A73DD}"/>
              </a:ext>
            </a:extLst>
          </p:cNvPr>
          <p:cNvSpPr>
            <a:spLocks noGrp="1"/>
          </p:cNvSpPr>
          <p:nvPr>
            <p:ph type="sldNum" sz="quarter" idx="12"/>
          </p:nvPr>
        </p:nvSpPr>
        <p:spPr>
          <a:xfrm>
            <a:off x="17281729" y="10776599"/>
            <a:ext cx="1605536" cy="452342"/>
          </a:xfrm>
          <a:prstGeom prst="ellipse">
            <a:avLst/>
          </a:prstGeom>
        </p:spPr>
        <p:txBody>
          <a:bodyPr vert="horz" lIns="150781" tIns="75390" rIns="150781" bIns="75390" rtlCol="0" anchor="ctr">
            <a:normAutofit/>
          </a:bodyPr>
          <a:lstStyle/>
          <a:p>
            <a:pPr>
              <a:lnSpc>
                <a:spcPct val="90000"/>
              </a:lnSpc>
              <a:spcAft>
                <a:spcPts val="989"/>
              </a:spcAft>
              <a:defRPr/>
            </a:pPr>
            <a:fld id="{249B1B2B-E6EA-7D4B-AD18-1CC5675B5F4F}" type="slidenum">
              <a:rPr lang="en-US" sz="1154">
                <a:solidFill>
                  <a:schemeClr val="tx1"/>
                </a:solidFill>
                <a:latin typeface="Calibri" panose="020F0502020204030204"/>
              </a:rPr>
              <a:pPr>
                <a:lnSpc>
                  <a:spcPct val="90000"/>
                </a:lnSpc>
                <a:spcAft>
                  <a:spcPts val="989"/>
                </a:spcAft>
                <a:defRPr/>
              </a:pPr>
              <a:t>12</a:t>
            </a:fld>
            <a:endParaRPr lang="en-US" sz="1154">
              <a:solidFill>
                <a:schemeClr val="tx1"/>
              </a:solidFill>
              <a:latin typeface="Calibri" panose="020F0502020204030204"/>
            </a:endParaRPr>
          </a:p>
        </p:txBody>
      </p:sp>
    </p:spTree>
    <p:extLst>
      <p:ext uri="{BB962C8B-B14F-4D97-AF65-F5344CB8AC3E}">
        <p14:creationId xmlns:p14="http://schemas.microsoft.com/office/powerpoint/2010/main" val="76498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13D9-FC23-2148-B12A-0EE929CC16CE}"/>
              </a:ext>
            </a:extLst>
          </p:cNvPr>
          <p:cNvSpPr>
            <a:spLocks noGrp="1"/>
          </p:cNvSpPr>
          <p:nvPr>
            <p:ph type="title"/>
          </p:nvPr>
        </p:nvSpPr>
        <p:spPr>
          <a:xfrm>
            <a:off x="1382158" y="740319"/>
            <a:ext cx="7762753" cy="2021046"/>
          </a:xfrm>
        </p:spPr>
        <p:txBody>
          <a:bodyPr vert="horz" wrap="square" lIns="150781" tIns="75390" rIns="150781" bIns="75390" rtlCol="0" anchor="b" anchorCtr="0">
            <a:normAutofit/>
          </a:bodyPr>
          <a:lstStyle/>
          <a:p>
            <a:pPr>
              <a:lnSpc>
                <a:spcPct val="90000"/>
              </a:lnSpc>
            </a:pPr>
            <a:r>
              <a:rPr lang="en-US" sz="6266" dirty="0">
                <a:latin typeface="Spectral" panose="02020502060000000000" pitchFamily="18" charset="77"/>
              </a:rPr>
              <a:t>Screen Studies… </a:t>
            </a:r>
          </a:p>
        </p:txBody>
      </p:sp>
      <p:sp>
        <p:nvSpPr>
          <p:cNvPr id="7" name="Text Placeholder 6">
            <a:extLst>
              <a:ext uri="{FF2B5EF4-FFF2-40B4-BE49-F238E27FC236}">
                <a16:creationId xmlns:a16="http://schemas.microsoft.com/office/drawing/2014/main" id="{9A2779E9-0BB7-454F-8449-2F4F56B4F149}"/>
              </a:ext>
            </a:extLst>
          </p:cNvPr>
          <p:cNvSpPr>
            <a:spLocks noGrp="1"/>
          </p:cNvSpPr>
          <p:nvPr>
            <p:ph type="body" sz="quarter" idx="13"/>
          </p:nvPr>
        </p:nvSpPr>
        <p:spPr>
          <a:xfrm>
            <a:off x="1072610" y="4138331"/>
            <a:ext cx="8557703" cy="6433757"/>
          </a:xfrm>
        </p:spPr>
        <p:txBody>
          <a:bodyPr vert="horz" lIns="150781" tIns="75390" rIns="150781" bIns="75390" rtlCol="0" anchor="t">
            <a:normAutofit/>
          </a:bodyPr>
          <a:lstStyle/>
          <a:p>
            <a:r>
              <a:rPr lang="en-US" sz="5277" dirty="0">
                <a:solidFill>
                  <a:schemeClr val="tx1"/>
                </a:solidFill>
                <a:latin typeface="Spectral" panose="02020502060000000000" pitchFamily="18" charset="77"/>
              </a:rPr>
              <a:t>Builds upon University of Galway’s excellence in the area of Film Studies at the Huston School of Film &amp; Digital Media </a:t>
            </a:r>
            <a:endParaRPr lang="en-US" dirty="0">
              <a:solidFill>
                <a:schemeClr val="tx1"/>
              </a:solidFill>
              <a:latin typeface="Spectral" panose="02020502060000000000" pitchFamily="18" charset="77"/>
            </a:endParaRPr>
          </a:p>
          <a:p>
            <a:endParaRPr lang="en-US" sz="5277" dirty="0">
              <a:solidFill>
                <a:schemeClr val="tx1"/>
              </a:solidFill>
              <a:cs typeface="Calibri"/>
            </a:endParaRPr>
          </a:p>
          <a:p>
            <a:endParaRPr lang="en-US" sz="5277" dirty="0">
              <a:solidFill>
                <a:schemeClr val="tx1"/>
              </a:solidFill>
              <a:cs typeface="Calibri"/>
            </a:endParaRPr>
          </a:p>
          <a:p>
            <a:endParaRPr lang="en-US" sz="5277" dirty="0">
              <a:solidFill>
                <a:schemeClr val="tx1"/>
              </a:solidFill>
              <a:cs typeface="Calibri"/>
            </a:endParaRPr>
          </a:p>
        </p:txBody>
      </p:sp>
      <p:sp>
        <p:nvSpPr>
          <p:cNvPr id="4" name="Date Placeholder 3">
            <a:extLst>
              <a:ext uri="{FF2B5EF4-FFF2-40B4-BE49-F238E27FC236}">
                <a16:creationId xmlns:a16="http://schemas.microsoft.com/office/drawing/2014/main" id="{E51FB9E6-DFF2-824F-BA64-6CAA58416B88}"/>
              </a:ext>
            </a:extLst>
          </p:cNvPr>
          <p:cNvSpPr>
            <a:spLocks noGrp="1"/>
          </p:cNvSpPr>
          <p:nvPr>
            <p:ph type="dt" sz="half" idx="10"/>
          </p:nvPr>
        </p:nvSpPr>
        <p:spPr>
          <a:xfrm>
            <a:off x="1382157" y="10481754"/>
            <a:ext cx="2533575" cy="602076"/>
          </a:xfrm>
        </p:spPr>
        <p:txBody>
          <a:bodyPr vert="horz" lIns="150781" tIns="75390" rIns="150781" bIns="75390" rtlCol="0" anchor="ctr">
            <a:normAutofit/>
          </a:bodyPr>
          <a:lstStyle/>
          <a:p>
            <a:pPr algn="l">
              <a:spcAft>
                <a:spcPts val="989"/>
              </a:spcAft>
              <a:defRPr/>
            </a:pPr>
            <a:fld id="{256BBF8A-8ACE-A145-9BC4-FEF8ECB4ED86}" type="datetime3">
              <a:rPr lang="en-US" sz="1979">
                <a:solidFill>
                  <a:schemeClr val="bg1">
                    <a:lumMod val="50000"/>
                  </a:schemeClr>
                </a:solidFill>
                <a:latin typeface="Calibri" panose="020F0502020204030204"/>
              </a:rPr>
              <a:pPr algn="l">
                <a:spcAft>
                  <a:spcPts val="989"/>
                </a:spcAft>
                <a:defRPr/>
              </a:pPr>
              <a:t>6 September 2024</a:t>
            </a:fld>
            <a:endParaRPr lang="en-US" sz="1979">
              <a:solidFill>
                <a:schemeClr val="bg1">
                  <a:lumMod val="50000"/>
                </a:schemeClr>
              </a:solidFill>
              <a:latin typeface="Calibri" panose="020F0502020204030204"/>
            </a:endParaRPr>
          </a:p>
        </p:txBody>
      </p:sp>
      <p:sp>
        <p:nvSpPr>
          <p:cNvPr id="5" name="Footer Placeholder 4">
            <a:extLst>
              <a:ext uri="{FF2B5EF4-FFF2-40B4-BE49-F238E27FC236}">
                <a16:creationId xmlns:a16="http://schemas.microsoft.com/office/drawing/2014/main" id="{FBFEEDD3-FB67-C646-8AA9-892FA8BDF06C}"/>
              </a:ext>
            </a:extLst>
          </p:cNvPr>
          <p:cNvSpPr>
            <a:spLocks noGrp="1"/>
          </p:cNvSpPr>
          <p:nvPr>
            <p:ph type="ftr" sz="quarter" idx="11"/>
          </p:nvPr>
        </p:nvSpPr>
        <p:spPr>
          <a:xfrm>
            <a:off x="3915732" y="10481754"/>
            <a:ext cx="6506518" cy="602076"/>
          </a:xfrm>
        </p:spPr>
        <p:txBody>
          <a:bodyPr vert="horz" lIns="150781" tIns="75390" rIns="150781" bIns="75390" rtlCol="0" anchor="ctr">
            <a:normAutofit/>
          </a:bodyPr>
          <a:lstStyle/>
          <a:p>
            <a:pPr algn="ctr">
              <a:spcAft>
                <a:spcPts val="989"/>
              </a:spcAft>
              <a:defRPr/>
            </a:pPr>
            <a:r>
              <a:rPr lang="en-US" sz="1979" kern="1200">
                <a:solidFill>
                  <a:schemeClr val="bg1">
                    <a:lumMod val="50000"/>
                  </a:schemeClr>
                </a:solidFill>
                <a:latin typeface="Calibri" panose="020F0502020204030204"/>
                <a:ea typeface="+mn-ea"/>
                <a:cs typeface="+mn-cs"/>
              </a:rPr>
              <a:t>Insert footer here</a:t>
            </a:r>
          </a:p>
        </p:txBody>
      </p:sp>
      <p:sp>
        <p:nvSpPr>
          <p:cNvPr id="6" name="Slide Number Placeholder 5">
            <a:extLst>
              <a:ext uri="{FF2B5EF4-FFF2-40B4-BE49-F238E27FC236}">
                <a16:creationId xmlns:a16="http://schemas.microsoft.com/office/drawing/2014/main" id="{2F0D6CF9-4FB6-764F-B877-35BC78CF3C69}"/>
              </a:ext>
            </a:extLst>
          </p:cNvPr>
          <p:cNvSpPr>
            <a:spLocks noGrp="1"/>
          </p:cNvSpPr>
          <p:nvPr>
            <p:ph type="sldNum" sz="quarter" idx="12"/>
          </p:nvPr>
        </p:nvSpPr>
        <p:spPr>
          <a:xfrm>
            <a:off x="15340302" y="10481754"/>
            <a:ext cx="3381641" cy="602076"/>
          </a:xfrm>
          <a:prstGeom prst="ellipse">
            <a:avLst/>
          </a:prstGeom>
        </p:spPr>
        <p:txBody>
          <a:bodyPr vert="horz" lIns="150781" tIns="75390" rIns="150781" bIns="75390" rtlCol="0" anchor="ctr">
            <a:normAutofit/>
          </a:bodyPr>
          <a:lstStyle/>
          <a:p>
            <a:pPr>
              <a:lnSpc>
                <a:spcPct val="90000"/>
              </a:lnSpc>
              <a:spcAft>
                <a:spcPts val="989"/>
              </a:spcAft>
              <a:defRPr/>
            </a:pPr>
            <a:fld id="{249B1B2B-E6EA-7D4B-AD18-1CC5675B5F4F}" type="slidenum">
              <a:rPr lang="en-US" sz="1979">
                <a:solidFill>
                  <a:srgbClr val="FFFFFF"/>
                </a:solidFill>
                <a:latin typeface="Calibri" panose="020F0502020204030204"/>
              </a:rPr>
              <a:pPr>
                <a:lnSpc>
                  <a:spcPct val="90000"/>
                </a:lnSpc>
                <a:spcAft>
                  <a:spcPts val="989"/>
                </a:spcAft>
                <a:defRPr/>
              </a:pPr>
              <a:t>13</a:t>
            </a:fld>
            <a:endParaRPr lang="en-US" sz="1979">
              <a:solidFill>
                <a:srgbClr val="FFFFFF"/>
              </a:solidFill>
              <a:latin typeface="Calibri" panose="020F0502020204030204"/>
            </a:endParaRPr>
          </a:p>
        </p:txBody>
      </p:sp>
      <p:pic>
        <p:nvPicPr>
          <p:cNvPr id="3" name="Picture 7" descr="Logo&#10;&#10;Description automatically generated">
            <a:extLst>
              <a:ext uri="{FF2B5EF4-FFF2-40B4-BE49-F238E27FC236}">
                <a16:creationId xmlns:a16="http://schemas.microsoft.com/office/drawing/2014/main" id="{391A5E77-9ACC-4128-B5F0-31D4E23FCED6}"/>
              </a:ext>
            </a:extLst>
          </p:cNvPr>
          <p:cNvPicPr>
            <a:picLocks noChangeAspect="1"/>
          </p:cNvPicPr>
          <p:nvPr/>
        </p:nvPicPr>
        <p:blipFill>
          <a:blip r:embed="rId2"/>
          <a:stretch>
            <a:fillRect/>
          </a:stretch>
        </p:blipFill>
        <p:spPr>
          <a:xfrm>
            <a:off x="10422250" y="1118171"/>
            <a:ext cx="9043783" cy="3910106"/>
          </a:xfrm>
          <a:prstGeom prst="rect">
            <a:avLst/>
          </a:prstGeom>
        </p:spPr>
      </p:pic>
      <p:pic>
        <p:nvPicPr>
          <p:cNvPr id="8" name="Picture 8">
            <a:extLst>
              <a:ext uri="{FF2B5EF4-FFF2-40B4-BE49-F238E27FC236}">
                <a16:creationId xmlns:a16="http://schemas.microsoft.com/office/drawing/2014/main" id="{BE19970C-2C65-4B3E-AE43-27EB12F1ACD3}"/>
              </a:ext>
            </a:extLst>
          </p:cNvPr>
          <p:cNvPicPr>
            <a:picLocks noChangeAspect="1"/>
          </p:cNvPicPr>
          <p:nvPr/>
        </p:nvPicPr>
        <p:blipFill>
          <a:blip r:embed="rId3"/>
          <a:stretch>
            <a:fillRect/>
          </a:stretch>
        </p:blipFill>
        <p:spPr>
          <a:xfrm>
            <a:off x="10414880" y="5440507"/>
            <a:ext cx="9000829" cy="454516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172" y="1478928"/>
            <a:ext cx="3421303" cy="3465496"/>
          </a:xfrm>
          <a:prstGeom prst="rect">
            <a:avLst/>
          </a:prstGeom>
        </p:spPr>
      </p:pic>
    </p:spTree>
    <p:extLst>
      <p:ext uri="{BB962C8B-B14F-4D97-AF65-F5344CB8AC3E}">
        <p14:creationId xmlns:p14="http://schemas.microsoft.com/office/powerpoint/2010/main" val="3627121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way University Foundation - O'Donoghue Centre forDrama, Theatre and  Performance">
            <a:extLst>
              <a:ext uri="{FF2B5EF4-FFF2-40B4-BE49-F238E27FC236}">
                <a16:creationId xmlns:a16="http://schemas.microsoft.com/office/drawing/2014/main" id="{FB1B36FE-2562-8E49-AA42-9C74B6578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842" y="3049756"/>
            <a:ext cx="10377259" cy="65790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727E2F-37C4-0D44-A85B-A2F2513264A0}"/>
              </a:ext>
            </a:extLst>
          </p:cNvPr>
          <p:cNvSpPr>
            <a:spLocks noGrp="1"/>
          </p:cNvSpPr>
          <p:nvPr>
            <p:ph type="title"/>
          </p:nvPr>
        </p:nvSpPr>
        <p:spPr>
          <a:xfrm>
            <a:off x="258962" y="1141407"/>
            <a:ext cx="12632980" cy="1246700"/>
          </a:xfrm>
        </p:spPr>
        <p:txBody>
          <a:bodyPr/>
          <a:lstStyle/>
          <a:p>
            <a:r>
              <a:rPr lang="en-US" dirty="0">
                <a:latin typeface="Spectral" panose="02020502060000000000" pitchFamily="18" charset="77"/>
                <a:cs typeface="Times"/>
              </a:rPr>
              <a:t>Why University of Galway?</a:t>
            </a:r>
            <a:endParaRPr lang="en-US" dirty="0">
              <a:latin typeface="Spectral" panose="02020502060000000000" pitchFamily="18" charset="77"/>
            </a:endParaRPr>
          </a:p>
        </p:txBody>
      </p:sp>
      <p:sp>
        <p:nvSpPr>
          <p:cNvPr id="4" name="Date Placeholder 3">
            <a:extLst>
              <a:ext uri="{FF2B5EF4-FFF2-40B4-BE49-F238E27FC236}">
                <a16:creationId xmlns:a16="http://schemas.microsoft.com/office/drawing/2014/main" id="{572A21B4-C390-A14E-BFE7-2AD65E6B066A}"/>
              </a:ext>
            </a:extLst>
          </p:cNvPr>
          <p:cNvSpPr>
            <a:spLocks noGrp="1"/>
          </p:cNvSpPr>
          <p:nvPr>
            <p:ph type="dt" sz="half" idx="10"/>
          </p:nvPr>
        </p:nvSpPr>
        <p:spPr/>
        <p:txBody>
          <a:bodyPr/>
          <a:lstStyle/>
          <a:p>
            <a:fld id="{256BBF8A-8ACE-A145-9BC4-FEF8ECB4ED86}" type="datetime3">
              <a:rPr lang="en-IE" smtClean="0"/>
              <a:t>6 September 2024</a:t>
            </a:fld>
            <a:endParaRPr lang="en-US"/>
          </a:p>
        </p:txBody>
      </p:sp>
      <p:sp>
        <p:nvSpPr>
          <p:cNvPr id="5" name="Footer Placeholder 4">
            <a:extLst>
              <a:ext uri="{FF2B5EF4-FFF2-40B4-BE49-F238E27FC236}">
                <a16:creationId xmlns:a16="http://schemas.microsoft.com/office/drawing/2014/main" id="{BA201280-A71C-B143-A737-476F4C4B9DDF}"/>
              </a:ext>
            </a:extLst>
          </p:cNvPr>
          <p:cNvSpPr>
            <a:spLocks noGrp="1"/>
          </p:cNvSpPr>
          <p:nvPr>
            <p:ph type="ftr" sz="quarter" idx="11"/>
          </p:nvPr>
        </p:nvSpPr>
        <p:spPr/>
        <p:txBody>
          <a:bodyPr/>
          <a:lstStyle/>
          <a:p>
            <a:r>
              <a:rPr lang="en-US"/>
              <a:t>Insert footer here</a:t>
            </a:r>
          </a:p>
        </p:txBody>
      </p:sp>
      <p:sp>
        <p:nvSpPr>
          <p:cNvPr id="6" name="Slide Number Placeholder 5">
            <a:extLst>
              <a:ext uri="{FF2B5EF4-FFF2-40B4-BE49-F238E27FC236}">
                <a16:creationId xmlns:a16="http://schemas.microsoft.com/office/drawing/2014/main" id="{C5EE19CE-39FB-1740-A3D6-E843F2B0FC07}"/>
              </a:ext>
            </a:extLst>
          </p:cNvPr>
          <p:cNvSpPr>
            <a:spLocks noGrp="1"/>
          </p:cNvSpPr>
          <p:nvPr>
            <p:ph type="sldNum" sz="quarter" idx="12"/>
          </p:nvPr>
        </p:nvSpPr>
        <p:spPr/>
        <p:txBody>
          <a:bodyPr/>
          <a:lstStyle/>
          <a:p>
            <a:fld id="{249B1B2B-E6EA-7D4B-AD18-1CC5675B5F4F}" type="slidenum">
              <a:rPr lang="en-US" smtClean="0"/>
              <a:t>14</a:t>
            </a:fld>
            <a:endParaRPr lang="en-US"/>
          </a:p>
        </p:txBody>
      </p:sp>
      <p:sp>
        <p:nvSpPr>
          <p:cNvPr id="7" name="Text Placeholder 6">
            <a:extLst>
              <a:ext uri="{FF2B5EF4-FFF2-40B4-BE49-F238E27FC236}">
                <a16:creationId xmlns:a16="http://schemas.microsoft.com/office/drawing/2014/main" id="{D813F262-32E4-1142-A267-DD178D307D74}"/>
              </a:ext>
            </a:extLst>
          </p:cNvPr>
          <p:cNvSpPr>
            <a:spLocks noGrp="1"/>
          </p:cNvSpPr>
          <p:nvPr>
            <p:ph type="body" sz="quarter" idx="13"/>
          </p:nvPr>
        </p:nvSpPr>
        <p:spPr>
          <a:xfrm>
            <a:off x="787094" y="3311452"/>
            <a:ext cx="8311266" cy="6856491"/>
          </a:xfrm>
        </p:spPr>
        <p:txBody>
          <a:bodyPr vert="horz" lIns="150781" tIns="75390" rIns="150781" bIns="75390" rtlCol="0" anchor="t">
            <a:normAutofit/>
          </a:bodyPr>
          <a:lstStyle/>
          <a:p>
            <a:r>
              <a:rPr lang="en-US" sz="3600" dirty="0"/>
              <a:t>- </a:t>
            </a:r>
            <a:r>
              <a:rPr lang="en-US" sz="3600" dirty="0">
                <a:latin typeface="Spectral" panose="02020502060000000000" pitchFamily="18" charset="77"/>
              </a:rPr>
              <a:t>Partnerships with arts </a:t>
            </a:r>
            <a:r>
              <a:rPr lang="en-US" sz="3600" dirty="0" err="1">
                <a:latin typeface="Spectral" panose="02020502060000000000" pitchFamily="18" charset="77"/>
              </a:rPr>
              <a:t>organisations</a:t>
            </a:r>
            <a:r>
              <a:rPr lang="en-US" sz="3600" dirty="0">
                <a:latin typeface="Spectral" panose="02020502060000000000" pitchFamily="18" charset="77"/>
              </a:rPr>
              <a:t> – Druid, Galway International Arts Festival, and many more. </a:t>
            </a:r>
          </a:p>
          <a:p>
            <a:r>
              <a:rPr lang="en-IE" sz="3600" dirty="0">
                <a:latin typeface="Spectral" panose="02020502060000000000" pitchFamily="18" charset="77"/>
              </a:rPr>
              <a:t>- As a UNESCO City of Film and the home of the Screen Ireland, Galway is situated at the heart of Ireland’s creative and cultural sector</a:t>
            </a:r>
            <a:endParaRPr lang="en-US" sz="3600" dirty="0">
              <a:latin typeface="Spectral" panose="02020502060000000000" pitchFamily="18" charset="77"/>
            </a:endParaRPr>
          </a:p>
          <a:p>
            <a:r>
              <a:rPr lang="en-US" sz="3600" dirty="0">
                <a:latin typeface="Spectral" panose="02020502060000000000" pitchFamily="18" charset="77"/>
                <a:cs typeface="Arial"/>
              </a:rPr>
              <a:t>- Creative arts on-campus: Arts in Action, student societies, professional artists and producers on staff </a:t>
            </a:r>
          </a:p>
          <a:p>
            <a:r>
              <a:rPr lang="en-US" sz="3600" dirty="0">
                <a:latin typeface="Spectral" panose="02020502060000000000" pitchFamily="18" charset="77"/>
                <a:cs typeface="Arial"/>
              </a:rPr>
              <a:t>- Galway as Ireland’s unofficial cultural capital! </a:t>
            </a:r>
          </a:p>
        </p:txBody>
      </p:sp>
      <p:sp>
        <p:nvSpPr>
          <p:cNvPr id="10" name="Rectangle 9">
            <a:extLst>
              <a:ext uri="{FF2B5EF4-FFF2-40B4-BE49-F238E27FC236}">
                <a16:creationId xmlns:a16="http://schemas.microsoft.com/office/drawing/2014/main" id="{D50DB5E8-05A4-9449-BBCA-0BB9D5D8FC85}"/>
              </a:ext>
            </a:extLst>
          </p:cNvPr>
          <p:cNvSpPr/>
          <p:nvPr/>
        </p:nvSpPr>
        <p:spPr>
          <a:xfrm>
            <a:off x="12176259" y="5092805"/>
            <a:ext cx="7748341" cy="4536019"/>
          </a:xfrm>
          <a:prstGeom prst="rect">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Rectangle 10">
            <a:extLst>
              <a:ext uri="{FF2B5EF4-FFF2-40B4-BE49-F238E27FC236}">
                <a16:creationId xmlns:a16="http://schemas.microsoft.com/office/drawing/2014/main" id="{03243886-C952-704F-901A-BE874F05B3A2}"/>
              </a:ext>
            </a:extLst>
          </p:cNvPr>
          <p:cNvSpPr/>
          <p:nvPr/>
        </p:nvSpPr>
        <p:spPr>
          <a:xfrm>
            <a:off x="12891942" y="5833806"/>
            <a:ext cx="6425064" cy="1605568"/>
          </a:xfrm>
          <a:prstGeom prst="rect">
            <a:avLst/>
          </a:prstGeom>
        </p:spPr>
        <p:txBody>
          <a:bodyPr wrap="square">
            <a:spAutoFit/>
          </a:bodyPr>
          <a:lstStyle/>
          <a:p>
            <a:pPr>
              <a:lnSpc>
                <a:spcPts val="5936"/>
              </a:lnSpc>
            </a:pPr>
            <a:r>
              <a:rPr lang="en-IE" sz="5936">
                <a:solidFill>
                  <a:schemeClr val="bg1"/>
                </a:solidFill>
                <a:latin typeface="Times" pitchFamily="2" charset="0"/>
              </a:rPr>
              <a:t>Performance and Screen Studies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4218" y="450406"/>
            <a:ext cx="4968552" cy="2399672"/>
          </a:xfrm>
          <a:prstGeom prst="rect">
            <a:avLst/>
          </a:prstGeom>
        </p:spPr>
      </p:pic>
    </p:spTree>
    <p:extLst>
      <p:ext uri="{BB962C8B-B14F-4D97-AF65-F5344CB8AC3E}">
        <p14:creationId xmlns:p14="http://schemas.microsoft.com/office/powerpoint/2010/main" val="21227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C89D20E0-2E2E-0CC5-77E7-87D67FDD597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383" r="3383"/>
          <a:stretch>
            <a:fillRect/>
          </a:stretch>
        </p:blipFill>
        <p:spPr/>
      </p:pic>
      <p:sp>
        <p:nvSpPr>
          <p:cNvPr id="4" name="Title 1">
            <a:extLst>
              <a:ext uri="{FF2B5EF4-FFF2-40B4-BE49-F238E27FC236}">
                <a16:creationId xmlns:a16="http://schemas.microsoft.com/office/drawing/2014/main" id="{1F727E2F-37C4-0D44-A85B-A2F2513264A0}"/>
              </a:ext>
            </a:extLst>
          </p:cNvPr>
          <p:cNvSpPr>
            <a:spLocks noGrp="1"/>
          </p:cNvSpPr>
          <p:nvPr>
            <p:ph type="title"/>
          </p:nvPr>
        </p:nvSpPr>
        <p:spPr>
          <a:xfrm>
            <a:off x="619002" y="2126283"/>
            <a:ext cx="8352928" cy="8496944"/>
          </a:xfrm>
        </p:spPr>
        <p:txBody>
          <a:bodyPr/>
          <a:lstStyle/>
          <a:p>
            <a:r>
              <a:rPr lang="en-US" sz="5400" dirty="0">
                <a:latin typeface="Spectral" panose="02020502060000000000" pitchFamily="18" charset="77"/>
                <a:cs typeface="Times"/>
              </a:rPr>
              <a:t>Why study both together?</a:t>
            </a:r>
            <a:br>
              <a:rPr lang="en-US" sz="5400" dirty="0">
                <a:latin typeface="Spectral" panose="02020502060000000000" pitchFamily="18" charset="77"/>
                <a:cs typeface="Times"/>
              </a:rPr>
            </a:br>
            <a:r>
              <a:rPr lang="en-US" sz="5400" dirty="0">
                <a:latin typeface="Times"/>
                <a:cs typeface="Times"/>
              </a:rPr>
              <a:t>- </a:t>
            </a:r>
            <a:r>
              <a:rPr lang="en-US" sz="3600" dirty="0"/>
              <a:t>Reflects the way in which creative arts professions now operate. </a:t>
            </a:r>
            <a:br>
              <a:rPr lang="en-US" sz="3600" dirty="0"/>
            </a:br>
            <a:r>
              <a:rPr lang="en-US" sz="3600" dirty="0"/>
              <a:t/>
            </a:r>
            <a:br>
              <a:rPr lang="en-US" sz="3600" dirty="0"/>
            </a:br>
            <a:r>
              <a:rPr lang="en-US" sz="3600" dirty="0"/>
              <a:t>- The pandemic has shown that old boundaries are breaking down. </a:t>
            </a:r>
            <a:br>
              <a:rPr lang="en-US" sz="3600" dirty="0"/>
            </a:br>
            <a:r>
              <a:rPr lang="en-US" sz="3600" dirty="0"/>
              <a:t/>
            </a:r>
            <a:br>
              <a:rPr lang="en-US" sz="3600" dirty="0"/>
            </a:br>
            <a:r>
              <a:rPr lang="en-US" sz="3600" dirty="0"/>
              <a:t>- Opportunities in the west of Ireland, nationally and internationally. </a:t>
            </a:r>
            <a:br>
              <a:rPr lang="en-US" sz="3600" dirty="0"/>
            </a:br>
            <a:r>
              <a:rPr lang="en-US" sz="3600" dirty="0"/>
              <a:t/>
            </a:r>
            <a:br>
              <a:rPr lang="en-US" sz="3600" dirty="0"/>
            </a:br>
            <a:r>
              <a:rPr lang="en-US" sz="3600" dirty="0"/>
              <a:t>- Allows you to develop the skills needed for the creation of sustainable creative enterprises in local, national and international contexts </a:t>
            </a:r>
            <a:r>
              <a:rPr lang="en-US" sz="5400" dirty="0"/>
              <a:t/>
            </a:r>
            <a:br>
              <a:rPr lang="en-US" sz="5400" dirty="0"/>
            </a:br>
            <a:r>
              <a:rPr lang="en-US" sz="5400" dirty="0">
                <a:cs typeface="Arial"/>
              </a:rPr>
              <a:t/>
            </a:r>
            <a:br>
              <a:rPr lang="en-US" sz="5400" dirty="0">
                <a:cs typeface="Arial"/>
              </a:rPr>
            </a:br>
            <a:endParaRPr lang="en-US" sz="5400" dirty="0"/>
          </a:p>
        </p:txBody>
      </p:sp>
      <p:sp>
        <p:nvSpPr>
          <p:cNvPr id="7" name="Rectangle 6">
            <a:extLst>
              <a:ext uri="{FF2B5EF4-FFF2-40B4-BE49-F238E27FC236}">
                <a16:creationId xmlns:a16="http://schemas.microsoft.com/office/drawing/2014/main" id="{03243886-C952-704F-901A-BE874F05B3A2}"/>
              </a:ext>
            </a:extLst>
          </p:cNvPr>
          <p:cNvSpPr/>
          <p:nvPr/>
        </p:nvSpPr>
        <p:spPr>
          <a:xfrm>
            <a:off x="12860362" y="8102947"/>
            <a:ext cx="6425064" cy="1605568"/>
          </a:xfrm>
          <a:prstGeom prst="rect">
            <a:avLst/>
          </a:prstGeom>
        </p:spPr>
        <p:txBody>
          <a:bodyPr wrap="square">
            <a:spAutoFit/>
          </a:bodyPr>
          <a:lstStyle/>
          <a:p>
            <a:pPr>
              <a:lnSpc>
                <a:spcPts val="5936"/>
              </a:lnSpc>
            </a:pPr>
            <a:r>
              <a:rPr lang="en-IE" sz="5936" dirty="0">
                <a:solidFill>
                  <a:schemeClr val="bg1"/>
                </a:solidFill>
                <a:latin typeface="Times" pitchFamily="2" charset="0"/>
              </a:rPr>
              <a:t>Performance and Screen Studies </a:t>
            </a:r>
          </a:p>
        </p:txBody>
      </p:sp>
    </p:spTree>
    <p:extLst>
      <p:ext uri="{BB962C8B-B14F-4D97-AF65-F5344CB8AC3E}">
        <p14:creationId xmlns:p14="http://schemas.microsoft.com/office/powerpoint/2010/main" val="1843422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C89D20E0-2E2E-0CC5-77E7-87D67FDD597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3383" r="3383"/>
          <a:stretch>
            <a:fillRect/>
          </a:stretch>
        </p:blipFill>
        <p:spPr/>
      </p:pic>
      <p:sp>
        <p:nvSpPr>
          <p:cNvPr id="4" name="Title 1">
            <a:extLst>
              <a:ext uri="{FF2B5EF4-FFF2-40B4-BE49-F238E27FC236}">
                <a16:creationId xmlns:a16="http://schemas.microsoft.com/office/drawing/2014/main" id="{1F727E2F-37C4-0D44-A85B-A2F2513264A0}"/>
              </a:ext>
            </a:extLst>
          </p:cNvPr>
          <p:cNvSpPr>
            <a:spLocks noGrp="1"/>
          </p:cNvSpPr>
          <p:nvPr>
            <p:ph type="title"/>
          </p:nvPr>
        </p:nvSpPr>
        <p:spPr>
          <a:xfrm>
            <a:off x="619002" y="2126283"/>
            <a:ext cx="8352928" cy="8496944"/>
          </a:xfrm>
        </p:spPr>
        <p:txBody>
          <a:bodyPr/>
          <a:lstStyle/>
          <a:p>
            <a:r>
              <a:rPr lang="en-US" sz="5400" dirty="0">
                <a:latin typeface="Spectral" panose="02020502060000000000" pitchFamily="18" charset="77"/>
                <a:cs typeface="Times"/>
              </a:rPr>
              <a:t>How does it work?</a:t>
            </a:r>
            <a:r>
              <a:rPr lang="en-US" sz="5400" dirty="0">
                <a:latin typeface="Times"/>
                <a:cs typeface="Times"/>
              </a:rPr>
              <a:t/>
            </a:r>
            <a:br>
              <a:rPr lang="en-US" sz="5400" dirty="0">
                <a:latin typeface="Times"/>
                <a:cs typeface="Times"/>
              </a:rPr>
            </a:br>
            <a:r>
              <a:rPr lang="en-US" sz="5400" dirty="0">
                <a:latin typeface="Times"/>
                <a:cs typeface="Times"/>
              </a:rPr>
              <a:t>- </a:t>
            </a:r>
            <a:r>
              <a:rPr lang="en-US" sz="3600" dirty="0"/>
              <a:t>A three-year </a:t>
            </a:r>
            <a:r>
              <a:rPr lang="en-US" sz="3600" dirty="0" err="1"/>
              <a:t>programme</a:t>
            </a:r>
            <a:r>
              <a:rPr lang="en-US" sz="3600" dirty="0"/>
              <a:t>, taken as part of the Arts Degree </a:t>
            </a:r>
            <a:br>
              <a:rPr lang="en-US" sz="3600" dirty="0"/>
            </a:br>
            <a:r>
              <a:rPr lang="en-US" sz="3600" dirty="0"/>
              <a:t>- In First Year, you study it as one of your three subjects. </a:t>
            </a:r>
            <a:br>
              <a:rPr lang="en-US" sz="3600" dirty="0"/>
            </a:br>
            <a:r>
              <a:rPr lang="en-US" sz="3600" dirty="0"/>
              <a:t>- In second and final year, you study it with ONE other subject</a:t>
            </a:r>
            <a:br>
              <a:rPr lang="en-US" sz="3600" dirty="0"/>
            </a:br>
            <a:r>
              <a:rPr lang="en-US" sz="3600" dirty="0"/>
              <a:t>- Can be taken with denominated degrees in Drama, Music, Creative Writing</a:t>
            </a:r>
            <a:br>
              <a:rPr lang="en-US" sz="3600" dirty="0"/>
            </a:br>
            <a:r>
              <a:rPr lang="en-US" sz="3600" dirty="0"/>
              <a:t>- Located in Arts Subjects Group 2, allowing you to study it with English, languages, Sociology and Politics, and more. </a:t>
            </a:r>
            <a:r>
              <a:rPr lang="en-US" sz="5400" dirty="0"/>
              <a:t/>
            </a:r>
            <a:br>
              <a:rPr lang="en-US" sz="5400" dirty="0"/>
            </a:br>
            <a:r>
              <a:rPr lang="en-US" sz="5400" dirty="0"/>
              <a:t/>
            </a:r>
            <a:br>
              <a:rPr lang="en-US" sz="5400" dirty="0"/>
            </a:br>
            <a:r>
              <a:rPr lang="en-US" sz="5400" dirty="0">
                <a:cs typeface="Arial"/>
              </a:rPr>
              <a:t/>
            </a:r>
            <a:br>
              <a:rPr lang="en-US" sz="5400" dirty="0">
                <a:cs typeface="Arial"/>
              </a:rPr>
            </a:br>
            <a:endParaRPr lang="en-US" sz="5400" dirty="0"/>
          </a:p>
        </p:txBody>
      </p:sp>
      <p:sp>
        <p:nvSpPr>
          <p:cNvPr id="7" name="Rectangle 6">
            <a:extLst>
              <a:ext uri="{FF2B5EF4-FFF2-40B4-BE49-F238E27FC236}">
                <a16:creationId xmlns:a16="http://schemas.microsoft.com/office/drawing/2014/main" id="{03243886-C952-704F-901A-BE874F05B3A2}"/>
              </a:ext>
            </a:extLst>
          </p:cNvPr>
          <p:cNvSpPr/>
          <p:nvPr/>
        </p:nvSpPr>
        <p:spPr>
          <a:xfrm>
            <a:off x="12860362" y="8102947"/>
            <a:ext cx="6425064" cy="1605568"/>
          </a:xfrm>
          <a:prstGeom prst="rect">
            <a:avLst/>
          </a:prstGeom>
        </p:spPr>
        <p:txBody>
          <a:bodyPr wrap="square">
            <a:spAutoFit/>
          </a:bodyPr>
          <a:lstStyle/>
          <a:p>
            <a:pPr>
              <a:lnSpc>
                <a:spcPts val="5936"/>
              </a:lnSpc>
            </a:pPr>
            <a:r>
              <a:rPr lang="en-IE" sz="5936" dirty="0">
                <a:solidFill>
                  <a:schemeClr val="bg1"/>
                </a:solidFill>
                <a:latin typeface="Times" pitchFamily="2" charset="0"/>
              </a:rPr>
              <a:t>Performance and Screen Studies </a:t>
            </a:r>
          </a:p>
        </p:txBody>
      </p:sp>
    </p:spTree>
    <p:extLst>
      <p:ext uri="{BB962C8B-B14F-4D97-AF65-F5344CB8AC3E}">
        <p14:creationId xmlns:p14="http://schemas.microsoft.com/office/powerpoint/2010/main" val="311709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9BE7-54CA-C640-ABB7-5142649C0123}"/>
              </a:ext>
            </a:extLst>
          </p:cNvPr>
          <p:cNvSpPr>
            <a:spLocks noGrp="1"/>
          </p:cNvSpPr>
          <p:nvPr>
            <p:ph type="title"/>
          </p:nvPr>
        </p:nvSpPr>
        <p:spPr>
          <a:xfrm>
            <a:off x="917699" y="1061447"/>
            <a:ext cx="18486348" cy="1228204"/>
          </a:xfrm>
        </p:spPr>
        <p:txBody>
          <a:bodyPr vert="horz" wrap="square" lIns="150781" tIns="75390" rIns="150781" bIns="75390" rtlCol="0" anchor="ctr" anchorCtr="0">
            <a:normAutofit/>
          </a:bodyPr>
          <a:lstStyle/>
          <a:p>
            <a:pPr algn="ctr">
              <a:lnSpc>
                <a:spcPct val="90000"/>
              </a:lnSpc>
            </a:pPr>
            <a:r>
              <a:rPr lang="en-US" sz="7200" kern="1200" dirty="0">
                <a:latin typeface="Spectral" panose="02020502060000000000" pitchFamily="18" charset="77"/>
                <a:cs typeface="+mj-cs"/>
              </a:rPr>
              <a:t>Subject combinations </a:t>
            </a:r>
          </a:p>
        </p:txBody>
      </p:sp>
      <p:pic>
        <p:nvPicPr>
          <p:cNvPr id="3074" name="Picture 2">
            <a:extLst>
              <a:ext uri="{FF2B5EF4-FFF2-40B4-BE49-F238E27FC236}">
                <a16:creationId xmlns:a16="http://schemas.microsoft.com/office/drawing/2014/main" id="{6073DB85-598B-7E42-A896-3DBF795898E4}"/>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tretch/>
        </p:blipFill>
        <p:spPr bwMode="auto">
          <a:xfrm>
            <a:off x="1061051" y="3103988"/>
            <a:ext cx="17981999" cy="656343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B0934EA5-F9B3-7E46-A3A6-571799A177A9}"/>
              </a:ext>
            </a:extLst>
          </p:cNvPr>
          <p:cNvSpPr>
            <a:spLocks noGrp="1"/>
          </p:cNvSpPr>
          <p:nvPr>
            <p:ph type="dt" sz="half" idx="10"/>
          </p:nvPr>
        </p:nvSpPr>
        <p:spPr>
          <a:xfrm>
            <a:off x="1382157" y="10481754"/>
            <a:ext cx="4523423" cy="602076"/>
          </a:xfrm>
        </p:spPr>
        <p:txBody>
          <a:bodyPr vert="horz" lIns="150781" tIns="75390" rIns="150781" bIns="75390" rtlCol="0" anchor="ctr">
            <a:normAutofit/>
          </a:bodyPr>
          <a:lstStyle/>
          <a:p>
            <a:pPr algn="l">
              <a:spcAft>
                <a:spcPts val="989"/>
              </a:spcAft>
            </a:pPr>
            <a:fld id="{256BBF8A-8ACE-A145-9BC4-FEF8ECB4ED86}" type="datetime3">
              <a:rPr lang="en-US" sz="1979">
                <a:solidFill>
                  <a:schemeClr val="tx1">
                    <a:tint val="75000"/>
                  </a:schemeClr>
                </a:solidFill>
                <a:latin typeface="+mn-lt"/>
              </a:rPr>
              <a:pPr algn="l">
                <a:spcAft>
                  <a:spcPts val="989"/>
                </a:spcAft>
              </a:pPr>
              <a:t>6 September 2024</a:t>
            </a:fld>
            <a:endParaRPr lang="en-US" sz="1979">
              <a:solidFill>
                <a:schemeClr val="tx1">
                  <a:tint val="75000"/>
                </a:schemeClr>
              </a:solidFill>
              <a:latin typeface="+mn-lt"/>
            </a:endParaRPr>
          </a:p>
        </p:txBody>
      </p:sp>
      <p:sp>
        <p:nvSpPr>
          <p:cNvPr id="5" name="Footer Placeholder 4">
            <a:extLst>
              <a:ext uri="{FF2B5EF4-FFF2-40B4-BE49-F238E27FC236}">
                <a16:creationId xmlns:a16="http://schemas.microsoft.com/office/drawing/2014/main" id="{3A9E1E1B-4819-AF42-B442-CE00D0E2A194}"/>
              </a:ext>
            </a:extLst>
          </p:cNvPr>
          <p:cNvSpPr>
            <a:spLocks noGrp="1"/>
          </p:cNvSpPr>
          <p:nvPr>
            <p:ph type="ftr" sz="quarter" idx="11"/>
          </p:nvPr>
        </p:nvSpPr>
        <p:spPr>
          <a:xfrm>
            <a:off x="6659483" y="10481754"/>
            <a:ext cx="6785134" cy="602076"/>
          </a:xfrm>
        </p:spPr>
        <p:txBody>
          <a:bodyPr vert="horz" lIns="150781" tIns="75390" rIns="150781" bIns="75390" rtlCol="0" anchor="ctr">
            <a:normAutofit/>
          </a:bodyPr>
          <a:lstStyle/>
          <a:p>
            <a:pPr algn="ctr">
              <a:spcAft>
                <a:spcPts val="989"/>
              </a:spcAft>
            </a:pPr>
            <a:r>
              <a:rPr lang="en-US" sz="1979" kern="1200">
                <a:solidFill>
                  <a:schemeClr val="tx1">
                    <a:tint val="75000"/>
                  </a:schemeClr>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DC6BBA8E-B0E6-4B46-8BB4-B62C4FB066C5}"/>
              </a:ext>
            </a:extLst>
          </p:cNvPr>
          <p:cNvSpPr>
            <a:spLocks noGrp="1"/>
          </p:cNvSpPr>
          <p:nvPr>
            <p:ph type="sldNum" sz="quarter" idx="12"/>
          </p:nvPr>
        </p:nvSpPr>
        <p:spPr>
          <a:xfrm>
            <a:off x="14198520" y="10481754"/>
            <a:ext cx="4523423" cy="602076"/>
          </a:xfrm>
        </p:spPr>
        <p:txBody>
          <a:bodyPr vert="horz" lIns="150781" tIns="75390" rIns="150781" bIns="75390" rtlCol="0" anchor="ctr">
            <a:normAutofit/>
          </a:bodyPr>
          <a:lstStyle/>
          <a:p>
            <a:pPr>
              <a:spcAft>
                <a:spcPts val="989"/>
              </a:spcAft>
            </a:pPr>
            <a:fld id="{249B1B2B-E6EA-7D4B-AD18-1CC5675B5F4F}" type="slidenum">
              <a:rPr lang="en-US" sz="1979">
                <a:solidFill>
                  <a:schemeClr val="tx1">
                    <a:tint val="75000"/>
                  </a:schemeClr>
                </a:solidFill>
                <a:latin typeface="+mn-lt"/>
              </a:rPr>
              <a:pPr>
                <a:spcAft>
                  <a:spcPts val="989"/>
                </a:spcAft>
              </a:pPr>
              <a:t>17</a:t>
            </a:fld>
            <a:endParaRPr lang="en-US" sz="1979">
              <a:solidFill>
                <a:schemeClr val="tx1">
                  <a:tint val="75000"/>
                </a:schemeClr>
              </a:solidFill>
              <a:latin typeface="+mn-lt"/>
            </a:endParaRPr>
          </a:p>
        </p:txBody>
      </p:sp>
    </p:spTree>
    <p:extLst>
      <p:ext uri="{BB962C8B-B14F-4D97-AF65-F5344CB8AC3E}">
        <p14:creationId xmlns:p14="http://schemas.microsoft.com/office/powerpoint/2010/main" val="182520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68C7FD-05F4-9846-BDA0-FAD33DA21619}"/>
              </a:ext>
            </a:extLst>
          </p:cNvPr>
          <p:cNvSpPr>
            <a:spLocks noGrp="1"/>
          </p:cNvSpPr>
          <p:nvPr>
            <p:ph type="title"/>
          </p:nvPr>
        </p:nvSpPr>
        <p:spPr/>
        <p:txBody>
          <a:bodyPr/>
          <a:lstStyle/>
          <a:p>
            <a:r>
              <a:rPr lang="en-US" dirty="0"/>
              <a:t>What modules will I take and how will I learn in this subject? </a:t>
            </a:r>
          </a:p>
        </p:txBody>
      </p:sp>
      <p:pic>
        <p:nvPicPr>
          <p:cNvPr id="2050" name="Picture 2" descr="I May Destroy You (TV Series 2020) - IMDb">
            <a:extLst>
              <a:ext uri="{FF2B5EF4-FFF2-40B4-BE49-F238E27FC236}">
                <a16:creationId xmlns:a16="http://schemas.microsoft.com/office/drawing/2014/main" id="{1B5A5EFF-49B0-F04D-A9C3-D33707B7C25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737" r="17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2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4FE1-B476-7F4F-973F-5058ECB2BCBB}"/>
              </a:ext>
            </a:extLst>
          </p:cNvPr>
          <p:cNvSpPr>
            <a:spLocks noGrp="1"/>
          </p:cNvSpPr>
          <p:nvPr>
            <p:ph type="title"/>
          </p:nvPr>
        </p:nvSpPr>
        <p:spPr>
          <a:xfrm>
            <a:off x="1040387" y="531216"/>
            <a:ext cx="10307806" cy="4340190"/>
          </a:xfrm>
          <a:noFill/>
        </p:spPr>
        <p:txBody>
          <a:bodyPr vert="horz" wrap="square" lIns="150781" tIns="75390" rIns="150781" bIns="75390" rtlCol="0" anchor="t" anchorCtr="0">
            <a:normAutofit/>
          </a:bodyPr>
          <a:lstStyle/>
          <a:p>
            <a:pPr>
              <a:lnSpc>
                <a:spcPct val="90000"/>
              </a:lnSpc>
            </a:pPr>
            <a:r>
              <a:rPr lang="en-US" sz="6000" kern="1200" dirty="0">
                <a:latin typeface="Spectral" panose="02020502060000000000" pitchFamily="18" charset="77"/>
                <a:cs typeface="+mj-cs"/>
              </a:rPr>
              <a:t>Year One modules: </a:t>
            </a:r>
            <a:br>
              <a:rPr lang="en-US" sz="6000" kern="1200" dirty="0">
                <a:latin typeface="Spectral" panose="02020502060000000000" pitchFamily="18" charset="77"/>
                <a:cs typeface="+mj-cs"/>
              </a:rPr>
            </a:br>
            <a:r>
              <a:rPr lang="en-US" sz="6000" i="1" kern="1200" dirty="0">
                <a:latin typeface="Spectral" panose="02020502060000000000" pitchFamily="18" charset="77"/>
                <a:cs typeface="+mj-cs"/>
              </a:rPr>
              <a:t>Building a common vocabulary</a:t>
            </a:r>
          </a:p>
        </p:txBody>
      </p:sp>
      <p:sp>
        <p:nvSpPr>
          <p:cNvPr id="7" name="Text Placeholder 6">
            <a:extLst>
              <a:ext uri="{FF2B5EF4-FFF2-40B4-BE49-F238E27FC236}">
                <a16:creationId xmlns:a16="http://schemas.microsoft.com/office/drawing/2014/main" id="{D6CDF380-6872-C141-954F-5D24EA563940}"/>
              </a:ext>
            </a:extLst>
          </p:cNvPr>
          <p:cNvSpPr>
            <a:spLocks noGrp="1"/>
          </p:cNvSpPr>
          <p:nvPr>
            <p:ph type="body" sz="quarter" idx="13"/>
          </p:nvPr>
        </p:nvSpPr>
        <p:spPr>
          <a:xfrm>
            <a:off x="884748" y="3721995"/>
            <a:ext cx="9173292" cy="7617655"/>
          </a:xfrm>
          <a:noFill/>
        </p:spPr>
        <p:txBody>
          <a:bodyPr vert="horz" lIns="150781" tIns="75390" rIns="150781" bIns="75390" rtlCol="0" anchor="t">
            <a:noAutofit/>
          </a:bodyPr>
          <a:lstStyle/>
          <a:p>
            <a:pPr hangingPunct="1"/>
            <a:r>
              <a:rPr lang="en-IE" sz="3600" dirty="0">
                <a:effectLst/>
                <a:latin typeface="Spectral" panose="02020502060000000000" pitchFamily="18" charset="77"/>
                <a:ea typeface="Times New Roman" panose="02020603050405020304" pitchFamily="18" charset="0"/>
                <a:cs typeface="Times New Roman" panose="02020603050405020304" pitchFamily="18" charset="0"/>
              </a:rPr>
              <a:t>In semester one, all students take </a:t>
            </a:r>
            <a:r>
              <a:rPr lang="en-IE" sz="3600" b="1" dirty="0">
                <a:effectLst/>
                <a:latin typeface="Spectral" panose="02020502060000000000" pitchFamily="18" charset="77"/>
                <a:ea typeface="Times New Roman" panose="02020603050405020304" pitchFamily="18" charset="0"/>
                <a:cs typeface="Times New Roman" panose="02020603050405020304" pitchFamily="18" charset="0"/>
              </a:rPr>
              <a:t>PSS1100: Introduction to Performance Studies </a:t>
            </a:r>
            <a:r>
              <a:rPr lang="en-IE" sz="3600" dirty="0">
                <a:effectLst/>
                <a:latin typeface="Spectral" panose="02020502060000000000" pitchFamily="18" charset="77"/>
                <a:ea typeface="Times New Roman" panose="02020603050405020304" pitchFamily="18" charset="0"/>
                <a:cs typeface="Times New Roman" panose="02020603050405020304" pitchFamily="18" charset="0"/>
              </a:rPr>
              <a:t>and </a:t>
            </a:r>
            <a:r>
              <a:rPr lang="en-IE" sz="3600" b="1" dirty="0">
                <a:effectLst/>
                <a:latin typeface="Spectral" panose="02020502060000000000" pitchFamily="18" charset="77"/>
                <a:ea typeface="Times New Roman" panose="02020603050405020304" pitchFamily="18" charset="0"/>
                <a:cs typeface="Times New Roman" panose="02020603050405020304" pitchFamily="18" charset="0"/>
              </a:rPr>
              <a:t>FS101 Introduction to Film Studies 1: Form</a:t>
            </a:r>
            <a:r>
              <a:rPr lang="en-IE" sz="3600" dirty="0">
                <a:effectLst/>
                <a:latin typeface="Spectral" panose="02020502060000000000" pitchFamily="18" charset="77"/>
                <a:ea typeface="Times New Roman" panose="02020603050405020304" pitchFamily="18" charset="0"/>
                <a:cs typeface="Times New Roman" panose="02020603050405020304" pitchFamily="18" charset="0"/>
              </a:rPr>
              <a:t>.</a:t>
            </a:r>
            <a:r>
              <a:rPr lang="en-US" sz="3600" dirty="0">
                <a:effectLst/>
                <a:latin typeface="Spectral" panose="02020502060000000000" pitchFamily="18" charset="77"/>
                <a:ea typeface="Times New Roman" panose="02020603050405020304" pitchFamily="18" charset="0"/>
                <a:cs typeface="Times New Roman" panose="02020603050405020304" pitchFamily="18" charset="0"/>
              </a:rPr>
              <a:t> </a:t>
            </a:r>
            <a:endParaRPr lang="en-IE" sz="3600" dirty="0">
              <a:effectLst/>
              <a:latin typeface="Spectral" panose="02020502060000000000" pitchFamily="18" charset="77"/>
              <a:ea typeface="Times New Roman" panose="02020603050405020304" pitchFamily="18" charset="0"/>
              <a:cs typeface="Times New Roman" panose="02020603050405020304" pitchFamily="18" charset="0"/>
            </a:endParaRPr>
          </a:p>
          <a:p>
            <a:pPr hangingPunct="1"/>
            <a:r>
              <a:rPr lang="en-US" sz="3600" dirty="0">
                <a:effectLst/>
                <a:latin typeface="Spectral" panose="02020502060000000000" pitchFamily="18" charset="77"/>
                <a:ea typeface="Times New Roman" panose="02020603050405020304" pitchFamily="18" charset="0"/>
                <a:cs typeface="Times New Roman" panose="02020603050405020304" pitchFamily="18" charset="0"/>
              </a:rPr>
              <a:t> </a:t>
            </a:r>
            <a:endParaRPr lang="en-IE" sz="3600" dirty="0">
              <a:effectLst/>
              <a:latin typeface="Spectral" panose="02020502060000000000" pitchFamily="18" charset="77"/>
              <a:ea typeface="Times New Roman" panose="02020603050405020304" pitchFamily="18" charset="0"/>
              <a:cs typeface="Times New Roman" panose="02020603050405020304" pitchFamily="18" charset="0"/>
            </a:endParaRPr>
          </a:p>
          <a:p>
            <a:pPr hangingPunct="1"/>
            <a:r>
              <a:rPr lang="en-IE" sz="3600" dirty="0">
                <a:effectLst/>
                <a:latin typeface="Spectral" panose="02020502060000000000" pitchFamily="18" charset="77"/>
                <a:ea typeface="Times New Roman" panose="02020603050405020304" pitchFamily="18" charset="0"/>
                <a:cs typeface="Times New Roman" panose="02020603050405020304" pitchFamily="18" charset="0"/>
              </a:rPr>
              <a:t>In semester two, all students take </a:t>
            </a:r>
            <a:r>
              <a:rPr lang="en-IE" sz="3600" b="1" dirty="0">
                <a:effectLst/>
                <a:latin typeface="Spectral" panose="02020502060000000000" pitchFamily="18" charset="77"/>
                <a:ea typeface="Times New Roman" panose="02020603050405020304" pitchFamily="18" charset="0"/>
                <a:cs typeface="Times New Roman" panose="02020603050405020304" pitchFamily="18" charset="0"/>
              </a:rPr>
              <a:t>FM1100: Introduction to Visual Culture</a:t>
            </a:r>
            <a:r>
              <a:rPr lang="en-IE" sz="3600" dirty="0">
                <a:effectLst/>
                <a:latin typeface="Spectral" panose="02020502060000000000" pitchFamily="18" charset="77"/>
                <a:ea typeface="Times New Roman" panose="02020603050405020304" pitchFamily="18" charset="0"/>
                <a:cs typeface="Times New Roman" panose="02020603050405020304" pitchFamily="18" charset="0"/>
              </a:rPr>
              <a:t> and </a:t>
            </a:r>
            <a:r>
              <a:rPr lang="en-IE" sz="3600" b="1" dirty="0">
                <a:effectLst/>
                <a:latin typeface="Spectral" panose="02020502060000000000" pitchFamily="18" charset="77"/>
                <a:ea typeface="Times New Roman" panose="02020603050405020304" pitchFamily="18" charset="0"/>
                <a:cs typeface="Times New Roman" panose="02020603050405020304" pitchFamily="18" charset="0"/>
              </a:rPr>
              <a:t>PSS1101: Performing and Screening Ireland</a:t>
            </a:r>
            <a:r>
              <a:rPr lang="en-IE" sz="3600" dirty="0">
                <a:effectLst/>
                <a:latin typeface="Spectral" panose="02020502060000000000" pitchFamily="18" charset="77"/>
                <a:ea typeface="Times New Roman" panose="02020603050405020304" pitchFamily="18" charset="0"/>
                <a:cs typeface="Times New Roman" panose="02020603050405020304" pitchFamily="18" charset="0"/>
              </a:rPr>
              <a:t>.</a:t>
            </a:r>
          </a:p>
          <a:p>
            <a:endParaRPr lang="en-US" sz="4947"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7AD5E386-B0D2-744B-99E9-04C685F66870}"/>
              </a:ext>
            </a:extLst>
          </p:cNvPr>
          <p:cNvSpPr>
            <a:spLocks noGrp="1"/>
          </p:cNvSpPr>
          <p:nvPr>
            <p:ph type="ftr" sz="quarter" idx="11"/>
          </p:nvPr>
        </p:nvSpPr>
        <p:spPr>
          <a:xfrm>
            <a:off x="1040387" y="10403398"/>
            <a:ext cx="13720524" cy="904685"/>
          </a:xfrm>
        </p:spPr>
        <p:txBody>
          <a:bodyPr vert="horz" lIns="150781" tIns="75390" rIns="150781" bIns="75390" rtlCol="0" anchor="ctr">
            <a:normAutofit/>
          </a:bodyPr>
          <a:lstStyle/>
          <a:p>
            <a:pPr algn="just">
              <a:spcAft>
                <a:spcPts val="989"/>
              </a:spcAft>
            </a:pPr>
            <a:r>
              <a:rPr lang="en-US" sz="1731" kern="1200" dirty="0">
                <a:solidFill>
                  <a:schemeClr val="bg1"/>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8F80AE3D-3B9B-5C4D-A416-E3B959BCC62E}"/>
              </a:ext>
            </a:extLst>
          </p:cNvPr>
          <p:cNvSpPr>
            <a:spLocks noGrp="1"/>
          </p:cNvSpPr>
          <p:nvPr>
            <p:ph type="sldNum" sz="quarter" idx="12"/>
          </p:nvPr>
        </p:nvSpPr>
        <p:spPr>
          <a:xfrm>
            <a:off x="0" y="10404268"/>
            <a:ext cx="1055465" cy="904685"/>
          </a:xfrm>
        </p:spPr>
        <p:txBody>
          <a:bodyPr vert="horz" lIns="150781" tIns="75390" rIns="150781" bIns="75390" rtlCol="0" anchor="ctr">
            <a:normAutofit/>
          </a:bodyPr>
          <a:lstStyle/>
          <a:p>
            <a:pPr algn="ctr">
              <a:spcAft>
                <a:spcPts val="989"/>
              </a:spcAft>
            </a:pPr>
            <a:fld id="{249B1B2B-E6EA-7D4B-AD18-1CC5675B5F4F}" type="slidenum">
              <a:rPr lang="en-US" sz="1979">
                <a:solidFill>
                  <a:schemeClr val="bg1"/>
                </a:solidFill>
                <a:latin typeface="+mn-lt"/>
              </a:rPr>
              <a:pPr algn="ctr">
                <a:spcAft>
                  <a:spcPts val="989"/>
                </a:spcAft>
              </a:pPr>
              <a:t>19</a:t>
            </a:fld>
            <a:endParaRPr lang="en-US" sz="1979">
              <a:solidFill>
                <a:schemeClr val="bg1"/>
              </a:solidFill>
              <a:latin typeface="+mn-lt"/>
            </a:endParaRPr>
          </a:p>
        </p:txBody>
      </p:sp>
      <p:sp>
        <p:nvSpPr>
          <p:cNvPr id="4" name="Date Placeholder 3">
            <a:extLst>
              <a:ext uri="{FF2B5EF4-FFF2-40B4-BE49-F238E27FC236}">
                <a16:creationId xmlns:a16="http://schemas.microsoft.com/office/drawing/2014/main" id="{66FABD25-F8BC-6843-8FBB-73C8919FE8EB}"/>
              </a:ext>
            </a:extLst>
          </p:cNvPr>
          <p:cNvSpPr>
            <a:spLocks noGrp="1"/>
          </p:cNvSpPr>
          <p:nvPr>
            <p:ph type="dt" sz="half" idx="10"/>
          </p:nvPr>
        </p:nvSpPr>
        <p:spPr>
          <a:xfrm>
            <a:off x="15097726" y="10403398"/>
            <a:ext cx="3769519" cy="904685"/>
          </a:xfrm>
        </p:spPr>
        <p:txBody>
          <a:bodyPr vert="horz" lIns="150781" tIns="75390" rIns="150781" bIns="75390" rtlCol="0" anchor="ctr">
            <a:normAutofit/>
          </a:bodyPr>
          <a:lstStyle/>
          <a:p>
            <a:pPr>
              <a:spcAft>
                <a:spcPts val="989"/>
              </a:spcAft>
            </a:pPr>
            <a:fld id="{256BBF8A-8ACE-A145-9BC4-FEF8ECB4ED86}" type="datetime3">
              <a:rPr lang="en-US" sz="1731">
                <a:solidFill>
                  <a:schemeClr val="bg1"/>
                </a:solidFill>
                <a:latin typeface="+mn-lt"/>
              </a:rPr>
              <a:pPr>
                <a:spcAft>
                  <a:spcPts val="989"/>
                </a:spcAft>
              </a:pPr>
              <a:t>6 September 2024</a:t>
            </a:fld>
            <a:endParaRPr lang="en-US" sz="1731">
              <a:solidFill>
                <a:schemeClr val="bg1"/>
              </a:solidFill>
              <a:latin typeface="+mn-lt"/>
            </a:endParaRPr>
          </a:p>
        </p:txBody>
      </p:sp>
      <p:pic>
        <p:nvPicPr>
          <p:cNvPr id="2050" name="Picture 2" descr="An Introduction to Visual Culture: Amazon.co.uk: Mirzoeff, Nicholas:  9780415158763: Books">
            <a:extLst>
              <a:ext uri="{FF2B5EF4-FFF2-40B4-BE49-F238E27FC236}">
                <a16:creationId xmlns:a16="http://schemas.microsoft.com/office/drawing/2014/main" id="{0D442C9E-9D36-0B46-A7B6-B206AFDD7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983" y="429703"/>
            <a:ext cx="6931726" cy="1044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15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6D4C52-F5C3-8945-85A6-2719F9F81E80}"/>
              </a:ext>
            </a:extLst>
          </p:cNvPr>
          <p:cNvSpPr>
            <a:spLocks noGrp="1"/>
          </p:cNvSpPr>
          <p:nvPr>
            <p:ph idx="1"/>
          </p:nvPr>
        </p:nvSpPr>
        <p:spPr/>
        <p:txBody>
          <a:bodyPr/>
          <a:lstStyle/>
          <a:p>
            <a:pPr marL="457200" indent="-457200">
              <a:buFont typeface="Arial" panose="020B0604020202020204" pitchFamily="34" charset="0"/>
              <a:buChar char="•"/>
            </a:pPr>
            <a:r>
              <a:rPr lang="en-US" sz="4400" dirty="0">
                <a:latin typeface="Spectral" panose="02020502060000000000" pitchFamily="18" charset="77"/>
              </a:rPr>
              <a:t>What is Performance Studies and what is Screen Studies? Why study both together? </a:t>
            </a:r>
          </a:p>
          <a:p>
            <a:pPr marL="457200" indent="-457200">
              <a:buFont typeface="Arial" panose="020B0604020202020204" pitchFamily="34" charset="0"/>
              <a:buChar char="•"/>
            </a:pPr>
            <a:r>
              <a:rPr lang="en-US" sz="4400" dirty="0">
                <a:latin typeface="Spectral" panose="02020502060000000000" pitchFamily="18" charset="77"/>
              </a:rPr>
              <a:t>What modules will I take and how will I learn in this subject? </a:t>
            </a:r>
          </a:p>
          <a:p>
            <a:pPr marL="457200" indent="-457200">
              <a:buFont typeface="Arial" panose="020B0604020202020204" pitchFamily="34" charset="0"/>
              <a:buChar char="•"/>
            </a:pPr>
            <a:r>
              <a:rPr lang="en-IE" sz="4400" dirty="0">
                <a:latin typeface="Spectral" panose="02020502060000000000" pitchFamily="18" charset="77"/>
              </a:rPr>
              <a:t>Module Material, Submitting Work and Guidelines/Policies</a:t>
            </a:r>
          </a:p>
          <a:p>
            <a:pPr marL="457200" indent="-457200">
              <a:buFont typeface="Arial" panose="020B0604020202020204" pitchFamily="34" charset="0"/>
              <a:buChar char="•"/>
            </a:pPr>
            <a:r>
              <a:rPr lang="en-US" sz="4400" dirty="0">
                <a:latin typeface="Spectral" panose="02020502060000000000" pitchFamily="18" charset="77"/>
              </a:rPr>
              <a:t>Questions</a:t>
            </a:r>
          </a:p>
        </p:txBody>
      </p:sp>
      <p:sp>
        <p:nvSpPr>
          <p:cNvPr id="3" name="Title 2">
            <a:extLst>
              <a:ext uri="{FF2B5EF4-FFF2-40B4-BE49-F238E27FC236}">
                <a16:creationId xmlns:a16="http://schemas.microsoft.com/office/drawing/2014/main" id="{839F4AD8-83A1-C148-B905-D24AB60239B1}"/>
              </a:ext>
            </a:extLst>
          </p:cNvPr>
          <p:cNvSpPr>
            <a:spLocks noGrp="1"/>
          </p:cNvSpPr>
          <p:nvPr>
            <p:ph type="title"/>
          </p:nvPr>
        </p:nvSpPr>
        <p:spPr/>
        <p:txBody>
          <a:bodyPr/>
          <a:lstStyle/>
          <a:p>
            <a:r>
              <a:rPr lang="en-US" dirty="0"/>
              <a:t>In this presentation, we will cover:</a:t>
            </a:r>
          </a:p>
        </p:txBody>
      </p:sp>
    </p:spTree>
    <p:extLst>
      <p:ext uri="{BB962C8B-B14F-4D97-AF65-F5344CB8AC3E}">
        <p14:creationId xmlns:p14="http://schemas.microsoft.com/office/powerpoint/2010/main" val="392092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D5E386-B0D2-744B-99E9-04C685F66870}"/>
              </a:ext>
            </a:extLst>
          </p:cNvPr>
          <p:cNvSpPr>
            <a:spLocks noGrp="1"/>
          </p:cNvSpPr>
          <p:nvPr>
            <p:ph type="ftr" sz="quarter" idx="11"/>
          </p:nvPr>
        </p:nvSpPr>
        <p:spPr>
          <a:xfrm>
            <a:off x="1040387" y="10403398"/>
            <a:ext cx="13720524" cy="904685"/>
          </a:xfrm>
        </p:spPr>
        <p:txBody>
          <a:bodyPr vert="horz" lIns="150781" tIns="75390" rIns="150781" bIns="75390" rtlCol="0" anchor="ctr">
            <a:normAutofit/>
          </a:bodyPr>
          <a:lstStyle/>
          <a:p>
            <a:pPr algn="just">
              <a:spcAft>
                <a:spcPts val="989"/>
              </a:spcAft>
            </a:pPr>
            <a:r>
              <a:rPr lang="en-US" sz="1731" kern="1200" dirty="0">
                <a:solidFill>
                  <a:schemeClr val="bg1"/>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8F80AE3D-3B9B-5C4D-A416-E3B959BCC62E}"/>
              </a:ext>
            </a:extLst>
          </p:cNvPr>
          <p:cNvSpPr>
            <a:spLocks noGrp="1"/>
          </p:cNvSpPr>
          <p:nvPr>
            <p:ph type="sldNum" sz="quarter" idx="12"/>
          </p:nvPr>
        </p:nvSpPr>
        <p:spPr>
          <a:xfrm>
            <a:off x="0" y="10404268"/>
            <a:ext cx="1055465" cy="904685"/>
          </a:xfrm>
        </p:spPr>
        <p:txBody>
          <a:bodyPr vert="horz" lIns="150781" tIns="75390" rIns="150781" bIns="75390" rtlCol="0" anchor="ctr">
            <a:normAutofit/>
          </a:bodyPr>
          <a:lstStyle/>
          <a:p>
            <a:pPr algn="ctr">
              <a:spcAft>
                <a:spcPts val="989"/>
              </a:spcAft>
            </a:pPr>
            <a:fld id="{249B1B2B-E6EA-7D4B-AD18-1CC5675B5F4F}" type="slidenum">
              <a:rPr lang="en-US" sz="1979">
                <a:solidFill>
                  <a:schemeClr val="bg1"/>
                </a:solidFill>
                <a:latin typeface="+mn-lt"/>
              </a:rPr>
              <a:pPr algn="ctr">
                <a:spcAft>
                  <a:spcPts val="989"/>
                </a:spcAft>
              </a:pPr>
              <a:t>20</a:t>
            </a:fld>
            <a:endParaRPr lang="en-US" sz="1979">
              <a:solidFill>
                <a:schemeClr val="bg1"/>
              </a:solidFill>
              <a:latin typeface="+mn-lt"/>
            </a:endParaRPr>
          </a:p>
        </p:txBody>
      </p:sp>
      <p:sp>
        <p:nvSpPr>
          <p:cNvPr id="4" name="Date Placeholder 3">
            <a:extLst>
              <a:ext uri="{FF2B5EF4-FFF2-40B4-BE49-F238E27FC236}">
                <a16:creationId xmlns:a16="http://schemas.microsoft.com/office/drawing/2014/main" id="{66FABD25-F8BC-6843-8FBB-73C8919FE8EB}"/>
              </a:ext>
            </a:extLst>
          </p:cNvPr>
          <p:cNvSpPr>
            <a:spLocks noGrp="1"/>
          </p:cNvSpPr>
          <p:nvPr>
            <p:ph type="dt" sz="half" idx="10"/>
          </p:nvPr>
        </p:nvSpPr>
        <p:spPr>
          <a:xfrm>
            <a:off x="15097726" y="10403398"/>
            <a:ext cx="3769519" cy="904685"/>
          </a:xfrm>
        </p:spPr>
        <p:txBody>
          <a:bodyPr vert="horz" lIns="150781" tIns="75390" rIns="150781" bIns="75390" rtlCol="0" anchor="ctr">
            <a:normAutofit/>
          </a:bodyPr>
          <a:lstStyle/>
          <a:p>
            <a:pPr>
              <a:spcAft>
                <a:spcPts val="989"/>
              </a:spcAft>
            </a:pPr>
            <a:fld id="{256BBF8A-8ACE-A145-9BC4-FEF8ECB4ED86}" type="datetime3">
              <a:rPr lang="en-US" sz="1731">
                <a:solidFill>
                  <a:schemeClr val="bg1"/>
                </a:solidFill>
                <a:latin typeface="+mn-lt"/>
              </a:rPr>
              <a:pPr>
                <a:spcAft>
                  <a:spcPts val="989"/>
                </a:spcAft>
              </a:pPr>
              <a:t>6 September 2024</a:t>
            </a:fld>
            <a:endParaRPr lang="en-US" sz="1731">
              <a:solidFill>
                <a:schemeClr val="bg1"/>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532156196"/>
              </p:ext>
            </p:extLst>
          </p:nvPr>
        </p:nvGraphicFramePr>
        <p:xfrm>
          <a:off x="1699123" y="470098"/>
          <a:ext cx="15553727" cy="12499291"/>
        </p:xfrm>
        <a:graphic>
          <a:graphicData uri="http://schemas.openxmlformats.org/drawingml/2006/table">
            <a:tbl>
              <a:tblPr/>
              <a:tblGrid>
                <a:gridCol w="4180298">
                  <a:extLst>
                    <a:ext uri="{9D8B030D-6E8A-4147-A177-3AD203B41FA5}">
                      <a16:colId xmlns:a16="http://schemas.microsoft.com/office/drawing/2014/main" val="1137157881"/>
                    </a:ext>
                  </a:extLst>
                </a:gridCol>
                <a:gridCol w="2899849">
                  <a:extLst>
                    <a:ext uri="{9D8B030D-6E8A-4147-A177-3AD203B41FA5}">
                      <a16:colId xmlns:a16="http://schemas.microsoft.com/office/drawing/2014/main" val="3207025094"/>
                    </a:ext>
                  </a:extLst>
                </a:gridCol>
                <a:gridCol w="8473580">
                  <a:extLst>
                    <a:ext uri="{9D8B030D-6E8A-4147-A177-3AD203B41FA5}">
                      <a16:colId xmlns:a16="http://schemas.microsoft.com/office/drawing/2014/main" val="3082628432"/>
                    </a:ext>
                  </a:extLst>
                </a:gridCol>
              </a:tblGrid>
              <a:tr h="720081">
                <a:tc>
                  <a:txBody>
                    <a:bodyPr/>
                    <a:lstStyle/>
                    <a:p>
                      <a:pPr fontAlgn="t"/>
                      <a:endParaRPr lang="en-IE" dirty="0">
                        <a:effectLst/>
                        <a:latin typeface="Spectral" panose="02020502060000000000" pitchFamily="18" charset="77"/>
                      </a:endParaRPr>
                    </a:p>
                    <a:p>
                      <a:pPr algn="ctr" rtl="0" fontAlgn="base"/>
                      <a:r>
                        <a:rPr lang="en-IE" sz="3200" b="1" i="0" dirty="0">
                          <a:effectLst/>
                          <a:latin typeface="Spectral" panose="02020502060000000000" pitchFamily="18" charset="77"/>
                        </a:rPr>
                        <a:t>Class</a:t>
                      </a:r>
                      <a:r>
                        <a:rPr lang="en-IE" sz="3200" b="0" i="0" dirty="0">
                          <a:effectLst/>
                          <a:latin typeface="Spectral" panose="02020502060000000000" pitchFamily="18" charset="77"/>
                        </a:rPr>
                        <a:t> </a:t>
                      </a:r>
                      <a:r>
                        <a:rPr lang="en-IE" sz="1100" b="0" i="0" dirty="0">
                          <a:effectLst/>
                          <a:latin typeface="Spectral" panose="02020502060000000000" pitchFamily="18" charset="77"/>
                        </a:rPr>
                        <a:t> </a:t>
                      </a:r>
                      <a:endParaRPr lang="en-IE" b="0" i="0" dirty="0">
                        <a:effectLst/>
                        <a:latin typeface="Spectral" panose="02020502060000000000" pitchFamily="18" charset="77"/>
                      </a:endParaRPr>
                    </a:p>
                  </a:txBody>
                  <a:tcPr>
                    <a:lnL>
                      <a:noFill/>
                    </a:lnL>
                    <a:lnR>
                      <a:noFill/>
                    </a:lnR>
                    <a:lnT>
                      <a:noFill/>
                    </a:lnT>
                    <a:lnB>
                      <a:noFill/>
                    </a:lnB>
                  </a:tcPr>
                </a:tc>
                <a:tc>
                  <a:txBody>
                    <a:bodyPr/>
                    <a:lstStyle/>
                    <a:p>
                      <a:pPr algn="ctr" fontAlgn="t"/>
                      <a:endParaRPr lang="en-IE" dirty="0">
                        <a:effectLst/>
                        <a:latin typeface="Spectral" panose="02020502060000000000" pitchFamily="18" charset="77"/>
                      </a:endParaRPr>
                    </a:p>
                    <a:p>
                      <a:pPr algn="ctr" rtl="0" fontAlgn="base"/>
                      <a:r>
                        <a:rPr lang="en-IE" sz="2800" b="1" i="0" dirty="0">
                          <a:effectLst/>
                          <a:latin typeface="Spectral" panose="02020502060000000000" pitchFamily="18" charset="77"/>
                        </a:rPr>
                        <a:t>Semester</a:t>
                      </a:r>
                      <a:r>
                        <a:rPr lang="en-IE" sz="2800" b="0" i="0" dirty="0">
                          <a:effectLst/>
                          <a:latin typeface="Spectral" panose="02020502060000000000" pitchFamily="18" charset="77"/>
                        </a:rPr>
                        <a:t>  </a:t>
                      </a:r>
                      <a:endParaRPr lang="en-IE" sz="4400" b="0" i="0" dirty="0">
                        <a:effectLst/>
                        <a:latin typeface="Spectral" panose="02020502060000000000" pitchFamily="18" charset="77"/>
                      </a:endParaRPr>
                    </a:p>
                  </a:txBody>
                  <a:tcPr>
                    <a:lnL>
                      <a:noFill/>
                    </a:lnL>
                    <a:lnR>
                      <a:noFill/>
                    </a:lnR>
                    <a:lnT>
                      <a:noFill/>
                    </a:lnT>
                    <a:lnB>
                      <a:noFill/>
                    </a:lnB>
                  </a:tcPr>
                </a:tc>
                <a:tc>
                  <a:txBody>
                    <a:bodyPr/>
                    <a:lstStyle/>
                    <a:p>
                      <a:pPr algn="ctr" fontAlgn="t"/>
                      <a:endParaRPr lang="en-IE" dirty="0">
                        <a:effectLst/>
                        <a:latin typeface="Spectral" panose="02020502060000000000" pitchFamily="18" charset="77"/>
                      </a:endParaRPr>
                    </a:p>
                    <a:p>
                      <a:pPr algn="ctr" rtl="0" fontAlgn="base"/>
                      <a:r>
                        <a:rPr lang="en-IE" sz="2400" b="1" i="0" dirty="0">
                          <a:effectLst/>
                          <a:latin typeface="Spectral" panose="02020502060000000000" pitchFamily="18" charset="77"/>
                        </a:rPr>
                        <a:t>Day, Time and Venue</a:t>
                      </a:r>
                      <a:r>
                        <a:rPr lang="en-IE" sz="2400" b="0" i="0" dirty="0">
                          <a:effectLst/>
                          <a:latin typeface="Spectral" panose="02020502060000000000" pitchFamily="18" charset="77"/>
                        </a:rPr>
                        <a:t>  </a:t>
                      </a:r>
                      <a:endParaRPr lang="en-IE" sz="4000" b="0" i="0" dirty="0">
                        <a:effectLst/>
                        <a:latin typeface="Spectral" panose="02020502060000000000" pitchFamily="18" charset="77"/>
                      </a:endParaRPr>
                    </a:p>
                  </a:txBody>
                  <a:tcPr>
                    <a:lnL>
                      <a:noFill/>
                    </a:lnL>
                    <a:lnR>
                      <a:noFill/>
                    </a:lnR>
                    <a:lnT>
                      <a:noFill/>
                    </a:lnT>
                    <a:lnB>
                      <a:noFill/>
                    </a:lnB>
                  </a:tcPr>
                </a:tc>
                <a:extLst>
                  <a:ext uri="{0D108BD9-81ED-4DB2-BD59-A6C34878D82A}">
                    <a16:rowId xmlns:a16="http://schemas.microsoft.com/office/drawing/2014/main" val="3733521858"/>
                  </a:ext>
                </a:extLst>
              </a:tr>
              <a:tr h="2314913">
                <a:tc>
                  <a:txBody>
                    <a:bodyPr/>
                    <a:lstStyle/>
                    <a:p>
                      <a:pPr fontAlgn="t"/>
                      <a:endParaRPr lang="en-IE" dirty="0">
                        <a:effectLst/>
                        <a:latin typeface="Spectral" panose="02020502060000000000" pitchFamily="18" charset="77"/>
                      </a:endParaRPr>
                    </a:p>
                    <a:p>
                      <a:pPr algn="l" rtl="0" fontAlgn="base"/>
                      <a:r>
                        <a:rPr lang="en-IE" sz="3200" b="0" i="0" dirty="0">
                          <a:effectLst/>
                          <a:latin typeface="Spectral" panose="02020502060000000000" pitchFamily="18" charset="77"/>
                        </a:rPr>
                        <a:t>PSS1100 Introduction to Performance Studies  </a:t>
                      </a:r>
                      <a:endParaRPr lang="en-IE" sz="48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dirty="0">
                        <a:effectLst/>
                        <a:latin typeface="Spectral" panose="02020502060000000000" pitchFamily="18" charset="77"/>
                      </a:endParaRPr>
                    </a:p>
                    <a:p>
                      <a:pPr algn="l" rtl="0" fontAlgn="base"/>
                      <a:r>
                        <a:rPr lang="en-IE" sz="4000" b="0" i="0" dirty="0">
                          <a:effectLst/>
                          <a:latin typeface="Spectral" panose="02020502060000000000" pitchFamily="18" charset="77"/>
                        </a:rPr>
                        <a:t>1 </a:t>
                      </a:r>
                      <a:r>
                        <a:rPr lang="en-IE" sz="1100" b="0" i="0" dirty="0">
                          <a:effectLst/>
                          <a:latin typeface="Spectral" panose="02020502060000000000" pitchFamily="18" charset="77"/>
                        </a:rPr>
                        <a:t> </a:t>
                      </a:r>
                      <a:endParaRPr lang="en-IE"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sz="3000" dirty="0">
                        <a:effectLst/>
                        <a:latin typeface="Spectral" panose="02020502060000000000" pitchFamily="18" charset="77"/>
                      </a:endParaRPr>
                    </a:p>
                    <a:p>
                      <a:pPr algn="l" rtl="0" fontAlgn="base"/>
                      <a:r>
                        <a:rPr lang="en-IE" sz="3000" b="1" i="0" dirty="0">
                          <a:effectLst/>
                          <a:latin typeface="Spectral" panose="02020502060000000000" pitchFamily="18" charset="77"/>
                        </a:rPr>
                        <a:t>Monday 4-5pm  </a:t>
                      </a:r>
                      <a:r>
                        <a:rPr lang="en-IE" sz="3000" b="1" i="0" dirty="0" err="1">
                          <a:effectLst/>
                          <a:latin typeface="Spectral" panose="02020502060000000000" pitchFamily="18" charset="77"/>
                        </a:rPr>
                        <a:t>O’Donoghue</a:t>
                      </a:r>
                      <a:r>
                        <a:rPr lang="en-IE" sz="3000" b="1" i="0" dirty="0">
                          <a:effectLst/>
                          <a:latin typeface="Spectral" panose="02020502060000000000" pitchFamily="18" charset="77"/>
                        </a:rPr>
                        <a:t> Theatre, BOI Theatre </a:t>
                      </a:r>
                      <a:r>
                        <a:rPr lang="en-IE" sz="3000" b="1" i="0" dirty="0" err="1">
                          <a:effectLst/>
                          <a:latin typeface="Spectral" panose="02020502060000000000" pitchFamily="18" charset="77"/>
                        </a:rPr>
                        <a:t>wk</a:t>
                      </a:r>
                      <a:r>
                        <a:rPr lang="en-IE" sz="3000" b="1" i="0" dirty="0">
                          <a:effectLst/>
                          <a:latin typeface="Spectral" panose="02020502060000000000" pitchFamily="18" charset="77"/>
                        </a:rPr>
                        <a:t> 6  </a:t>
                      </a:r>
                    </a:p>
                    <a:p>
                      <a:pPr algn="l" rtl="0" fontAlgn="base"/>
                      <a:endParaRPr lang="en-IE" sz="3000" b="1" i="0" dirty="0">
                        <a:effectLst/>
                        <a:latin typeface="Spectral" panose="02020502060000000000" pitchFamily="18" charset="77"/>
                      </a:endParaRPr>
                    </a:p>
                    <a:p>
                      <a:pPr algn="l" rtl="0" fontAlgn="base"/>
                      <a:r>
                        <a:rPr lang="en-IE" sz="3000" b="1" i="0" dirty="0">
                          <a:effectLst/>
                          <a:latin typeface="Spectral" panose="02020502060000000000" pitchFamily="18" charset="77"/>
                        </a:rPr>
                        <a:t>Wednesday 3-4pm </a:t>
                      </a:r>
                      <a:r>
                        <a:rPr lang="en-IE" sz="3000" b="1" i="0" dirty="0" err="1">
                          <a:effectLst/>
                          <a:latin typeface="Spectral" panose="02020502060000000000" pitchFamily="18" charset="77"/>
                        </a:rPr>
                        <a:t>O’Donoghue</a:t>
                      </a:r>
                      <a:r>
                        <a:rPr lang="en-IE" sz="3000" b="1" i="0" dirty="0">
                          <a:effectLst/>
                          <a:latin typeface="Spectral" panose="02020502060000000000" pitchFamily="18" charset="77"/>
                        </a:rPr>
                        <a:t> Theatre , BOI Theatre </a:t>
                      </a:r>
                      <a:r>
                        <a:rPr lang="en-IE" sz="3000" b="1" i="0" dirty="0" err="1">
                          <a:effectLst/>
                          <a:latin typeface="Spectral" panose="02020502060000000000" pitchFamily="18" charset="77"/>
                        </a:rPr>
                        <a:t>wk</a:t>
                      </a:r>
                      <a:r>
                        <a:rPr lang="en-IE" sz="3000" b="1" i="0" dirty="0">
                          <a:effectLst/>
                          <a:latin typeface="Spectral" panose="02020502060000000000" pitchFamily="18" charset="77"/>
                        </a:rPr>
                        <a:t> 6 </a:t>
                      </a:r>
                    </a:p>
                  </a:txBody>
                  <a:tcPr>
                    <a:lnL>
                      <a:noFill/>
                    </a:lnL>
                    <a:lnR>
                      <a:noFill/>
                    </a:lnR>
                    <a:lnT>
                      <a:noFill/>
                    </a:lnT>
                    <a:lnB>
                      <a:noFill/>
                    </a:lnB>
                  </a:tcPr>
                </a:tc>
                <a:extLst>
                  <a:ext uri="{0D108BD9-81ED-4DB2-BD59-A6C34878D82A}">
                    <a16:rowId xmlns:a16="http://schemas.microsoft.com/office/drawing/2014/main" val="4272928122"/>
                  </a:ext>
                </a:extLst>
              </a:tr>
              <a:tr h="1440160">
                <a:tc>
                  <a:txBody>
                    <a:bodyPr/>
                    <a:lstStyle/>
                    <a:p>
                      <a:pPr algn="l" rtl="0" fontAlgn="base"/>
                      <a:endParaRPr lang="en-IE" sz="2800" b="0" i="0" dirty="0">
                        <a:effectLst/>
                        <a:latin typeface="Spectral" panose="02020502060000000000" pitchFamily="18" charset="77"/>
                      </a:endParaRPr>
                    </a:p>
                    <a:p>
                      <a:pPr algn="l" rtl="0" fontAlgn="base"/>
                      <a:r>
                        <a:rPr lang="en-IE" sz="2800" b="0" i="0" dirty="0">
                          <a:effectLst/>
                          <a:latin typeface="Spectral" panose="02020502060000000000" pitchFamily="18" charset="77"/>
                        </a:rPr>
                        <a:t>FS101 Introduction to Film Studies 1: Form  </a:t>
                      </a:r>
                      <a:endParaRPr lang="en-IE" sz="44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sz="4800" dirty="0">
                        <a:effectLst/>
                        <a:latin typeface="Spectral" panose="02020502060000000000" pitchFamily="18" charset="77"/>
                      </a:endParaRPr>
                    </a:p>
                    <a:p>
                      <a:pPr algn="l" rtl="0" fontAlgn="base"/>
                      <a:r>
                        <a:rPr lang="en-IE" sz="3200" b="0" i="0" dirty="0">
                          <a:effectLst/>
                          <a:latin typeface="Spectral" panose="02020502060000000000" pitchFamily="18" charset="77"/>
                        </a:rPr>
                        <a:t>1  </a:t>
                      </a:r>
                      <a:endParaRPr lang="en-IE" sz="48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dirty="0">
                        <a:effectLst/>
                        <a:latin typeface="Spectral" panose="02020502060000000000" pitchFamily="18" charset="77"/>
                      </a:endParaRPr>
                    </a:p>
                    <a:p>
                      <a:pPr algn="l" rtl="0" fontAlgn="base"/>
                      <a:endParaRPr lang="en-IE" sz="2800" b="1" i="0" dirty="0">
                        <a:effectLst/>
                        <a:latin typeface="Spectral" panose="02020502060000000000" pitchFamily="18" charset="77"/>
                      </a:endParaRPr>
                    </a:p>
                    <a:p>
                      <a:pPr algn="l" rtl="0" fontAlgn="base"/>
                      <a:r>
                        <a:rPr lang="en-IE" sz="2800" b="1" i="0" dirty="0">
                          <a:effectLst/>
                          <a:latin typeface="Spectral" panose="02020502060000000000" pitchFamily="18" charset="77"/>
                        </a:rPr>
                        <a:t>Wednesday 9-10am Martin Ryan Annex 201 </a:t>
                      </a:r>
                    </a:p>
                    <a:p>
                      <a:pPr algn="l" rtl="0" fontAlgn="base"/>
                      <a:r>
                        <a:rPr lang="en-IE" sz="2800" b="1" i="0" dirty="0">
                          <a:effectLst/>
                          <a:latin typeface="Spectral" panose="02020502060000000000" pitchFamily="18" charset="77"/>
                        </a:rPr>
                        <a:t>Thursday 4-5pm Martin Ryan Annex 201    </a:t>
                      </a:r>
                    </a:p>
                    <a:p>
                      <a:pPr algn="l" rtl="0" fontAlgn="base"/>
                      <a:r>
                        <a:rPr lang="en-IE" sz="2800" b="1" i="0" dirty="0">
                          <a:effectLst/>
                          <a:latin typeface="Spectral" panose="02020502060000000000" pitchFamily="18" charset="77"/>
                        </a:rPr>
                        <a:t>Weekly Screening: Tuesday 6-7:30 pm - AMB-1023 </a:t>
                      </a:r>
                      <a:r>
                        <a:rPr lang="en-IE" sz="2800" b="1" i="0" dirty="0" err="1">
                          <a:effectLst/>
                          <a:latin typeface="Spectral" panose="02020502060000000000" pitchFamily="18" charset="77"/>
                        </a:rPr>
                        <a:t>Mairtin</a:t>
                      </a:r>
                      <a:r>
                        <a:rPr lang="en-IE" sz="2800" b="1" i="0" dirty="0">
                          <a:effectLst/>
                          <a:latin typeface="Spectral" panose="02020502060000000000" pitchFamily="18" charset="77"/>
                        </a:rPr>
                        <a:t> O' </a:t>
                      </a:r>
                      <a:r>
                        <a:rPr lang="en-IE" sz="2800" b="1" i="0" dirty="0" err="1">
                          <a:effectLst/>
                          <a:latin typeface="Spectral" panose="02020502060000000000" pitchFamily="18" charset="77"/>
                        </a:rPr>
                        <a:t>Tnuthail</a:t>
                      </a:r>
                      <a:r>
                        <a:rPr lang="en-IE" sz="2800" b="1" i="0" dirty="0">
                          <a:effectLst/>
                          <a:latin typeface="Spectral" panose="02020502060000000000" pitchFamily="18" charset="77"/>
                        </a:rPr>
                        <a:t> Theatre [Arts Millennium] </a:t>
                      </a:r>
                      <a:endParaRPr lang="en-IE" sz="4400" b="0" i="0" dirty="0">
                        <a:effectLst/>
                        <a:latin typeface="Spectral" panose="02020502060000000000" pitchFamily="18" charset="77"/>
                      </a:endParaRPr>
                    </a:p>
                  </a:txBody>
                  <a:tcPr>
                    <a:lnL>
                      <a:noFill/>
                    </a:lnL>
                    <a:lnR>
                      <a:noFill/>
                    </a:lnR>
                    <a:lnT>
                      <a:noFill/>
                    </a:lnT>
                    <a:lnB>
                      <a:noFill/>
                    </a:lnB>
                  </a:tcPr>
                </a:tc>
                <a:extLst>
                  <a:ext uri="{0D108BD9-81ED-4DB2-BD59-A6C34878D82A}">
                    <a16:rowId xmlns:a16="http://schemas.microsoft.com/office/drawing/2014/main" val="3037400614"/>
                  </a:ext>
                </a:extLst>
              </a:tr>
              <a:tr h="1944216">
                <a:tc>
                  <a:txBody>
                    <a:bodyPr/>
                    <a:lstStyle/>
                    <a:p>
                      <a:pPr fontAlgn="t"/>
                      <a:endParaRPr lang="en-IE" dirty="0">
                        <a:effectLst/>
                        <a:latin typeface="Spectral" panose="02020502060000000000" pitchFamily="18" charset="77"/>
                      </a:endParaRPr>
                    </a:p>
                    <a:p>
                      <a:pPr algn="l" rtl="0" fontAlgn="base"/>
                      <a:r>
                        <a:rPr lang="en-IE" sz="3200" b="0" i="0" dirty="0">
                          <a:effectLst/>
                          <a:latin typeface="Spectral" panose="02020502060000000000" pitchFamily="18" charset="77"/>
                        </a:rPr>
                        <a:t>FM1100 Introduction to Visual Culture  </a:t>
                      </a:r>
                      <a:endParaRPr lang="en-IE" sz="48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sz="4800" dirty="0">
                        <a:effectLst/>
                        <a:latin typeface="Spectral" panose="02020502060000000000" pitchFamily="18" charset="77"/>
                      </a:endParaRPr>
                    </a:p>
                    <a:p>
                      <a:pPr algn="l" rtl="0" fontAlgn="base"/>
                      <a:r>
                        <a:rPr lang="en-IE" sz="3200" b="0" i="0" dirty="0">
                          <a:effectLst/>
                          <a:latin typeface="Spectral" panose="02020502060000000000" pitchFamily="18" charset="77"/>
                        </a:rPr>
                        <a:t>2  </a:t>
                      </a:r>
                      <a:endParaRPr lang="en-IE" sz="48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sz="4400" dirty="0">
                        <a:effectLst/>
                        <a:latin typeface="Spectral" panose="02020502060000000000" pitchFamily="18" charset="77"/>
                      </a:endParaRPr>
                    </a:p>
                    <a:p>
                      <a:pPr algn="l" rtl="0" fontAlgn="base"/>
                      <a:r>
                        <a:rPr lang="en-IE" sz="3000" b="1" i="0" dirty="0">
                          <a:effectLst/>
                          <a:latin typeface="Spectral" panose="02020502060000000000" pitchFamily="18" charset="77"/>
                        </a:rPr>
                        <a:t>Wednesday 9-10 am, venue TBC </a:t>
                      </a:r>
                    </a:p>
                    <a:p>
                      <a:pPr algn="l" rtl="0" fontAlgn="base"/>
                      <a:r>
                        <a:rPr lang="en-IE" sz="3000" b="1" i="0" dirty="0">
                          <a:effectLst/>
                          <a:latin typeface="Spectral" panose="02020502060000000000" pitchFamily="18" charset="77"/>
                        </a:rPr>
                        <a:t>Thursday 4-5pm CSB -G005 </a:t>
                      </a:r>
                      <a:r>
                        <a:rPr lang="en-IE" sz="3000" b="0" i="0" dirty="0">
                          <a:effectLst/>
                          <a:latin typeface="Spectral" panose="02020502060000000000" pitchFamily="18" charset="77"/>
                        </a:rPr>
                        <a:t> </a:t>
                      </a:r>
                    </a:p>
                  </a:txBody>
                  <a:tcPr>
                    <a:lnL>
                      <a:noFill/>
                    </a:lnL>
                    <a:lnR>
                      <a:noFill/>
                    </a:lnR>
                    <a:lnT>
                      <a:noFill/>
                    </a:lnT>
                    <a:lnB>
                      <a:noFill/>
                    </a:lnB>
                  </a:tcPr>
                </a:tc>
                <a:extLst>
                  <a:ext uri="{0D108BD9-81ED-4DB2-BD59-A6C34878D82A}">
                    <a16:rowId xmlns:a16="http://schemas.microsoft.com/office/drawing/2014/main" val="4051622555"/>
                  </a:ext>
                </a:extLst>
              </a:tr>
              <a:tr h="3940915">
                <a:tc>
                  <a:txBody>
                    <a:bodyPr/>
                    <a:lstStyle/>
                    <a:p>
                      <a:pPr fontAlgn="t"/>
                      <a:endParaRPr lang="en-IE" dirty="0">
                        <a:effectLst/>
                        <a:latin typeface="Spectral" panose="02020502060000000000" pitchFamily="18" charset="77"/>
                      </a:endParaRPr>
                    </a:p>
                    <a:p>
                      <a:pPr algn="l" rtl="0" fontAlgn="base"/>
                      <a:r>
                        <a:rPr lang="en-IE" sz="3200" b="0" i="0" dirty="0">
                          <a:effectLst/>
                          <a:latin typeface="Spectral" panose="02020502060000000000" pitchFamily="18" charset="77"/>
                        </a:rPr>
                        <a:t>PSS1101 Performing and Screening Ireland  </a:t>
                      </a:r>
                      <a:endParaRPr lang="en-IE" sz="48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sz="4800" dirty="0">
                        <a:effectLst/>
                        <a:latin typeface="Spectral" panose="02020502060000000000" pitchFamily="18" charset="77"/>
                      </a:endParaRPr>
                    </a:p>
                    <a:p>
                      <a:pPr algn="l" rtl="0" fontAlgn="base"/>
                      <a:r>
                        <a:rPr lang="en-IE" sz="3200" b="0" i="0" dirty="0">
                          <a:effectLst/>
                          <a:latin typeface="Spectral" panose="02020502060000000000" pitchFamily="18" charset="77"/>
                        </a:rPr>
                        <a:t>2  </a:t>
                      </a:r>
                      <a:endParaRPr lang="en-IE" sz="4800" b="0" i="0" dirty="0">
                        <a:effectLst/>
                        <a:latin typeface="Spectral" panose="02020502060000000000" pitchFamily="18" charset="77"/>
                      </a:endParaRPr>
                    </a:p>
                  </a:txBody>
                  <a:tcPr>
                    <a:lnL>
                      <a:noFill/>
                    </a:lnL>
                    <a:lnR>
                      <a:noFill/>
                    </a:lnR>
                    <a:lnT>
                      <a:noFill/>
                    </a:lnT>
                    <a:lnB>
                      <a:noFill/>
                    </a:lnB>
                  </a:tcPr>
                </a:tc>
                <a:tc>
                  <a:txBody>
                    <a:bodyPr/>
                    <a:lstStyle/>
                    <a:p>
                      <a:pPr fontAlgn="t"/>
                      <a:endParaRPr lang="en-IE" dirty="0">
                        <a:effectLst/>
                        <a:latin typeface="Spectral" panose="02020502060000000000" pitchFamily="18" charset="77"/>
                      </a:endParaRPr>
                    </a:p>
                    <a:p>
                      <a:pPr algn="l" rtl="0" fontAlgn="base"/>
                      <a:r>
                        <a:rPr lang="en-IE" sz="3000" b="1" i="0" dirty="0">
                          <a:effectLst/>
                          <a:latin typeface="Spectral" panose="02020502060000000000" pitchFamily="18" charset="77"/>
                        </a:rPr>
                        <a:t>Monday 4-5pm Bank of Ireland Theatre </a:t>
                      </a:r>
                    </a:p>
                    <a:p>
                      <a:pPr algn="l" rtl="0" fontAlgn="base"/>
                      <a:r>
                        <a:rPr lang="en-IE" sz="3000" b="1" i="0" dirty="0">
                          <a:effectLst/>
                          <a:latin typeface="Spectral" panose="02020502060000000000" pitchFamily="18" charset="77"/>
                        </a:rPr>
                        <a:t>Wednesday 3-4PM, </a:t>
                      </a:r>
                      <a:r>
                        <a:rPr lang="en-IE" sz="3000" b="1" i="0" dirty="0" err="1">
                          <a:effectLst/>
                          <a:latin typeface="Spectral" panose="02020502060000000000" pitchFamily="18" charset="77"/>
                        </a:rPr>
                        <a:t>O’Donoghue</a:t>
                      </a:r>
                      <a:r>
                        <a:rPr lang="en-IE" sz="3000" b="1" i="0" dirty="0">
                          <a:effectLst/>
                          <a:latin typeface="Spectral" panose="02020502060000000000" pitchFamily="18" charset="77"/>
                        </a:rPr>
                        <a:t> Theatre </a:t>
                      </a:r>
                      <a:r>
                        <a:rPr lang="en-IE" sz="3000" b="1" i="0" dirty="0" err="1">
                          <a:effectLst/>
                          <a:latin typeface="Spectral" panose="02020502060000000000" pitchFamily="18" charset="77"/>
                        </a:rPr>
                        <a:t>wk</a:t>
                      </a:r>
                      <a:r>
                        <a:rPr lang="en-IE" sz="3000" b="1" i="0" dirty="0">
                          <a:effectLst/>
                          <a:latin typeface="Spectral" panose="02020502060000000000" pitchFamily="18" charset="77"/>
                        </a:rPr>
                        <a:t> 1-5, Studio 1 </a:t>
                      </a:r>
                      <a:r>
                        <a:rPr lang="en-IE" sz="3000" b="1" i="0" dirty="0" err="1">
                          <a:effectLst/>
                          <a:latin typeface="Spectral" panose="02020502060000000000" pitchFamily="18" charset="77"/>
                        </a:rPr>
                        <a:t>wk</a:t>
                      </a:r>
                      <a:r>
                        <a:rPr lang="en-IE" sz="3000" b="1" i="0" dirty="0">
                          <a:effectLst/>
                          <a:latin typeface="Spectral" panose="02020502060000000000" pitchFamily="18" charset="77"/>
                        </a:rPr>
                        <a:t> 6-12 </a:t>
                      </a:r>
                    </a:p>
                  </a:txBody>
                  <a:tcPr>
                    <a:lnL>
                      <a:noFill/>
                    </a:lnL>
                    <a:lnR>
                      <a:noFill/>
                    </a:lnR>
                    <a:lnT>
                      <a:noFill/>
                    </a:lnT>
                    <a:lnB>
                      <a:noFill/>
                    </a:lnB>
                  </a:tcPr>
                </a:tc>
                <a:extLst>
                  <a:ext uri="{0D108BD9-81ED-4DB2-BD59-A6C34878D82A}">
                    <a16:rowId xmlns:a16="http://schemas.microsoft.com/office/drawing/2014/main" val="3185296378"/>
                  </a:ext>
                </a:extLst>
              </a:tr>
            </a:tbl>
          </a:graphicData>
        </a:graphic>
      </p:graphicFrame>
    </p:spTree>
    <p:extLst>
      <p:ext uri="{BB962C8B-B14F-4D97-AF65-F5344CB8AC3E}">
        <p14:creationId xmlns:p14="http://schemas.microsoft.com/office/powerpoint/2010/main" val="2143526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5A9D652-9F1E-3142-BFF4-AC164E0493BC}"/>
              </a:ext>
            </a:extLst>
          </p:cNvPr>
          <p:cNvSpPr>
            <a:spLocks noGrp="1"/>
          </p:cNvSpPr>
          <p:nvPr>
            <p:ph idx="1"/>
          </p:nvPr>
        </p:nvSpPr>
        <p:spPr>
          <a:xfrm>
            <a:off x="9564134" y="2342307"/>
            <a:ext cx="9651529" cy="4672704"/>
          </a:xfrm>
        </p:spPr>
        <p:txBody>
          <a:bodyPr/>
          <a:lstStyle/>
          <a:p>
            <a:endParaRPr lang="en-US" sz="2800" dirty="0">
              <a:latin typeface="Spectral" panose="02020502060000000000" pitchFamily="18" charset="77"/>
            </a:endParaRPr>
          </a:p>
          <a:p>
            <a:r>
              <a:rPr lang="en-US" sz="2800" dirty="0">
                <a:latin typeface="Spectral" panose="02020502060000000000" pitchFamily="18" charset="77"/>
              </a:rPr>
              <a:t>Modules in years two and three of the </a:t>
            </a:r>
            <a:r>
              <a:rPr lang="en-US" sz="2800" dirty="0" err="1">
                <a:latin typeface="Spectral" panose="02020502060000000000" pitchFamily="18" charset="77"/>
              </a:rPr>
              <a:t>programme</a:t>
            </a:r>
            <a:r>
              <a:rPr lang="en-US" sz="2800" dirty="0">
                <a:latin typeface="Spectral" panose="02020502060000000000" pitchFamily="18" charset="77"/>
              </a:rPr>
              <a:t> focus on special topics in performance and screen studies including some focus on the creative industries as a business as well as practical application of the concepts we focus on in first year. </a:t>
            </a:r>
          </a:p>
          <a:p>
            <a:endParaRPr lang="en-US" sz="2800" dirty="0">
              <a:latin typeface="Spectral" panose="02020502060000000000" pitchFamily="18" charset="77"/>
            </a:endParaRPr>
          </a:p>
          <a:p>
            <a:r>
              <a:rPr lang="en-US" sz="2800" dirty="0">
                <a:latin typeface="Spectral" panose="02020502060000000000" pitchFamily="18" charset="77"/>
              </a:rPr>
              <a:t>Some modules will have smaller class sizes and some of your modes of assessment will become more diverse (moving more towards portfolio and project work).</a:t>
            </a:r>
          </a:p>
          <a:p>
            <a:endParaRPr lang="en-US" sz="2800" dirty="0">
              <a:latin typeface="Spectral" panose="02020502060000000000" pitchFamily="18" charset="77"/>
            </a:endParaRPr>
          </a:p>
          <a:p>
            <a:r>
              <a:rPr lang="en-US" sz="2800" dirty="0">
                <a:latin typeface="Spectral" panose="02020502060000000000" pitchFamily="18" charset="77"/>
              </a:rPr>
              <a:t>You can link into business and enterprise focused modules in “Designing Futures” to build skills. </a:t>
            </a:r>
          </a:p>
          <a:p>
            <a:endParaRPr lang="en-US" sz="2800" dirty="0">
              <a:latin typeface="Spectral" panose="02020502060000000000" pitchFamily="18" charset="77"/>
            </a:endParaRPr>
          </a:p>
          <a:p>
            <a:r>
              <a:rPr lang="en-US" sz="2800" dirty="0">
                <a:latin typeface="Spectral" panose="02020502060000000000" pitchFamily="18" charset="77"/>
              </a:rPr>
              <a:t>You can combine PSS with other subjects to enhance your practical experiences in the area and avail of opportunities in those subjects like studying abroad and/or work placement. </a:t>
            </a:r>
          </a:p>
        </p:txBody>
      </p:sp>
      <p:sp>
        <p:nvSpPr>
          <p:cNvPr id="5" name="Title 4">
            <a:extLst>
              <a:ext uri="{FF2B5EF4-FFF2-40B4-BE49-F238E27FC236}">
                <a16:creationId xmlns:a16="http://schemas.microsoft.com/office/drawing/2014/main" id="{87DF5DB6-ADDA-D845-8566-27B8CE166C60}"/>
              </a:ext>
            </a:extLst>
          </p:cNvPr>
          <p:cNvSpPr>
            <a:spLocks noGrp="1"/>
          </p:cNvSpPr>
          <p:nvPr>
            <p:ph type="title"/>
          </p:nvPr>
        </p:nvSpPr>
        <p:spPr>
          <a:xfrm>
            <a:off x="9564134" y="439173"/>
            <a:ext cx="8889529" cy="2031325"/>
          </a:xfrm>
        </p:spPr>
        <p:txBody>
          <a:bodyPr/>
          <a:lstStyle/>
          <a:p>
            <a:r>
              <a:rPr lang="en-US" dirty="0"/>
              <a:t>How will I learn in year two and final year? </a:t>
            </a:r>
          </a:p>
        </p:txBody>
      </p:sp>
      <p:pic>
        <p:nvPicPr>
          <p:cNvPr id="1026" name="Picture 2" descr="Artist Duo Artemis Beasts bring Activism to Performance Art">
            <a:extLst>
              <a:ext uri="{FF2B5EF4-FFF2-40B4-BE49-F238E27FC236}">
                <a16:creationId xmlns:a16="http://schemas.microsoft.com/office/drawing/2014/main" id="{86945B9E-83F9-2E4D-A840-339818B9C43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1993" r="219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D782B6-06AB-5E4E-ACC4-E8C87F22E102}"/>
              </a:ext>
            </a:extLst>
          </p:cNvPr>
          <p:cNvSpPr txBox="1"/>
          <p:nvPr/>
        </p:nvSpPr>
        <p:spPr>
          <a:xfrm>
            <a:off x="8971930" y="10263187"/>
            <a:ext cx="3600400" cy="369332"/>
          </a:xfrm>
          <a:prstGeom prst="rect">
            <a:avLst/>
          </a:prstGeom>
          <a:noFill/>
        </p:spPr>
        <p:txBody>
          <a:bodyPr wrap="square" rtlCol="0">
            <a:spAutoFit/>
          </a:bodyPr>
          <a:lstStyle/>
          <a:p>
            <a:r>
              <a:rPr lang="en-US" dirty="0"/>
              <a:t>Performance duo Artemis Beast</a:t>
            </a:r>
          </a:p>
        </p:txBody>
      </p:sp>
    </p:spTree>
    <p:extLst>
      <p:ext uri="{BB962C8B-B14F-4D97-AF65-F5344CB8AC3E}">
        <p14:creationId xmlns:p14="http://schemas.microsoft.com/office/powerpoint/2010/main" val="109946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AA6B4-44F6-847D-FA94-7F19E03BC9E0}"/>
              </a:ext>
            </a:extLst>
          </p:cNvPr>
          <p:cNvSpPr>
            <a:spLocks noGrp="1"/>
          </p:cNvSpPr>
          <p:nvPr>
            <p:ph type="title"/>
          </p:nvPr>
        </p:nvSpPr>
        <p:spPr>
          <a:xfrm>
            <a:off x="835026" y="2702347"/>
            <a:ext cx="13084876" cy="3769995"/>
          </a:xfrm>
        </p:spPr>
        <p:txBody>
          <a:bodyPr/>
          <a:lstStyle/>
          <a:p>
            <a:r>
              <a:rPr lang="en-US" dirty="0"/>
              <a:t>For more in-depth module information on year two and final year, </a:t>
            </a:r>
            <a:br>
              <a:rPr lang="en-US" dirty="0"/>
            </a:br>
            <a:r>
              <a:rPr lang="en-US" dirty="0"/>
              <a:t>visit our website and review the second and final year handbooks. </a:t>
            </a:r>
          </a:p>
        </p:txBody>
      </p:sp>
    </p:spTree>
    <p:extLst>
      <p:ext uri="{BB962C8B-B14F-4D97-AF65-F5344CB8AC3E}">
        <p14:creationId xmlns:p14="http://schemas.microsoft.com/office/powerpoint/2010/main" val="194831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BC5F-4002-5941-BC7F-1B76A76AA186}"/>
              </a:ext>
            </a:extLst>
          </p:cNvPr>
          <p:cNvSpPr>
            <a:spLocks noGrp="1"/>
          </p:cNvSpPr>
          <p:nvPr>
            <p:ph type="title"/>
          </p:nvPr>
        </p:nvSpPr>
        <p:spPr>
          <a:xfrm>
            <a:off x="941637" y="1190179"/>
            <a:ext cx="6773439" cy="2462213"/>
          </a:xfrm>
        </p:spPr>
        <p:txBody>
          <a:bodyPr/>
          <a:lstStyle/>
          <a:p>
            <a:r>
              <a:rPr lang="en-US" sz="8000" b="1" dirty="0"/>
              <a:t>After I graduate? </a:t>
            </a:r>
          </a:p>
        </p:txBody>
      </p:sp>
      <p:sp>
        <p:nvSpPr>
          <p:cNvPr id="4" name="Content Placeholder 3">
            <a:extLst>
              <a:ext uri="{FF2B5EF4-FFF2-40B4-BE49-F238E27FC236}">
                <a16:creationId xmlns:a16="http://schemas.microsoft.com/office/drawing/2014/main" id="{EB4E0219-8CF0-ED48-917A-DFC82714B881}"/>
              </a:ext>
            </a:extLst>
          </p:cNvPr>
          <p:cNvSpPr>
            <a:spLocks noGrp="1"/>
          </p:cNvSpPr>
          <p:nvPr>
            <p:ph sz="half" idx="2"/>
          </p:nvPr>
        </p:nvSpPr>
        <p:spPr>
          <a:xfrm>
            <a:off x="10829881" y="398091"/>
            <a:ext cx="8311264" cy="7175679"/>
          </a:xfrm>
        </p:spPr>
        <p:txBody>
          <a:bodyPr/>
          <a:lstStyle/>
          <a:p>
            <a:endParaRPr lang="en-US" sz="3600" dirty="0">
              <a:latin typeface="Inter" panose="02000503000000020004" pitchFamily="2" charset="0"/>
            </a:endParaRPr>
          </a:p>
          <a:p>
            <a:endParaRPr lang="en-US" sz="3600" dirty="0">
              <a:latin typeface="Spectral" panose="02020502060000000000" pitchFamily="18" charset="77"/>
            </a:endParaRPr>
          </a:p>
          <a:p>
            <a:pPr marL="457200" indent="-457200">
              <a:buFont typeface="Arial" panose="020B0604020202020204" pitchFamily="34" charset="0"/>
              <a:buChar char="•"/>
            </a:pPr>
            <a:r>
              <a:rPr lang="en-US" sz="3600" dirty="0">
                <a:latin typeface="Spectral" panose="02020502060000000000" pitchFamily="18" charset="77"/>
              </a:rPr>
              <a:t>Creative Industries </a:t>
            </a:r>
          </a:p>
          <a:p>
            <a:pPr marL="457200" indent="-457200">
              <a:buFont typeface="Arial" panose="020B0604020202020204" pitchFamily="34" charset="0"/>
              <a:buChar char="•"/>
            </a:pPr>
            <a:r>
              <a:rPr lang="en-US" sz="3600" dirty="0">
                <a:latin typeface="Spectral" panose="02020502060000000000" pitchFamily="18" charset="77"/>
              </a:rPr>
              <a:t>Creative producing </a:t>
            </a:r>
          </a:p>
          <a:p>
            <a:pPr marL="457200" indent="-457200">
              <a:buFont typeface="Arial" panose="020B0604020202020204" pitchFamily="34" charset="0"/>
              <a:buChar char="•"/>
            </a:pPr>
            <a:r>
              <a:rPr lang="en-US" sz="3600" dirty="0">
                <a:latin typeface="Spectral" panose="02020502060000000000" pitchFamily="18" charset="77"/>
              </a:rPr>
              <a:t>Arts management </a:t>
            </a:r>
          </a:p>
          <a:p>
            <a:pPr marL="457200" indent="-457200">
              <a:spcAft>
                <a:spcPts val="900"/>
              </a:spcAft>
              <a:buFont typeface="Arial" panose="020B0604020202020204" pitchFamily="34" charset="0"/>
              <a:buChar char="•"/>
            </a:pPr>
            <a:r>
              <a:rPr lang="en-IE" sz="3600" dirty="0">
                <a:latin typeface="Spectral" panose="02020502060000000000" pitchFamily="18" charset="77"/>
              </a:rPr>
              <a:t>A career in academia </a:t>
            </a:r>
          </a:p>
          <a:p>
            <a:pPr marL="457200" indent="-457200">
              <a:spcAft>
                <a:spcPts val="900"/>
              </a:spcAft>
              <a:buFont typeface="Arial" panose="020B0604020202020204" pitchFamily="34" charset="0"/>
              <a:buChar char="•"/>
            </a:pPr>
            <a:r>
              <a:rPr lang="en-IE" sz="3600" dirty="0">
                <a:latin typeface="Spectral" panose="02020502060000000000" pitchFamily="18" charset="77"/>
              </a:rPr>
              <a:t>All the benefits of an arts degree: </a:t>
            </a:r>
          </a:p>
          <a:p>
            <a:pPr marL="914400" lvl="1" indent="-457200">
              <a:spcAft>
                <a:spcPts val="900"/>
              </a:spcAft>
              <a:buFont typeface="Arial" panose="020B0604020202020204" pitchFamily="34" charset="0"/>
              <a:buChar char="•"/>
            </a:pPr>
            <a:r>
              <a:rPr lang="en-IE" sz="3600" dirty="0">
                <a:latin typeface="Spectral" panose="02020502060000000000" pitchFamily="18" charset="77"/>
              </a:rPr>
              <a:t>Teaching </a:t>
            </a:r>
          </a:p>
          <a:p>
            <a:pPr marL="1371600" lvl="2" indent="-457200">
              <a:spcAft>
                <a:spcPts val="900"/>
              </a:spcAft>
              <a:buFont typeface="Arial" panose="020B0604020202020204" pitchFamily="34" charset="0"/>
              <a:buChar char="•"/>
            </a:pPr>
            <a:r>
              <a:rPr lang="en-IE" sz="3600" i="1" dirty="0">
                <a:latin typeface="Spectral" panose="02020502060000000000" pitchFamily="18" charset="77"/>
              </a:rPr>
              <a:t>Drama, Film and Theatre Studies is now a Leaving Cert subject from 2024-2025.  Plans to sync up with this in our programme currently underway!  </a:t>
            </a:r>
          </a:p>
          <a:p>
            <a:pPr marL="914400" lvl="1" indent="-457200">
              <a:spcAft>
                <a:spcPts val="900"/>
              </a:spcAft>
              <a:buFont typeface="Arial" panose="020B0604020202020204" pitchFamily="34" charset="0"/>
              <a:buChar char="•"/>
            </a:pPr>
            <a:r>
              <a:rPr lang="en-IE" sz="3600" dirty="0">
                <a:latin typeface="Spectral" panose="02020502060000000000" pitchFamily="18" charset="77"/>
              </a:rPr>
              <a:t>Public Service </a:t>
            </a:r>
          </a:p>
          <a:p>
            <a:pPr marL="914400" lvl="1" indent="-457200">
              <a:spcAft>
                <a:spcPts val="900"/>
              </a:spcAft>
              <a:buFont typeface="Arial" panose="020B0604020202020204" pitchFamily="34" charset="0"/>
              <a:buChar char="•"/>
            </a:pPr>
            <a:r>
              <a:rPr lang="en-IE" sz="3600" dirty="0">
                <a:latin typeface="Spectral" panose="02020502060000000000" pitchFamily="18" charset="77"/>
              </a:rPr>
              <a:t>Tourism and Heritage </a:t>
            </a:r>
          </a:p>
          <a:p>
            <a:pPr marL="914400" lvl="1" indent="-457200">
              <a:spcAft>
                <a:spcPts val="900"/>
              </a:spcAft>
              <a:buFont typeface="Arial" panose="020B0604020202020204" pitchFamily="34" charset="0"/>
              <a:buChar char="•"/>
            </a:pPr>
            <a:r>
              <a:rPr lang="en-IE" sz="3600" dirty="0">
                <a:latin typeface="Spectral" panose="02020502060000000000" pitchFamily="18" charset="77"/>
              </a:rPr>
              <a:t>Business </a:t>
            </a:r>
          </a:p>
          <a:p>
            <a:pPr marL="914400" lvl="1" indent="-457200">
              <a:spcAft>
                <a:spcPts val="900"/>
              </a:spcAft>
              <a:buFont typeface="Arial" panose="020B0604020202020204" pitchFamily="34" charset="0"/>
              <a:buChar char="•"/>
            </a:pPr>
            <a:r>
              <a:rPr lang="en-IE" sz="3600" dirty="0">
                <a:latin typeface="Spectral" panose="02020502060000000000" pitchFamily="18" charset="77"/>
              </a:rPr>
              <a:t>Information Technology </a:t>
            </a:r>
            <a:endParaRPr lang="en-US" sz="3600" dirty="0">
              <a:latin typeface="Spectral" panose="02020502060000000000" pitchFamily="18" charset="77"/>
            </a:endParaRPr>
          </a:p>
          <a:p>
            <a:endParaRPr lang="en-US" dirty="0"/>
          </a:p>
        </p:txBody>
      </p:sp>
      <p:sp>
        <p:nvSpPr>
          <p:cNvPr id="5" name="Date Placeholder 4">
            <a:extLst>
              <a:ext uri="{FF2B5EF4-FFF2-40B4-BE49-F238E27FC236}">
                <a16:creationId xmlns:a16="http://schemas.microsoft.com/office/drawing/2014/main" id="{CFEA4834-1BDA-AB43-B96B-3B642E4B0348}"/>
              </a:ext>
            </a:extLst>
          </p:cNvPr>
          <p:cNvSpPr>
            <a:spLocks noGrp="1"/>
          </p:cNvSpPr>
          <p:nvPr>
            <p:ph type="dt" sz="half" idx="10"/>
          </p:nvPr>
        </p:nvSpPr>
        <p:spPr/>
        <p:txBody>
          <a:bodyPr/>
          <a:lstStyle/>
          <a:p>
            <a:fld id="{F7702D62-9333-7C43-AA81-20F4F01B3D24}" type="datetime3">
              <a:rPr lang="en-IE" smtClean="0"/>
              <a:t>6 September 2024</a:t>
            </a:fld>
            <a:endParaRPr lang="en-US"/>
          </a:p>
        </p:txBody>
      </p:sp>
      <p:sp>
        <p:nvSpPr>
          <p:cNvPr id="6" name="Footer Placeholder 5">
            <a:extLst>
              <a:ext uri="{FF2B5EF4-FFF2-40B4-BE49-F238E27FC236}">
                <a16:creationId xmlns:a16="http://schemas.microsoft.com/office/drawing/2014/main" id="{AE44CD88-A78D-C543-B663-06DE67308F79}"/>
              </a:ext>
            </a:extLst>
          </p:cNvPr>
          <p:cNvSpPr>
            <a:spLocks noGrp="1"/>
          </p:cNvSpPr>
          <p:nvPr>
            <p:ph type="ftr" sz="quarter" idx="11"/>
          </p:nvPr>
        </p:nvSpPr>
        <p:spPr/>
        <p:txBody>
          <a:bodyPr/>
          <a:lstStyle/>
          <a:p>
            <a:r>
              <a:rPr lang="en-US"/>
              <a:t>Insert footer here</a:t>
            </a:r>
          </a:p>
        </p:txBody>
      </p:sp>
      <p:sp>
        <p:nvSpPr>
          <p:cNvPr id="7" name="Slide Number Placeholder 6">
            <a:extLst>
              <a:ext uri="{FF2B5EF4-FFF2-40B4-BE49-F238E27FC236}">
                <a16:creationId xmlns:a16="http://schemas.microsoft.com/office/drawing/2014/main" id="{6107DA29-5C9F-2643-B366-4FA94801A46C}"/>
              </a:ext>
            </a:extLst>
          </p:cNvPr>
          <p:cNvSpPr>
            <a:spLocks noGrp="1"/>
          </p:cNvSpPr>
          <p:nvPr>
            <p:ph type="sldNum" sz="quarter" idx="12"/>
          </p:nvPr>
        </p:nvSpPr>
        <p:spPr/>
        <p:txBody>
          <a:bodyPr/>
          <a:lstStyle/>
          <a:p>
            <a:fld id="{249B1B2B-E6EA-7D4B-AD18-1CC5675B5F4F}" type="slidenum">
              <a:rPr lang="en-US" smtClean="0"/>
              <a:t>23</a:t>
            </a:fld>
            <a:endParaRPr lang="en-US"/>
          </a:p>
        </p:txBody>
      </p:sp>
      <p:pic>
        <p:nvPicPr>
          <p:cNvPr id="6146" name="Picture 2" descr="West of Ireland in focus: Peripheral creative sector impacts and needs - My  Creative Edge">
            <a:extLst>
              <a:ext uri="{FF2B5EF4-FFF2-40B4-BE49-F238E27FC236}">
                <a16:creationId xmlns:a16="http://schemas.microsoft.com/office/drawing/2014/main" id="{93DB4F5B-D2F2-BD4F-9BC0-E19402037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30" y="4703980"/>
            <a:ext cx="8736619" cy="491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364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0FFE7-1A17-656E-7D64-A28ED4D7A361}"/>
              </a:ext>
            </a:extLst>
          </p:cNvPr>
          <p:cNvSpPr>
            <a:spLocks noGrp="1"/>
          </p:cNvSpPr>
          <p:nvPr>
            <p:ph type="title"/>
          </p:nvPr>
        </p:nvSpPr>
        <p:spPr>
          <a:xfrm>
            <a:off x="855606" y="3358659"/>
            <a:ext cx="14689194" cy="3769995"/>
          </a:xfrm>
        </p:spPr>
        <p:txBody>
          <a:bodyPr/>
          <a:lstStyle/>
          <a:p>
            <a:pPr algn="ctr"/>
            <a:r>
              <a:rPr lang="en-US" dirty="0"/>
              <a:t>Module Material, </a:t>
            </a:r>
            <a:br>
              <a:rPr lang="en-US" dirty="0"/>
            </a:br>
            <a:r>
              <a:rPr lang="en-US" dirty="0"/>
              <a:t>Submitting Work and Guidelines/Policies</a:t>
            </a:r>
          </a:p>
        </p:txBody>
      </p:sp>
    </p:spTree>
    <p:extLst>
      <p:ext uri="{BB962C8B-B14F-4D97-AF65-F5344CB8AC3E}">
        <p14:creationId xmlns:p14="http://schemas.microsoft.com/office/powerpoint/2010/main" val="152310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584B8-1151-538D-9E92-5C1640797718}"/>
              </a:ext>
            </a:extLst>
          </p:cNvPr>
          <p:cNvSpPr>
            <a:spLocks noGrp="1"/>
          </p:cNvSpPr>
          <p:nvPr>
            <p:ph type="title"/>
          </p:nvPr>
        </p:nvSpPr>
        <p:spPr>
          <a:xfrm>
            <a:off x="1440176" y="2586024"/>
            <a:ext cx="6982338" cy="2665239"/>
          </a:xfrm>
        </p:spPr>
        <p:txBody>
          <a:bodyPr vert="horz" lIns="91440" tIns="45720" rIns="91440" bIns="45720" rtlCol="0" anchor="b">
            <a:normAutofit/>
          </a:bodyPr>
          <a:lstStyle/>
          <a:p>
            <a:pPr algn="l" rtl="0">
              <a:lnSpc>
                <a:spcPct val="90000"/>
              </a:lnSpc>
              <a:spcBef>
                <a:spcPct val="0"/>
              </a:spcBef>
            </a:pPr>
            <a:r>
              <a:rPr lang="en-US" sz="5400" kern="1200" dirty="0">
                <a:latin typeface="Spectral" panose="02020502060000000000" pitchFamily="18" charset="77"/>
                <a:cs typeface="+mj-cs"/>
              </a:rPr>
              <a:t>Access Canvas and FAQs for students and staff here: </a:t>
            </a:r>
          </a:p>
        </p:txBody>
      </p:sp>
      <p:sp>
        <p:nvSpPr>
          <p:cNvPr id="4" name="Content Placeholder 3">
            <a:extLst>
              <a:ext uri="{FF2B5EF4-FFF2-40B4-BE49-F238E27FC236}">
                <a16:creationId xmlns:a16="http://schemas.microsoft.com/office/drawing/2014/main" id="{B12218EC-6CA9-0EE8-8876-F4B1689C370F}"/>
              </a:ext>
            </a:extLst>
          </p:cNvPr>
          <p:cNvSpPr>
            <a:spLocks noGrp="1"/>
          </p:cNvSpPr>
          <p:nvPr>
            <p:ph idx="1"/>
          </p:nvPr>
        </p:nvSpPr>
        <p:spPr>
          <a:xfrm>
            <a:off x="1440176" y="5654675"/>
            <a:ext cx="6982339" cy="5685730"/>
          </a:xfrm>
        </p:spPr>
        <p:txBody>
          <a:bodyPr vert="horz" lIns="91440" tIns="45720" rIns="91440" bIns="45720" rtlCol="0" anchor="t">
            <a:normAutofit/>
          </a:bodyPr>
          <a:lstStyle/>
          <a:p>
            <a:pPr algn="l" rtl="0">
              <a:lnSpc>
                <a:spcPct val="90000"/>
              </a:lnSpc>
              <a:spcAft>
                <a:spcPts val="600"/>
              </a:spcAft>
            </a:pPr>
            <a:r>
              <a:rPr lang="en-US" sz="4800" kern="1200" dirty="0">
                <a:solidFill>
                  <a:schemeClr val="tx1"/>
                </a:solidFill>
                <a:effectLst/>
                <a:latin typeface="Spectral" panose="02020502060000000000" pitchFamily="18" charset="77"/>
                <a:ea typeface="+mn-ea"/>
                <a:hlinkClick r:id="rId2"/>
              </a:rPr>
              <a:t>https://www.universityofgalway.ie/information-solutions-services/services-for-students/canvas/</a:t>
            </a:r>
            <a:r>
              <a:rPr lang="en-US" sz="4800" kern="1200" dirty="0">
                <a:solidFill>
                  <a:schemeClr val="tx1"/>
                </a:solidFill>
                <a:effectLst/>
                <a:latin typeface="Spectral" panose="02020502060000000000" pitchFamily="18" charset="77"/>
                <a:ea typeface="+mn-ea"/>
              </a:rPr>
              <a:t> </a:t>
            </a:r>
          </a:p>
          <a:p>
            <a:pPr algn="l" rtl="0">
              <a:lnSpc>
                <a:spcPct val="90000"/>
              </a:lnSpc>
              <a:spcAft>
                <a:spcPts val="600"/>
              </a:spcAft>
            </a:pPr>
            <a:r>
              <a:rPr lang="en-US" sz="4800" kern="1200" dirty="0">
                <a:solidFill>
                  <a:schemeClr val="tx1"/>
                </a:solidFill>
                <a:effectLst/>
                <a:latin typeface="Spectral" panose="02020502060000000000" pitchFamily="18" charset="77"/>
                <a:ea typeface="+mn-ea"/>
              </a:rPr>
              <a:t/>
            </a:r>
            <a:br>
              <a:rPr lang="en-US" sz="4800" kern="1200" dirty="0">
                <a:solidFill>
                  <a:schemeClr val="tx1"/>
                </a:solidFill>
                <a:effectLst/>
                <a:latin typeface="Spectral" panose="02020502060000000000" pitchFamily="18" charset="77"/>
                <a:ea typeface="+mn-ea"/>
              </a:rPr>
            </a:br>
            <a:endParaRPr lang="en-US" sz="4800" kern="1200" dirty="0">
              <a:solidFill>
                <a:schemeClr val="tx1"/>
              </a:solidFill>
              <a:effectLst/>
              <a:latin typeface="Spectral" panose="02020502060000000000" pitchFamily="18" charset="77"/>
              <a:ea typeface="+mn-ea"/>
            </a:endParaRPr>
          </a:p>
          <a:p>
            <a:pPr indent="-228600" algn="l" rtl="0">
              <a:lnSpc>
                <a:spcPct val="90000"/>
              </a:lnSpc>
              <a:spcAft>
                <a:spcPts val="600"/>
              </a:spcAft>
              <a:buFont typeface="Arial" panose="020B0604020202020204" pitchFamily="34" charset="0"/>
              <a:buChar char="•"/>
            </a:pPr>
            <a:endParaRPr lang="en-US" sz="3300" kern="1200" dirty="0">
              <a:solidFill>
                <a:schemeClr val="tx1"/>
              </a:solidFill>
              <a:latin typeface="+mn-lt"/>
              <a:ea typeface="+mn-ea"/>
            </a:endParaRPr>
          </a:p>
        </p:txBody>
      </p:sp>
      <p:pic>
        <p:nvPicPr>
          <p:cNvPr id="8" name="Picture Placeholder 7" descr="A logo with red text&#10;&#10;Description automatically generated">
            <a:extLst>
              <a:ext uri="{FF2B5EF4-FFF2-40B4-BE49-F238E27FC236}">
                <a16:creationId xmlns:a16="http://schemas.microsoft.com/office/drawing/2014/main" id="{9086313B-EE8A-5F14-8265-7FEBC5E00B9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3005" r="22980"/>
          <a:stretch/>
        </p:blipFill>
        <p:spPr>
          <a:xfrm>
            <a:off x="10736885" y="1353769"/>
            <a:ext cx="8992669" cy="8220112"/>
          </a:xfrm>
          <a:prstGeom prst="rect">
            <a:avLst/>
          </a:prstGeom>
        </p:spPr>
      </p:pic>
    </p:spTree>
    <p:extLst>
      <p:ext uri="{BB962C8B-B14F-4D97-AF65-F5344CB8AC3E}">
        <p14:creationId xmlns:p14="http://schemas.microsoft.com/office/powerpoint/2010/main" val="3816364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F2F0C-DC2A-412A-AE62-01EF1BF50A29}"/>
              </a:ext>
            </a:extLst>
          </p:cNvPr>
          <p:cNvPicPr>
            <a:picLocks noChangeAspect="1"/>
          </p:cNvPicPr>
          <p:nvPr/>
        </p:nvPicPr>
        <p:blipFill>
          <a:blip r:embed="rId2"/>
          <a:stretch>
            <a:fillRect/>
          </a:stretch>
        </p:blipFill>
        <p:spPr>
          <a:xfrm>
            <a:off x="2131170" y="2900248"/>
            <a:ext cx="13748896" cy="7709661"/>
          </a:xfrm>
          <a:prstGeom prst="rect">
            <a:avLst/>
          </a:prstGeom>
        </p:spPr>
      </p:pic>
      <p:sp>
        <p:nvSpPr>
          <p:cNvPr id="7" name="TextBox 6">
            <a:extLst>
              <a:ext uri="{FF2B5EF4-FFF2-40B4-BE49-F238E27FC236}">
                <a16:creationId xmlns:a16="http://schemas.microsoft.com/office/drawing/2014/main" id="{2CDD3445-059E-6860-5222-C7E838EFA9D2}"/>
              </a:ext>
            </a:extLst>
          </p:cNvPr>
          <p:cNvSpPr txBox="1"/>
          <p:nvPr/>
        </p:nvSpPr>
        <p:spPr>
          <a:xfrm>
            <a:off x="5227514" y="597318"/>
            <a:ext cx="10076488" cy="2308324"/>
          </a:xfrm>
          <a:prstGeom prst="rect">
            <a:avLst/>
          </a:prstGeom>
          <a:noFill/>
        </p:spPr>
        <p:txBody>
          <a:bodyPr wrap="square" rtlCol="0">
            <a:spAutoFit/>
          </a:bodyPr>
          <a:lstStyle/>
          <a:p>
            <a:pPr algn="ctr"/>
            <a:r>
              <a:rPr lang="en-US" sz="7200" b="1" dirty="0">
                <a:latin typeface="Spectral" panose="02020502060000000000" pitchFamily="18" charset="77"/>
              </a:rPr>
              <a:t>Using the Reading List on Canvas for modules</a:t>
            </a:r>
          </a:p>
        </p:txBody>
      </p:sp>
    </p:spTree>
    <p:extLst>
      <p:ext uri="{BB962C8B-B14F-4D97-AF65-F5344CB8AC3E}">
        <p14:creationId xmlns:p14="http://schemas.microsoft.com/office/powerpoint/2010/main" val="148031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43C14E-591C-9D9F-7AC9-ACD2B58CAE95}"/>
              </a:ext>
            </a:extLst>
          </p:cNvPr>
          <p:cNvSpPr>
            <a:spLocks noGrp="1"/>
          </p:cNvSpPr>
          <p:nvPr>
            <p:ph idx="1"/>
          </p:nvPr>
        </p:nvSpPr>
        <p:spPr/>
        <p:txBody>
          <a:bodyPr/>
          <a:lstStyle/>
          <a:p>
            <a:r>
              <a:rPr lang="en-US" sz="5400" dirty="0">
                <a:latin typeface="Spectral" panose="02020502060000000000" pitchFamily="18" charset="77"/>
              </a:rPr>
              <a:t>You can refer to the University’s policy on Academic Integrity (QA220) here: </a:t>
            </a:r>
            <a:r>
              <a:rPr lang="en-US" sz="5400" dirty="0">
                <a:latin typeface="Spectral" panose="02020502060000000000" pitchFamily="18" charset="77"/>
                <a:hlinkClick r:id="rId2"/>
              </a:rPr>
              <a:t>https://www.universityofgalway.ie/media/registrar/docs/QA220-Academic-Integrity-Policy-Final.pdf</a:t>
            </a:r>
            <a:r>
              <a:rPr lang="en-US" sz="5400" dirty="0">
                <a:latin typeface="Spectral" panose="02020502060000000000" pitchFamily="18" charset="77"/>
              </a:rPr>
              <a:t> </a:t>
            </a:r>
          </a:p>
          <a:p>
            <a:endParaRPr lang="en-US" sz="4400" dirty="0">
              <a:latin typeface="Spectral" panose="02020502060000000000" pitchFamily="18" charset="77"/>
            </a:endParaRPr>
          </a:p>
        </p:txBody>
      </p:sp>
      <p:sp>
        <p:nvSpPr>
          <p:cNvPr id="3" name="Title 2">
            <a:extLst>
              <a:ext uri="{FF2B5EF4-FFF2-40B4-BE49-F238E27FC236}">
                <a16:creationId xmlns:a16="http://schemas.microsoft.com/office/drawing/2014/main" id="{5F581799-8D8D-358C-7CE0-5CE0B9E3E2A4}"/>
              </a:ext>
            </a:extLst>
          </p:cNvPr>
          <p:cNvSpPr>
            <a:spLocks noGrp="1"/>
          </p:cNvSpPr>
          <p:nvPr>
            <p:ph type="title"/>
          </p:nvPr>
        </p:nvSpPr>
        <p:spPr/>
        <p:txBody>
          <a:bodyPr/>
          <a:lstStyle/>
          <a:p>
            <a:pPr algn="ctr"/>
            <a:r>
              <a:rPr lang="en-US" b="1" dirty="0"/>
              <a:t>Academic Integrity</a:t>
            </a:r>
          </a:p>
        </p:txBody>
      </p:sp>
    </p:spTree>
    <p:extLst>
      <p:ext uri="{BB962C8B-B14F-4D97-AF65-F5344CB8AC3E}">
        <p14:creationId xmlns:p14="http://schemas.microsoft.com/office/powerpoint/2010/main" val="508020371"/>
      </p:ext>
    </p:extLst>
  </p:cSld>
  <p:clrMapOvr>
    <a:masterClrMapping/>
  </p:clrMapOvr>
  <p:extLst>
    <p:ext uri="{6950BFC3-D8DA-4A85-94F7-54DA5524770B}">
      <p188:commentRel xmlns:p188="http://schemas.microsoft.com/office/powerpoint/2018/8/main" xmlns=""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49A334-D5BE-5E82-5B3E-FD8B2ED99E3B}"/>
              </a:ext>
            </a:extLst>
          </p:cNvPr>
          <p:cNvSpPr>
            <a:spLocks noGrp="1"/>
          </p:cNvSpPr>
          <p:nvPr>
            <p:ph idx="1"/>
          </p:nvPr>
        </p:nvSpPr>
        <p:spPr>
          <a:xfrm>
            <a:off x="962597" y="3926483"/>
            <a:ext cx="9651529" cy="4672704"/>
          </a:xfrm>
        </p:spPr>
        <p:txBody>
          <a:bodyPr/>
          <a:lstStyle/>
          <a:p>
            <a:r>
              <a:rPr lang="en-US" dirty="0">
                <a:latin typeface="Spectral" panose="02020502060000000000" pitchFamily="18" charset="77"/>
              </a:rPr>
              <a:t>We will critically study the rise and use of AI across this subject. </a:t>
            </a:r>
          </a:p>
          <a:p>
            <a:endParaRPr lang="en-US" dirty="0">
              <a:latin typeface="Spectral" panose="02020502060000000000" pitchFamily="18" charset="77"/>
            </a:endParaRPr>
          </a:p>
          <a:p>
            <a:r>
              <a:rPr lang="en-US" dirty="0">
                <a:latin typeface="Spectral" panose="02020502060000000000" pitchFamily="18" charset="77"/>
              </a:rPr>
              <a:t>However, </a:t>
            </a:r>
            <a:r>
              <a:rPr lang="en-US" dirty="0" err="1">
                <a:latin typeface="Spectral" panose="02020502060000000000" pitchFamily="18" charset="77"/>
              </a:rPr>
              <a:t>unauthorised</a:t>
            </a:r>
            <a:r>
              <a:rPr lang="en-US" dirty="0">
                <a:latin typeface="Spectral" panose="02020502060000000000" pitchFamily="18" charset="77"/>
              </a:rPr>
              <a:t> use of artificial intelligence is not permitted in your assessments. </a:t>
            </a:r>
          </a:p>
          <a:p>
            <a:endParaRPr lang="en-US" dirty="0">
              <a:latin typeface="Spectral" panose="02020502060000000000" pitchFamily="18" charset="77"/>
            </a:endParaRPr>
          </a:p>
          <a:p>
            <a:r>
              <a:rPr lang="en-US" dirty="0">
                <a:latin typeface="Spectral" panose="02020502060000000000" pitchFamily="18" charset="77"/>
              </a:rPr>
              <a:t>Your module outlines or assessment tasks </a:t>
            </a:r>
            <a:r>
              <a:rPr lang="en-US" dirty="0" smtClean="0">
                <a:latin typeface="Spectral" panose="02020502060000000000" pitchFamily="18" charset="77"/>
              </a:rPr>
              <a:t>will </a:t>
            </a:r>
            <a:r>
              <a:rPr lang="en-US" dirty="0">
                <a:latin typeface="Spectral" panose="02020502060000000000" pitchFamily="18" charset="77"/>
              </a:rPr>
              <a:t>indicate ONE of the below: </a:t>
            </a:r>
          </a:p>
          <a:p>
            <a:endParaRPr lang="en-US" dirty="0">
              <a:latin typeface="Spectral" panose="02020502060000000000" pitchFamily="18" charset="77"/>
            </a:endParaRPr>
          </a:p>
          <a:p>
            <a:r>
              <a:rPr lang="en-US" sz="3200" dirty="0">
                <a:latin typeface="Spectral" panose="02020502060000000000" pitchFamily="18" charset="77"/>
              </a:rPr>
              <a:t>1. Acceptable and unacceptable uses of </a:t>
            </a:r>
            <a:r>
              <a:rPr lang="en-US" sz="3200" dirty="0" err="1">
                <a:latin typeface="Spectral" panose="02020502060000000000" pitchFamily="18" charset="77"/>
              </a:rPr>
              <a:t>GenAI</a:t>
            </a:r>
            <a:r>
              <a:rPr lang="en-US" sz="3200" dirty="0">
                <a:latin typeface="Spectral" panose="02020502060000000000" pitchFamily="18" charset="77"/>
              </a:rPr>
              <a:t/>
            </a:r>
            <a:br>
              <a:rPr lang="en-US" sz="3200" dirty="0">
                <a:latin typeface="Spectral" panose="02020502060000000000" pitchFamily="18" charset="77"/>
              </a:rPr>
            </a:br>
            <a:r>
              <a:rPr lang="en-US" sz="3200" dirty="0">
                <a:latin typeface="Spectral" panose="02020502060000000000" pitchFamily="18" charset="77"/>
              </a:rPr>
              <a:t>2. Use of </a:t>
            </a:r>
            <a:r>
              <a:rPr lang="en-US" sz="3200" dirty="0" err="1">
                <a:latin typeface="Spectral" panose="02020502060000000000" pitchFamily="18" charset="77"/>
              </a:rPr>
              <a:t>GenAI</a:t>
            </a:r>
            <a:r>
              <a:rPr lang="en-US" sz="3200" dirty="0">
                <a:latin typeface="Spectral" panose="02020502060000000000" pitchFamily="18" charset="77"/>
              </a:rPr>
              <a:t> prohibited</a:t>
            </a:r>
            <a:br>
              <a:rPr lang="en-US" sz="3200" dirty="0">
                <a:latin typeface="Spectral" panose="02020502060000000000" pitchFamily="18" charset="77"/>
              </a:rPr>
            </a:br>
            <a:r>
              <a:rPr lang="en-US" sz="3200" dirty="0">
                <a:latin typeface="Spectral" panose="02020502060000000000" pitchFamily="18" charset="77"/>
              </a:rPr>
              <a:t>3. Use of </a:t>
            </a:r>
            <a:r>
              <a:rPr lang="en-US" sz="3200" dirty="0" err="1">
                <a:latin typeface="Spectral" panose="02020502060000000000" pitchFamily="18" charset="77"/>
              </a:rPr>
              <a:t>GenAI</a:t>
            </a:r>
            <a:r>
              <a:rPr lang="en-US" sz="3200" dirty="0">
                <a:latin typeface="Spectral" panose="02020502060000000000" pitchFamily="18" charset="77"/>
              </a:rPr>
              <a:t> accepted or encouraged</a:t>
            </a:r>
            <a:r>
              <a:rPr lang="en-US" sz="3200" dirty="0"/>
              <a:t/>
            </a:r>
            <a:br>
              <a:rPr lang="en-US" sz="3200" dirty="0"/>
            </a:br>
            <a:endParaRPr lang="en-US" dirty="0">
              <a:latin typeface="Spectral" panose="02020502060000000000" pitchFamily="18" charset="77"/>
            </a:endParaRPr>
          </a:p>
          <a:p>
            <a:endParaRPr lang="en-US" dirty="0">
              <a:latin typeface="Spectral" panose="02020502060000000000" pitchFamily="18" charset="77"/>
            </a:endParaRPr>
          </a:p>
        </p:txBody>
      </p:sp>
      <p:sp>
        <p:nvSpPr>
          <p:cNvPr id="4" name="Title 3">
            <a:extLst>
              <a:ext uri="{FF2B5EF4-FFF2-40B4-BE49-F238E27FC236}">
                <a16:creationId xmlns:a16="http://schemas.microsoft.com/office/drawing/2014/main" id="{6697C317-AF3B-F5D7-CFF9-2BE4B5BADABD}"/>
              </a:ext>
            </a:extLst>
          </p:cNvPr>
          <p:cNvSpPr>
            <a:spLocks noGrp="1"/>
          </p:cNvSpPr>
          <p:nvPr>
            <p:ph type="title"/>
          </p:nvPr>
        </p:nvSpPr>
        <p:spPr>
          <a:xfrm>
            <a:off x="944404" y="2270299"/>
            <a:ext cx="8889529" cy="2031325"/>
          </a:xfrm>
        </p:spPr>
        <p:txBody>
          <a:bodyPr/>
          <a:lstStyle/>
          <a:p>
            <a:pPr algn="ctr"/>
            <a:r>
              <a:rPr lang="en-US" dirty="0"/>
              <a:t>AI and Assessment</a:t>
            </a:r>
            <a:endParaRPr lang="en-US" i="1" dirty="0"/>
          </a:p>
        </p:txBody>
      </p:sp>
      <p:pic>
        <p:nvPicPr>
          <p:cNvPr id="1026" name="Picture 2" descr="Growing Concern Over Students Using AI to Cheat on Homework – LHStoday">
            <a:extLst>
              <a:ext uri="{FF2B5EF4-FFF2-40B4-BE49-F238E27FC236}">
                <a16:creationId xmlns:a16="http://schemas.microsoft.com/office/drawing/2014/main" id="{4924C6E8-5032-5DCA-E4E4-61EF9AA51821}"/>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5402" r="25402"/>
          <a:stretch>
            <a:fillRect/>
          </a:stretch>
        </p:blipFill>
        <p:spPr bwMode="auto">
          <a:xfrm>
            <a:off x="11758613" y="0"/>
            <a:ext cx="8345487" cy="1130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135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D633AE-C6B3-6186-12A3-B2440362426E}"/>
              </a:ext>
            </a:extLst>
          </p:cNvPr>
          <p:cNvSpPr>
            <a:spLocks noGrp="1"/>
          </p:cNvSpPr>
          <p:nvPr>
            <p:ph type="pic" sz="quarter" idx="10"/>
          </p:nvPr>
        </p:nvSpPr>
        <p:spPr/>
        <p:txBody>
          <a:bodyPr/>
          <a:lstStyle/>
          <a:p>
            <a:endParaRPr lang="en-IE"/>
          </a:p>
        </p:txBody>
      </p:sp>
      <p:sp>
        <p:nvSpPr>
          <p:cNvPr id="6" name="Content Placeholder 5">
            <a:extLst>
              <a:ext uri="{FF2B5EF4-FFF2-40B4-BE49-F238E27FC236}">
                <a16:creationId xmlns:a16="http://schemas.microsoft.com/office/drawing/2014/main" id="{6623C58A-A6CF-FC0A-537B-ACEC04EC8C4E}"/>
              </a:ext>
            </a:extLst>
          </p:cNvPr>
          <p:cNvSpPr>
            <a:spLocks noGrp="1"/>
          </p:cNvSpPr>
          <p:nvPr>
            <p:ph idx="1"/>
          </p:nvPr>
        </p:nvSpPr>
        <p:spPr>
          <a:xfrm>
            <a:off x="857721" y="5322981"/>
            <a:ext cx="6990879" cy="4408864"/>
          </a:xfrm>
        </p:spPr>
        <p:txBody>
          <a:bodyPr/>
          <a:lstStyle/>
          <a:p>
            <a:r>
              <a:rPr lang="en-GB" sz="2400" dirty="0">
                <a:effectLst/>
                <a:latin typeface="Spectral" panose="02020502060000000000" pitchFamily="18" charset="77"/>
                <a:ea typeface="Times New Roman" panose="02020603050405020304" pitchFamily="18" charset="0"/>
              </a:rPr>
              <a:t>Students should ONLY seek to submit work late in the event of serious extenuating circumstances which is defined by university policy QA209 as “serious unavoidable, unpredictable and exceptional circumstances outside the control of the student, which may negatively impact the student’s performance in assessment.”</a:t>
            </a:r>
            <a:r>
              <a:rPr lang="en-US" sz="2400" dirty="0">
                <a:effectLst/>
                <a:latin typeface="Spectral" panose="02020502060000000000" pitchFamily="18" charset="77"/>
                <a:ea typeface="Times New Roman" panose="02020603050405020304" pitchFamily="18" charset="0"/>
              </a:rPr>
              <a:t> </a:t>
            </a:r>
          </a:p>
          <a:p>
            <a:endParaRPr lang="en-US" sz="2400" dirty="0">
              <a:latin typeface="Spectral" panose="02020502060000000000" pitchFamily="18" charset="77"/>
              <a:ea typeface="Times New Roman" panose="02020603050405020304" pitchFamily="18" charset="0"/>
            </a:endParaRPr>
          </a:p>
          <a:p>
            <a:r>
              <a:rPr lang="en-GB" sz="2400" dirty="0">
                <a:effectLst/>
                <a:latin typeface="Spectral" panose="02020502060000000000" pitchFamily="18" charset="77"/>
                <a:ea typeface="Calibri" panose="020F0502020204030204" pitchFamily="34" charset="0"/>
              </a:rPr>
              <a:t>A full list of what DOES and DOES not count as extenuating circumstances is availabl</a:t>
            </a:r>
            <a:r>
              <a:rPr lang="en-GB" sz="2400" dirty="0">
                <a:latin typeface="Spectral" panose="02020502060000000000" pitchFamily="18" charset="77"/>
                <a:ea typeface="Calibri" panose="020F0502020204030204" pitchFamily="34" charset="0"/>
              </a:rPr>
              <a:t>e here: </a:t>
            </a:r>
            <a:r>
              <a:rPr lang="en-GB" sz="2400" dirty="0">
                <a:latin typeface="Spectral" panose="02020502060000000000" pitchFamily="18" charset="77"/>
                <a:ea typeface="Calibri" panose="020F0502020204030204" pitchFamily="34" charset="0"/>
                <a:hlinkClick r:id="rId2"/>
              </a:rPr>
              <a:t>https://www.universityofgalway.ie/media/registry/exams/policiesprocedures/QA209-Extenuating-Circumstances.pdf</a:t>
            </a:r>
            <a:r>
              <a:rPr lang="en-GB" sz="2400" dirty="0">
                <a:latin typeface="Spectral" panose="02020502060000000000" pitchFamily="18" charset="77"/>
                <a:ea typeface="Calibri" panose="020F0502020204030204" pitchFamily="34" charset="0"/>
              </a:rPr>
              <a:t>. </a:t>
            </a:r>
            <a:endParaRPr lang="en-US" dirty="0"/>
          </a:p>
        </p:txBody>
      </p:sp>
      <p:sp>
        <p:nvSpPr>
          <p:cNvPr id="7" name="Title 6">
            <a:extLst>
              <a:ext uri="{FF2B5EF4-FFF2-40B4-BE49-F238E27FC236}">
                <a16:creationId xmlns:a16="http://schemas.microsoft.com/office/drawing/2014/main" id="{964049A3-E4E4-A7F5-A2F1-05914D53FF24}"/>
              </a:ext>
            </a:extLst>
          </p:cNvPr>
          <p:cNvSpPr>
            <a:spLocks noGrp="1"/>
          </p:cNvSpPr>
          <p:nvPr>
            <p:ph type="title"/>
          </p:nvPr>
        </p:nvSpPr>
        <p:spPr>
          <a:xfrm>
            <a:off x="808385" y="2646197"/>
            <a:ext cx="8889529" cy="2031325"/>
          </a:xfrm>
        </p:spPr>
        <p:txBody>
          <a:bodyPr/>
          <a:lstStyle/>
          <a:p>
            <a:r>
              <a:rPr lang="en-US" b="1" dirty="0"/>
              <a:t>When can students submit work late? </a:t>
            </a:r>
          </a:p>
        </p:txBody>
      </p:sp>
      <p:pic>
        <p:nvPicPr>
          <p:cNvPr id="8" name="Picture Placeholder 4">
            <a:extLst>
              <a:ext uri="{FF2B5EF4-FFF2-40B4-BE49-F238E27FC236}">
                <a16:creationId xmlns:a16="http://schemas.microsoft.com/office/drawing/2014/main" id="{A391C4BA-73F1-A614-D281-A020A20411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00" r="14152"/>
          <a:stretch/>
        </p:blipFill>
        <p:spPr>
          <a:xfrm>
            <a:off x="8758775" y="10"/>
            <a:ext cx="11342813" cy="1130934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052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6E1B4E0-504A-39B9-2868-0F9749E2F118}"/>
              </a:ext>
            </a:extLst>
          </p:cNvPr>
          <p:cNvGraphicFramePr/>
          <p:nvPr>
            <p:extLst>
              <p:ext uri="{D42A27DB-BD31-4B8C-83A1-F6EECF244321}">
                <p14:modId xmlns:p14="http://schemas.microsoft.com/office/powerpoint/2010/main" val="2018691239"/>
              </p:ext>
            </p:extLst>
          </p:nvPr>
        </p:nvGraphicFramePr>
        <p:xfrm>
          <a:off x="5179483" y="1187097"/>
          <a:ext cx="13402733" cy="8935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0D68BD7-AD59-7FFE-407E-E0BEBE3D3CF1}"/>
              </a:ext>
            </a:extLst>
          </p:cNvPr>
          <p:cNvSpPr txBox="1"/>
          <p:nvPr/>
        </p:nvSpPr>
        <p:spPr>
          <a:xfrm>
            <a:off x="8251850" y="9045035"/>
            <a:ext cx="4464496" cy="1077218"/>
          </a:xfrm>
          <a:prstGeom prst="rect">
            <a:avLst/>
          </a:prstGeom>
          <a:noFill/>
        </p:spPr>
        <p:txBody>
          <a:bodyPr wrap="square" rtlCol="0">
            <a:spAutoFit/>
          </a:bodyPr>
          <a:lstStyle/>
          <a:p>
            <a:pPr algn="ctr"/>
            <a:r>
              <a:rPr lang="en-US" sz="3200" b="1" dirty="0">
                <a:solidFill>
                  <a:schemeClr val="bg1"/>
                </a:solidFill>
                <a:latin typeface="Spectral" panose="02020502060000000000" pitchFamily="18" charset="77"/>
              </a:rPr>
              <a:t>Performance and Screen Studies</a:t>
            </a:r>
          </a:p>
        </p:txBody>
      </p:sp>
      <p:sp>
        <p:nvSpPr>
          <p:cNvPr id="10" name="Right Arrow 9">
            <a:extLst>
              <a:ext uri="{FF2B5EF4-FFF2-40B4-BE49-F238E27FC236}">
                <a16:creationId xmlns:a16="http://schemas.microsoft.com/office/drawing/2014/main" id="{CC30CAB0-4B1F-65C2-0A19-3955D0EEF326}"/>
              </a:ext>
            </a:extLst>
          </p:cNvPr>
          <p:cNvSpPr/>
          <p:nvPr/>
        </p:nvSpPr>
        <p:spPr>
          <a:xfrm>
            <a:off x="6722581" y="8748742"/>
            <a:ext cx="1512168" cy="15618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59605F-70A1-84AC-F426-38D5EC488891}"/>
              </a:ext>
            </a:extLst>
          </p:cNvPr>
          <p:cNvSpPr txBox="1"/>
          <p:nvPr/>
        </p:nvSpPr>
        <p:spPr>
          <a:xfrm>
            <a:off x="2707234" y="9255075"/>
            <a:ext cx="3816424" cy="1261884"/>
          </a:xfrm>
          <a:prstGeom prst="rect">
            <a:avLst/>
          </a:prstGeom>
          <a:noFill/>
        </p:spPr>
        <p:txBody>
          <a:bodyPr wrap="square" rtlCol="0">
            <a:spAutoFit/>
          </a:bodyPr>
          <a:lstStyle/>
          <a:p>
            <a:pPr algn="ctr"/>
            <a:r>
              <a:rPr lang="en-US" sz="4000" dirty="0">
                <a:solidFill>
                  <a:schemeClr val="bg1"/>
                </a:solidFill>
                <a:latin typeface="Spectral" panose="02020502060000000000" pitchFamily="18" charset="77"/>
              </a:rPr>
              <a:t>You are HERE</a:t>
            </a:r>
            <a:r>
              <a:rPr lang="en-US" sz="4000" dirty="0">
                <a:solidFill>
                  <a:schemeClr val="bg1"/>
                </a:solidFill>
              </a:rPr>
              <a:t>!</a:t>
            </a:r>
          </a:p>
          <a:p>
            <a:pPr algn="ctr"/>
            <a:endParaRPr lang="en-US" dirty="0"/>
          </a:p>
          <a:p>
            <a:pPr algn="ctr"/>
            <a:endParaRPr lang="en-US" dirty="0"/>
          </a:p>
        </p:txBody>
      </p:sp>
    </p:spTree>
    <p:extLst>
      <p:ext uri="{BB962C8B-B14F-4D97-AF65-F5344CB8AC3E}">
        <p14:creationId xmlns:p14="http://schemas.microsoft.com/office/powerpoint/2010/main" val="42745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F1A0F-525B-17EC-62CD-B25CC2FB66DF}"/>
              </a:ext>
            </a:extLst>
          </p:cNvPr>
          <p:cNvSpPr>
            <a:spLocks noGrp="1"/>
          </p:cNvSpPr>
          <p:nvPr>
            <p:ph type="title"/>
          </p:nvPr>
        </p:nvSpPr>
        <p:spPr>
          <a:xfrm>
            <a:off x="824864" y="2229106"/>
            <a:ext cx="18454371" cy="3769995"/>
          </a:xfrm>
        </p:spPr>
        <p:txBody>
          <a:bodyPr/>
          <a:lstStyle/>
          <a:p>
            <a:r>
              <a:rPr lang="en-US" sz="7200" dirty="0"/>
              <a:t>Students with approved extenuating </a:t>
            </a:r>
            <a:r>
              <a:rPr lang="en-US" sz="7200" dirty="0" smtClean="0"/>
              <a:t>circumstances </a:t>
            </a:r>
            <a:r>
              <a:rPr lang="en-US" sz="7200" dirty="0"/>
              <a:t>can ask for and receive extensions ONLY from Head of Year/</a:t>
            </a:r>
            <a:r>
              <a:rPr lang="en-US" sz="7200" dirty="0" err="1"/>
              <a:t>Programme</a:t>
            </a:r>
            <a:r>
              <a:rPr lang="en-US" sz="7200" dirty="0"/>
              <a:t> (less than seven days, with documentation) OR CASSCS.</a:t>
            </a:r>
          </a:p>
        </p:txBody>
      </p:sp>
    </p:spTree>
    <p:extLst>
      <p:ext uri="{BB962C8B-B14F-4D97-AF65-F5344CB8AC3E}">
        <p14:creationId xmlns:p14="http://schemas.microsoft.com/office/powerpoint/2010/main" val="997761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E71DB-50F9-137B-85A6-E04427D3701B}"/>
              </a:ext>
            </a:extLst>
          </p:cNvPr>
          <p:cNvSpPr>
            <a:spLocks noGrp="1"/>
          </p:cNvSpPr>
          <p:nvPr>
            <p:ph idx="1"/>
          </p:nvPr>
        </p:nvSpPr>
        <p:spPr/>
        <p:txBody>
          <a:bodyPr/>
          <a:lstStyle/>
          <a:p>
            <a:pPr marL="342900" lvl="0" indent="-342900" fontAlgn="base">
              <a:tabLst>
                <a:tab pos="457200" algn="l"/>
              </a:tabLst>
            </a:pPr>
            <a:r>
              <a:rPr lang="en-GB" sz="3600" b="1" dirty="0">
                <a:solidFill>
                  <a:srgbClr val="000000"/>
                </a:solidFill>
                <a:effectLst/>
                <a:latin typeface="Spectral" panose="02020502060000000000" pitchFamily="18" charset="77"/>
                <a:ea typeface="Times New Roman" panose="02020603050405020304" pitchFamily="18" charset="0"/>
              </a:rPr>
              <a:t>1</a:t>
            </a:r>
            <a:r>
              <a:rPr lang="en-GB" sz="4400" b="1" dirty="0">
                <a:solidFill>
                  <a:srgbClr val="000000"/>
                </a:solidFill>
                <a:effectLst/>
                <a:latin typeface="Spectral" panose="02020502060000000000" pitchFamily="18" charset="77"/>
                <a:ea typeface="Times New Roman" panose="02020603050405020304" pitchFamily="18" charset="0"/>
              </a:rPr>
              <a:t>.  An extension:</a:t>
            </a:r>
            <a:r>
              <a:rPr lang="en-GB" sz="4400" dirty="0">
                <a:solidFill>
                  <a:srgbClr val="000000"/>
                </a:solidFill>
                <a:effectLst/>
                <a:latin typeface="Spectral" panose="02020502060000000000" pitchFamily="18" charset="77"/>
                <a:ea typeface="Times New Roman" panose="02020603050405020304" pitchFamily="18" charset="0"/>
              </a:rPr>
              <a:t> This is when the College of Arts Office and/or Head of Year/Programme allows you to submit work late without penalty following a process of application with documentation (I.e. medical or other certificates). </a:t>
            </a:r>
            <a:r>
              <a:rPr lang="en-US" sz="4400" dirty="0">
                <a:solidFill>
                  <a:srgbClr val="000000"/>
                </a:solidFill>
                <a:effectLst/>
                <a:latin typeface="Spectral" panose="02020502060000000000" pitchFamily="18" charset="77"/>
                <a:ea typeface="Times New Roman" panose="02020603050405020304" pitchFamily="18" charset="0"/>
              </a:rPr>
              <a:t> </a:t>
            </a:r>
            <a:endParaRPr lang="en-IE" sz="4400" dirty="0">
              <a:effectLst/>
              <a:latin typeface="Spectral" panose="02020502060000000000" pitchFamily="18" charset="77"/>
              <a:ea typeface="Times New Roman" panose="02020603050405020304" pitchFamily="18" charset="0"/>
            </a:endParaRPr>
          </a:p>
          <a:p>
            <a:pPr marL="342900" lvl="0" indent="-342900" fontAlgn="base">
              <a:buFont typeface="+mj-lt"/>
              <a:buAutoNum type="arabicPeriod" startAt="2"/>
              <a:tabLst>
                <a:tab pos="457200" algn="l"/>
              </a:tabLst>
            </a:pPr>
            <a:r>
              <a:rPr lang="en-GB" sz="4400" b="1" dirty="0">
                <a:solidFill>
                  <a:srgbClr val="000000"/>
                </a:solidFill>
                <a:effectLst/>
                <a:latin typeface="Spectral" panose="02020502060000000000" pitchFamily="18" charset="77"/>
                <a:ea typeface="Times New Roman" panose="02020603050405020304" pitchFamily="18" charset="0"/>
              </a:rPr>
              <a:t> A deferral: </a:t>
            </a:r>
            <a:r>
              <a:rPr lang="en-GB" sz="4400" dirty="0">
                <a:solidFill>
                  <a:srgbClr val="000000"/>
                </a:solidFill>
                <a:effectLst/>
                <a:latin typeface="Spectral" panose="02020502060000000000" pitchFamily="18" charset="77"/>
                <a:ea typeface="Times New Roman" panose="02020603050405020304" pitchFamily="18" charset="0"/>
              </a:rPr>
              <a:t>This is when you get College of Arts Office permission to submit outstanding work following the end of a module without penalty in the autumn exam</a:t>
            </a:r>
            <a:endParaRPr lang="en-US" sz="4400" dirty="0"/>
          </a:p>
        </p:txBody>
      </p:sp>
      <p:sp>
        <p:nvSpPr>
          <p:cNvPr id="4" name="Title 3">
            <a:extLst>
              <a:ext uri="{FF2B5EF4-FFF2-40B4-BE49-F238E27FC236}">
                <a16:creationId xmlns:a16="http://schemas.microsoft.com/office/drawing/2014/main" id="{9303E656-4A20-B3AF-1227-49205E4A58E5}"/>
              </a:ext>
            </a:extLst>
          </p:cNvPr>
          <p:cNvSpPr>
            <a:spLocks noGrp="1"/>
          </p:cNvSpPr>
          <p:nvPr>
            <p:ph type="title"/>
          </p:nvPr>
        </p:nvSpPr>
        <p:spPr/>
        <p:txBody>
          <a:bodyPr/>
          <a:lstStyle/>
          <a:p>
            <a:r>
              <a:rPr lang="en-GB" sz="4400" dirty="0">
                <a:solidFill>
                  <a:srgbClr val="000000"/>
                </a:solidFill>
                <a:effectLst/>
                <a:latin typeface="Spectral" panose="02020502060000000000" pitchFamily="18" charset="77"/>
                <a:ea typeface="Calibri" panose="020F0502020204030204" pitchFamily="34" charset="0"/>
              </a:rPr>
              <a:t>If students have met the grounds for extenuating circumstances, they will seek either: </a:t>
            </a:r>
            <a:r>
              <a:rPr lang="en-US" sz="4400" dirty="0">
                <a:solidFill>
                  <a:srgbClr val="000000"/>
                </a:solidFill>
                <a:effectLst/>
                <a:latin typeface="Spectral" panose="02020502060000000000" pitchFamily="18" charset="77"/>
                <a:ea typeface="Calibri" panose="020F0502020204030204" pitchFamily="34" charset="0"/>
              </a:rPr>
              <a:t> </a:t>
            </a:r>
            <a:endParaRPr lang="en-US" sz="4400" dirty="0">
              <a:latin typeface="Spectral" panose="02020502060000000000" pitchFamily="18" charset="77"/>
            </a:endParaRPr>
          </a:p>
        </p:txBody>
      </p:sp>
    </p:spTree>
    <p:extLst>
      <p:ext uri="{BB962C8B-B14F-4D97-AF65-F5344CB8AC3E}">
        <p14:creationId xmlns:p14="http://schemas.microsoft.com/office/powerpoint/2010/main" val="646159295"/>
      </p:ext>
    </p:extLst>
  </p:cSld>
  <p:clrMapOvr>
    <a:masterClrMapping/>
  </p:clrMapOvr>
  <p:extLst>
    <p:ext uri="{6950BFC3-D8DA-4A85-94F7-54DA5524770B}">
      <p188:commentRel xmlns:p188="http://schemas.microsoft.com/office/powerpoint/2018/8/main" xmlns=""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404960-2116-F1DE-3ABF-54F3CB5BAFF7}"/>
              </a:ext>
            </a:extLst>
          </p:cNvPr>
          <p:cNvSpPr>
            <a:spLocks noGrp="1"/>
          </p:cNvSpPr>
          <p:nvPr>
            <p:ph idx="1"/>
          </p:nvPr>
        </p:nvSpPr>
        <p:spPr/>
        <p:txBody>
          <a:bodyPr/>
          <a:lstStyle/>
          <a:p>
            <a:pPr lvl="0" fontAlgn="base">
              <a:tabLst>
                <a:tab pos="457200" algn="l"/>
              </a:tabLst>
            </a:pPr>
            <a:endParaRPr lang="en-GB" sz="4400" b="1" dirty="0">
              <a:solidFill>
                <a:srgbClr val="000000"/>
              </a:solidFill>
              <a:latin typeface="Spectral" panose="02020502060000000000" pitchFamily="18" charset="77"/>
              <a:ea typeface="Times New Roman" panose="02020603050405020304" pitchFamily="18" charset="0"/>
            </a:endParaRPr>
          </a:p>
          <a:p>
            <a:pPr lvl="0" fontAlgn="base">
              <a:tabLst>
                <a:tab pos="457200" algn="l"/>
              </a:tabLst>
            </a:pPr>
            <a:r>
              <a:rPr lang="en-GB" sz="4400" b="1" dirty="0">
                <a:solidFill>
                  <a:srgbClr val="000000"/>
                </a:solidFill>
                <a:latin typeface="Spectral" panose="02020502060000000000" pitchFamily="18" charset="77"/>
                <a:ea typeface="Times New Roman" panose="02020603050405020304" pitchFamily="18" charset="0"/>
              </a:rPr>
              <a:t>You</a:t>
            </a:r>
            <a:r>
              <a:rPr lang="en-GB" sz="4400" b="1" dirty="0">
                <a:solidFill>
                  <a:srgbClr val="000000"/>
                </a:solidFill>
                <a:effectLst/>
                <a:latin typeface="Spectral" panose="02020502060000000000" pitchFamily="18" charset="77"/>
                <a:ea typeface="Times New Roman" panose="02020603050405020304" pitchFamily="18" charset="0"/>
              </a:rPr>
              <a:t> will have to undertake a repeat. </a:t>
            </a:r>
          </a:p>
          <a:p>
            <a:pPr lvl="0" fontAlgn="base">
              <a:tabLst>
                <a:tab pos="457200" algn="l"/>
              </a:tabLst>
            </a:pPr>
            <a:endParaRPr lang="en-GB" sz="4400" b="1" dirty="0">
              <a:solidFill>
                <a:srgbClr val="000000"/>
              </a:solidFill>
              <a:latin typeface="Spectral" panose="02020502060000000000" pitchFamily="18" charset="77"/>
              <a:ea typeface="Times New Roman" panose="02020603050405020304" pitchFamily="18" charset="0"/>
            </a:endParaRPr>
          </a:p>
          <a:p>
            <a:pPr lvl="0" fontAlgn="base">
              <a:tabLst>
                <a:tab pos="457200" algn="l"/>
              </a:tabLst>
            </a:pPr>
            <a:r>
              <a:rPr lang="en-GB" sz="4400" dirty="0">
                <a:solidFill>
                  <a:srgbClr val="000000"/>
                </a:solidFill>
                <a:latin typeface="Spectral" panose="02020502060000000000" pitchFamily="18" charset="77"/>
                <a:ea typeface="Times New Roman" panose="02020603050405020304" pitchFamily="18" charset="0"/>
              </a:rPr>
              <a:t>W</a:t>
            </a:r>
            <a:r>
              <a:rPr lang="en-GB" sz="4400" dirty="0">
                <a:solidFill>
                  <a:srgbClr val="000000"/>
                </a:solidFill>
                <a:effectLst/>
                <a:latin typeface="Spectral" panose="02020502060000000000" pitchFamily="18" charset="77"/>
                <a:ea typeface="Times New Roman" panose="02020603050405020304" pitchFamily="18" charset="0"/>
              </a:rPr>
              <a:t>hen you fail a module, students have to complete a repeat assignment or exam in the autumn exam period which constitutes 100% of your total assessment. If they are in years 2, 3, or 4 of your programme, their repeat results are capped at 40%. </a:t>
            </a:r>
            <a:r>
              <a:rPr lang="en-GB" sz="4400" dirty="0">
                <a:solidFill>
                  <a:srgbClr val="000000"/>
                </a:solidFill>
                <a:latin typeface="Spectral" panose="02020502060000000000" pitchFamily="18" charset="77"/>
                <a:ea typeface="Times New Roman" panose="02020603050405020304" pitchFamily="18" charset="0"/>
              </a:rPr>
              <a:t>They</a:t>
            </a:r>
            <a:r>
              <a:rPr lang="en-GB" sz="4400" dirty="0">
                <a:solidFill>
                  <a:srgbClr val="000000"/>
                </a:solidFill>
                <a:effectLst/>
                <a:latin typeface="Spectral" panose="02020502060000000000" pitchFamily="18" charset="77"/>
                <a:ea typeface="Times New Roman" panose="02020603050405020304" pitchFamily="18" charset="0"/>
              </a:rPr>
              <a:t> must pay fees for each module they repeat. </a:t>
            </a:r>
            <a:r>
              <a:rPr lang="en-US" sz="4400" dirty="0">
                <a:solidFill>
                  <a:srgbClr val="000000"/>
                </a:solidFill>
                <a:effectLst/>
                <a:latin typeface="Spectral" panose="02020502060000000000" pitchFamily="18" charset="77"/>
                <a:ea typeface="Times New Roman" panose="02020603050405020304" pitchFamily="18" charset="0"/>
              </a:rPr>
              <a:t> </a:t>
            </a:r>
            <a:endParaRPr lang="en-IE" sz="4400" dirty="0">
              <a:effectLst/>
              <a:latin typeface="Spectral" panose="02020502060000000000" pitchFamily="18" charset="77"/>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379C4D4C-88CE-F94C-9480-63645821DED0}"/>
              </a:ext>
            </a:extLst>
          </p:cNvPr>
          <p:cNvSpPr>
            <a:spLocks noGrp="1"/>
          </p:cNvSpPr>
          <p:nvPr>
            <p:ph type="title"/>
          </p:nvPr>
        </p:nvSpPr>
        <p:spPr>
          <a:xfrm>
            <a:off x="786344" y="1173600"/>
            <a:ext cx="18531412" cy="1015664"/>
          </a:xfrm>
        </p:spPr>
        <p:txBody>
          <a:bodyPr/>
          <a:lstStyle/>
          <a:p>
            <a:r>
              <a:rPr lang="en-US" sz="5400" b="1" dirty="0"/>
              <a:t>What happens if a student fails a module? </a:t>
            </a:r>
          </a:p>
        </p:txBody>
      </p:sp>
    </p:spTree>
    <p:extLst>
      <p:ext uri="{BB962C8B-B14F-4D97-AF65-F5344CB8AC3E}">
        <p14:creationId xmlns:p14="http://schemas.microsoft.com/office/powerpoint/2010/main" val="1578759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7AE997-7626-03DC-F854-3F16DEABFBDF}"/>
              </a:ext>
            </a:extLst>
          </p:cNvPr>
          <p:cNvSpPr>
            <a:spLocks noGrp="1"/>
          </p:cNvSpPr>
          <p:nvPr>
            <p:ph type="title"/>
          </p:nvPr>
        </p:nvSpPr>
        <p:spPr>
          <a:xfrm>
            <a:off x="855606" y="3358659"/>
            <a:ext cx="14643474" cy="3769995"/>
          </a:xfrm>
        </p:spPr>
        <p:txBody>
          <a:bodyPr/>
          <a:lstStyle/>
          <a:p>
            <a:r>
              <a:rPr lang="en-US" sz="7200" dirty="0"/>
              <a:t>FYI: Any student who needs to submit work more than seven days late can ONLY have this decision cleared by the College of Arts unless they have an accommodation from Disability Support Services.</a:t>
            </a:r>
          </a:p>
        </p:txBody>
      </p:sp>
    </p:spTree>
    <p:extLst>
      <p:ext uri="{BB962C8B-B14F-4D97-AF65-F5344CB8AC3E}">
        <p14:creationId xmlns:p14="http://schemas.microsoft.com/office/powerpoint/2010/main" val="274596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864C08-9C88-9097-7908-5565356E1716}"/>
              </a:ext>
            </a:extLst>
          </p:cNvPr>
          <p:cNvSpPr>
            <a:spLocks noGrp="1"/>
          </p:cNvSpPr>
          <p:nvPr>
            <p:ph idx="1"/>
          </p:nvPr>
        </p:nvSpPr>
        <p:spPr>
          <a:xfrm>
            <a:off x="937652" y="3782467"/>
            <a:ext cx="18105995" cy="5900016"/>
          </a:xfrm>
        </p:spPr>
        <p:txBody>
          <a:bodyPr/>
          <a:lstStyle/>
          <a:p>
            <a:r>
              <a:rPr lang="en-US" sz="6000" dirty="0">
                <a:latin typeface="Spectral" panose="02020502060000000000" pitchFamily="18" charset="77"/>
              </a:rPr>
              <a:t>You can access the form here: </a:t>
            </a:r>
            <a:r>
              <a:rPr lang="en-US" sz="6000" dirty="0" smtClean="0">
                <a:latin typeface="Spectral" panose="02020502060000000000" pitchFamily="18" charset="77"/>
              </a:rPr>
              <a:t>https</a:t>
            </a:r>
            <a:r>
              <a:rPr lang="en-US" sz="6000" dirty="0">
                <a:latin typeface="Spectral" panose="02020502060000000000" pitchFamily="18" charset="77"/>
              </a:rPr>
              <a:t>://www.universityofgalway.ie/colleges-and-schools/arts-social-sciences-and-celtic-studies/student-information/studentformsandlinks/</a:t>
            </a:r>
          </a:p>
        </p:txBody>
      </p:sp>
      <p:sp>
        <p:nvSpPr>
          <p:cNvPr id="3" name="Title 2">
            <a:extLst>
              <a:ext uri="{FF2B5EF4-FFF2-40B4-BE49-F238E27FC236}">
                <a16:creationId xmlns:a16="http://schemas.microsoft.com/office/drawing/2014/main" id="{119F32AF-7EFF-6AE7-F7C8-6145BE01D313}"/>
              </a:ext>
            </a:extLst>
          </p:cNvPr>
          <p:cNvSpPr>
            <a:spLocks noGrp="1"/>
          </p:cNvSpPr>
          <p:nvPr>
            <p:ph type="title"/>
          </p:nvPr>
        </p:nvSpPr>
        <p:spPr>
          <a:xfrm>
            <a:off x="2383586" y="542107"/>
            <a:ext cx="15214129" cy="1015664"/>
          </a:xfrm>
        </p:spPr>
        <p:txBody>
          <a:bodyPr/>
          <a:lstStyle/>
          <a:p>
            <a:pPr algn="ctr"/>
            <a:r>
              <a:rPr lang="en-US" b="1" dirty="0"/>
              <a:t>College Forms for requesting deferrals due to extenuating circumstances</a:t>
            </a:r>
          </a:p>
        </p:txBody>
      </p:sp>
    </p:spTree>
    <p:extLst>
      <p:ext uri="{BB962C8B-B14F-4D97-AF65-F5344CB8AC3E}">
        <p14:creationId xmlns:p14="http://schemas.microsoft.com/office/powerpoint/2010/main" val="2907372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3A43F-24CF-8D49-E24A-C7D395020244}"/>
              </a:ext>
            </a:extLst>
          </p:cNvPr>
          <p:cNvSpPr>
            <a:spLocks noGrp="1"/>
          </p:cNvSpPr>
          <p:nvPr>
            <p:ph idx="1"/>
          </p:nvPr>
        </p:nvSpPr>
        <p:spPr>
          <a:xfrm>
            <a:off x="603251" y="3565797"/>
            <a:ext cx="9448799" cy="3617033"/>
          </a:xfrm>
        </p:spPr>
        <p:txBody>
          <a:bodyPr/>
          <a:lstStyle/>
          <a:p>
            <a:pPr marL="457200" indent="-457200" algn="l">
              <a:buFont typeface="Arial" panose="020B0604020202020204" pitchFamily="34" charset="0"/>
              <a:buChar char="•"/>
            </a:pPr>
            <a:r>
              <a:rPr lang="en-IE" b="0" i="0" dirty="0">
                <a:solidFill>
                  <a:schemeClr val="tx1"/>
                </a:solidFill>
                <a:effectLst/>
                <a:latin typeface="Spectral" panose="02020502060000000000" pitchFamily="18" charset="77"/>
              </a:rPr>
              <a:t>“Students with a disability are entitled, under law, to reasonable accommodations to enable them to participate on more equal terms with their peers. Supports and reasonable accommodations are determined through an individual needs assessment, taking into account the nature and impact of the disability, evidence of disability, and course requirements.”</a:t>
            </a:r>
          </a:p>
          <a:p>
            <a:pPr marL="914400" lvl="1" indent="-457200" algn="l">
              <a:buFont typeface="Arial" panose="020B0604020202020204" pitchFamily="34" charset="0"/>
              <a:buChar char="•"/>
            </a:pPr>
            <a:r>
              <a:rPr lang="en-IE" i="1" dirty="0">
                <a:solidFill>
                  <a:schemeClr val="tx1"/>
                </a:solidFill>
                <a:latin typeface="Spectral" panose="02020502060000000000" pitchFamily="18" charset="77"/>
              </a:rPr>
              <a:t>Learn more about the range of services available through the Disability Support Services at University of Galway here: </a:t>
            </a:r>
            <a:r>
              <a:rPr lang="en-IE" dirty="0">
                <a:solidFill>
                  <a:schemeClr val="tx1"/>
                </a:solidFill>
                <a:latin typeface="Spectral" panose="02020502060000000000" pitchFamily="18" charset="77"/>
                <a:hlinkClick r:id="rId2"/>
              </a:rPr>
              <a:t>https://www.universityofgalway.ie/disability/</a:t>
            </a:r>
            <a:r>
              <a:rPr lang="en-IE" dirty="0">
                <a:solidFill>
                  <a:schemeClr val="tx1"/>
                </a:solidFill>
                <a:latin typeface="Spectral" panose="02020502060000000000" pitchFamily="18" charset="77"/>
              </a:rPr>
              <a:t> </a:t>
            </a:r>
            <a:endParaRPr lang="en-IE" b="0" i="0" dirty="0">
              <a:solidFill>
                <a:schemeClr val="tx1"/>
              </a:solidFill>
              <a:effectLst/>
              <a:latin typeface="Spectral" panose="02020502060000000000" pitchFamily="18" charset="77"/>
            </a:endParaRPr>
          </a:p>
          <a:p>
            <a:pPr algn="l"/>
            <a:r>
              <a:rPr lang="en-IE" b="0" i="0" dirty="0">
                <a:solidFill>
                  <a:srgbClr val="5E6464"/>
                </a:solidFill>
                <a:effectLst/>
                <a:latin typeface="Spectral" panose="02020502060000000000" pitchFamily="18" charset="77"/>
              </a:rPr>
              <a:t/>
            </a:r>
            <a:br>
              <a:rPr lang="en-IE" b="0" i="0" dirty="0">
                <a:solidFill>
                  <a:srgbClr val="5E6464"/>
                </a:solidFill>
                <a:effectLst/>
                <a:latin typeface="Spectral" panose="02020502060000000000" pitchFamily="18" charset="77"/>
              </a:rPr>
            </a:br>
            <a:endParaRPr lang="en-IE" b="0" i="0" dirty="0">
              <a:solidFill>
                <a:srgbClr val="5E6464"/>
              </a:solidFill>
              <a:effectLst/>
              <a:latin typeface="Spectral" panose="02020502060000000000" pitchFamily="18" charset="77"/>
            </a:endParaRPr>
          </a:p>
          <a:p>
            <a:pPr algn="l"/>
            <a:r>
              <a:rPr lang="en-IE" b="0" i="0" dirty="0">
                <a:solidFill>
                  <a:srgbClr val="5E6464"/>
                </a:solidFill>
                <a:effectLst/>
                <a:latin typeface="Inter" panose="02000503000000020004" pitchFamily="2" charset="0"/>
              </a:rPr>
              <a:t/>
            </a:r>
            <a:br>
              <a:rPr lang="en-IE" b="0" i="0" dirty="0">
                <a:solidFill>
                  <a:srgbClr val="5E6464"/>
                </a:solidFill>
                <a:effectLst/>
                <a:latin typeface="Inter" panose="02000503000000020004" pitchFamily="2" charset="0"/>
              </a:rPr>
            </a:br>
            <a:endParaRPr lang="en-IE" b="0" i="0" dirty="0">
              <a:solidFill>
                <a:srgbClr val="5E6464"/>
              </a:solidFill>
              <a:effectLst/>
              <a:latin typeface="Inter" panose="02000503000000020004" pitchFamily="2" charset="0"/>
            </a:endParaRPr>
          </a:p>
          <a:p>
            <a:endParaRPr lang="en-US" dirty="0"/>
          </a:p>
        </p:txBody>
      </p:sp>
      <p:sp>
        <p:nvSpPr>
          <p:cNvPr id="3" name="Title 2">
            <a:extLst>
              <a:ext uri="{FF2B5EF4-FFF2-40B4-BE49-F238E27FC236}">
                <a16:creationId xmlns:a16="http://schemas.microsoft.com/office/drawing/2014/main" id="{A5D5D132-99CA-D0F3-342B-556CF93AFCC7}"/>
              </a:ext>
            </a:extLst>
          </p:cNvPr>
          <p:cNvSpPr>
            <a:spLocks noGrp="1"/>
          </p:cNvSpPr>
          <p:nvPr>
            <p:ph type="title"/>
          </p:nvPr>
        </p:nvSpPr>
        <p:spPr>
          <a:xfrm>
            <a:off x="2444985" y="1070312"/>
            <a:ext cx="15214129" cy="1015664"/>
          </a:xfrm>
        </p:spPr>
        <p:txBody>
          <a:bodyPr/>
          <a:lstStyle/>
          <a:p>
            <a:pPr algn="ctr"/>
            <a:r>
              <a:rPr lang="en-US" b="1" dirty="0"/>
              <a:t>What is an “accommodation” and how do I know if I should have one? </a:t>
            </a:r>
          </a:p>
        </p:txBody>
      </p:sp>
      <p:sp>
        <p:nvSpPr>
          <p:cNvPr id="5" name="TextBox 4">
            <a:extLst>
              <a:ext uri="{FF2B5EF4-FFF2-40B4-BE49-F238E27FC236}">
                <a16:creationId xmlns:a16="http://schemas.microsoft.com/office/drawing/2014/main" id="{1904F63C-E116-5419-4C05-F840A4AAE471}"/>
              </a:ext>
            </a:extLst>
          </p:cNvPr>
          <p:cNvSpPr txBox="1"/>
          <p:nvPr/>
        </p:nvSpPr>
        <p:spPr>
          <a:xfrm>
            <a:off x="11085605" y="3531016"/>
            <a:ext cx="8104094" cy="4739759"/>
          </a:xfrm>
          <a:prstGeom prst="rect">
            <a:avLst/>
          </a:prstGeom>
          <a:noFill/>
        </p:spPr>
        <p:txBody>
          <a:bodyPr wrap="square" rtlCol="0">
            <a:spAutoFit/>
          </a:bodyPr>
          <a:lstStyle/>
          <a:p>
            <a:pPr marL="285750" indent="-285750">
              <a:buFont typeface="Arial" panose="020B0604020202020204" pitchFamily="34" charset="0"/>
              <a:buChar char="•"/>
            </a:pPr>
            <a:r>
              <a:rPr lang="en-US" sz="3200" i="1" dirty="0">
                <a:latin typeface="Spectral" panose="02020502060000000000" pitchFamily="18" charset="77"/>
              </a:rPr>
              <a:t>Accommodations might look like:</a:t>
            </a:r>
          </a:p>
          <a:p>
            <a:pPr marL="285750" lvl="3" indent="-285750">
              <a:buFont typeface="Arial" panose="020B0604020202020204" pitchFamily="34" charset="0"/>
              <a:buChar char="•"/>
            </a:pPr>
            <a:endParaRPr lang="en-US" sz="3200" dirty="0">
              <a:latin typeface="Spectral" panose="02020502060000000000" pitchFamily="18" charset="77"/>
            </a:endParaRPr>
          </a:p>
          <a:p>
            <a:pPr marL="285750" lvl="5" indent="-285750">
              <a:buFont typeface="Arial" panose="020B0604020202020204" pitchFamily="34" charset="0"/>
              <a:buChar char="•"/>
            </a:pPr>
            <a:r>
              <a:rPr lang="en-US" sz="3200" dirty="0">
                <a:latin typeface="Spectral" panose="02020502060000000000" pitchFamily="18" charset="77"/>
              </a:rPr>
              <a:t>Additional time for examinations or continuous assessments</a:t>
            </a:r>
          </a:p>
          <a:p>
            <a:pPr marL="285750" lvl="5" indent="-285750">
              <a:buFont typeface="Arial" panose="020B0604020202020204" pitchFamily="34" charset="0"/>
              <a:buChar char="•"/>
            </a:pPr>
            <a:r>
              <a:rPr lang="en-US" sz="3200" dirty="0">
                <a:latin typeface="Spectral" panose="02020502060000000000" pitchFamily="18" charset="77"/>
              </a:rPr>
              <a:t>Permission to record sessions</a:t>
            </a:r>
          </a:p>
          <a:p>
            <a:pPr marL="285750" lvl="2" indent="-285750">
              <a:buFont typeface="Arial" panose="020B0604020202020204" pitchFamily="34" charset="0"/>
              <a:buChar char="•"/>
            </a:pPr>
            <a:r>
              <a:rPr lang="en-US" sz="3200" dirty="0">
                <a:latin typeface="Spectral" panose="02020502060000000000" pitchFamily="18" charset="77"/>
              </a:rPr>
              <a:t>Access to Assistive technologies</a:t>
            </a:r>
          </a:p>
          <a:p>
            <a:pPr marL="285750" lvl="2" indent="-285750">
              <a:buFont typeface="Arial" panose="020B0604020202020204" pitchFamily="34" charset="0"/>
              <a:buChar char="•"/>
            </a:pPr>
            <a:r>
              <a:rPr lang="en-US" sz="3200" dirty="0">
                <a:latin typeface="Spectral" panose="02020502060000000000" pitchFamily="18" charset="77"/>
              </a:rPr>
              <a:t>A note taker or SNA (special needs assistant)</a:t>
            </a:r>
          </a:p>
          <a:p>
            <a:pPr lvl="1"/>
            <a:r>
              <a:rPr lang="en-US" sz="2800" dirty="0">
                <a:latin typeface="Spectral" panose="02020502060000000000" pitchFamily="18" charset="77"/>
              </a:rPr>
              <a:t> </a:t>
            </a:r>
          </a:p>
          <a:p>
            <a:pPr marL="2857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363285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43E4B5-842D-8EFF-B068-039D282DECF6}"/>
              </a:ext>
            </a:extLst>
          </p:cNvPr>
          <p:cNvSpPr>
            <a:spLocks noGrp="1"/>
          </p:cNvSpPr>
          <p:nvPr>
            <p:ph idx="1"/>
          </p:nvPr>
        </p:nvSpPr>
        <p:spPr/>
        <p:txBody>
          <a:bodyPr/>
          <a:lstStyle/>
          <a:p>
            <a:pPr algn="l"/>
            <a:r>
              <a:rPr lang="en-IE" b="0" i="0" dirty="0">
                <a:solidFill>
                  <a:srgbClr val="202124"/>
                </a:solidFill>
                <a:effectLst/>
                <a:latin typeface="Spectral" panose="02020502060000000000" pitchFamily="18" charset="77"/>
              </a:rPr>
              <a:t>This optional confidential form allows students to individually disclose accommodation, access, and/or additional needs that teaching staff need to be aware of </a:t>
            </a:r>
            <a:r>
              <a:rPr lang="en-IE" b="1" i="0" dirty="0">
                <a:solidFill>
                  <a:srgbClr val="202124"/>
                </a:solidFill>
                <a:effectLst/>
                <a:latin typeface="Spectral" panose="02020502060000000000" pitchFamily="18" charset="77"/>
              </a:rPr>
              <a:t>IN ADDITION </a:t>
            </a:r>
            <a:r>
              <a:rPr lang="en-IE" b="0" i="0" dirty="0">
                <a:solidFill>
                  <a:srgbClr val="202124"/>
                </a:solidFill>
                <a:effectLst/>
                <a:latin typeface="Spectral" panose="02020502060000000000" pitchFamily="18" charset="77"/>
              </a:rPr>
              <a:t>to engaging with university and/or other services such as disability support services (https://</a:t>
            </a:r>
            <a:r>
              <a:rPr lang="en-IE" b="0" i="0" dirty="0" err="1">
                <a:solidFill>
                  <a:srgbClr val="202124"/>
                </a:solidFill>
                <a:effectLst/>
                <a:latin typeface="Spectral" panose="02020502060000000000" pitchFamily="18" charset="77"/>
              </a:rPr>
              <a:t>www.universityofgalway.ie</a:t>
            </a:r>
            <a:r>
              <a:rPr lang="en-IE" b="0" i="0" dirty="0">
                <a:solidFill>
                  <a:srgbClr val="202124"/>
                </a:solidFill>
                <a:effectLst/>
                <a:latin typeface="Spectral" panose="02020502060000000000" pitchFamily="18" charset="77"/>
              </a:rPr>
              <a:t>/disability/). </a:t>
            </a:r>
            <a:br>
              <a:rPr lang="en-IE" b="0" i="0" dirty="0">
                <a:solidFill>
                  <a:srgbClr val="202124"/>
                </a:solidFill>
                <a:effectLst/>
                <a:latin typeface="Spectral" panose="02020502060000000000" pitchFamily="18" charset="77"/>
              </a:rPr>
            </a:br>
            <a:endParaRPr lang="en-IE" b="0" i="0" dirty="0">
              <a:solidFill>
                <a:srgbClr val="202124"/>
              </a:solidFill>
              <a:effectLst/>
              <a:latin typeface="Spectral" panose="02020502060000000000" pitchFamily="18" charset="77"/>
            </a:endParaRPr>
          </a:p>
          <a:p>
            <a:pPr algn="l"/>
            <a:r>
              <a:rPr lang="en-IE" b="0" i="0" dirty="0">
                <a:solidFill>
                  <a:srgbClr val="202124"/>
                </a:solidFill>
                <a:effectLst/>
                <a:latin typeface="Spectral" panose="02020502060000000000" pitchFamily="18" charset="77"/>
              </a:rPr>
              <a:t>We created this form so that we as staff: </a:t>
            </a:r>
          </a:p>
          <a:p>
            <a:pPr algn="l">
              <a:buFont typeface="Arial" panose="020B0604020202020204" pitchFamily="34" charset="0"/>
              <a:buChar char="•"/>
            </a:pPr>
            <a:r>
              <a:rPr lang="en-IE" b="0" i="0" dirty="0">
                <a:solidFill>
                  <a:srgbClr val="202124"/>
                </a:solidFill>
                <a:effectLst/>
                <a:latin typeface="Spectral" panose="02020502060000000000" pitchFamily="18" charset="77"/>
              </a:rPr>
              <a:t> Could have information immediately in the academic year </a:t>
            </a:r>
          </a:p>
          <a:p>
            <a:pPr algn="l">
              <a:buFont typeface="Arial" panose="020B0604020202020204" pitchFamily="34" charset="0"/>
              <a:buChar char="•"/>
            </a:pPr>
            <a:r>
              <a:rPr lang="en-IE" b="0" i="0" dirty="0">
                <a:solidFill>
                  <a:srgbClr val="202124"/>
                </a:solidFill>
                <a:effectLst/>
                <a:latin typeface="Spectral" panose="02020502060000000000" pitchFamily="18" charset="77"/>
              </a:rPr>
              <a:t> Could store and disseminate information centrally to relevant staff minimising students' need to disclose to multiple people multiple times </a:t>
            </a:r>
          </a:p>
          <a:p>
            <a:pPr algn="l">
              <a:buFont typeface="Arial" panose="020B0604020202020204" pitchFamily="34" charset="0"/>
              <a:buChar char="•"/>
            </a:pPr>
            <a:r>
              <a:rPr lang="en-IE" b="0" i="0" dirty="0">
                <a:solidFill>
                  <a:srgbClr val="202124"/>
                </a:solidFill>
                <a:effectLst/>
                <a:latin typeface="Spectral" panose="02020502060000000000" pitchFamily="18" charset="77"/>
              </a:rPr>
              <a:t> Could identify areas where we need to bring these needs into consideration in relationship to our own class planning of activities, etc. as early as possible</a:t>
            </a:r>
          </a:p>
          <a:p>
            <a:endParaRPr lang="en-US" dirty="0"/>
          </a:p>
        </p:txBody>
      </p:sp>
      <p:sp>
        <p:nvSpPr>
          <p:cNvPr id="4" name="Title 3">
            <a:extLst>
              <a:ext uri="{FF2B5EF4-FFF2-40B4-BE49-F238E27FC236}">
                <a16:creationId xmlns:a16="http://schemas.microsoft.com/office/drawing/2014/main" id="{9FC9C23D-3126-44FB-06B4-F8563D107D78}"/>
              </a:ext>
            </a:extLst>
          </p:cNvPr>
          <p:cNvSpPr>
            <a:spLocks noGrp="1"/>
          </p:cNvSpPr>
          <p:nvPr>
            <p:ph type="title"/>
          </p:nvPr>
        </p:nvSpPr>
        <p:spPr>
          <a:xfrm>
            <a:off x="933413" y="2198291"/>
            <a:ext cx="15214129" cy="1015664"/>
          </a:xfrm>
        </p:spPr>
        <p:txBody>
          <a:bodyPr/>
          <a:lstStyle/>
          <a:p>
            <a:r>
              <a:rPr lang="en-US" sz="5400" b="1" dirty="0"/>
              <a:t>Pre-disclosure of accommodation and/or access needs for Performance and Screen Studies Students: </a:t>
            </a:r>
          </a:p>
        </p:txBody>
      </p:sp>
    </p:spTree>
    <p:extLst>
      <p:ext uri="{BB962C8B-B14F-4D97-AF65-F5344CB8AC3E}">
        <p14:creationId xmlns:p14="http://schemas.microsoft.com/office/powerpoint/2010/main" val="3082023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8B890F-E6E9-31F2-D2E8-5752EB5320B5}"/>
              </a:ext>
            </a:extLst>
          </p:cNvPr>
          <p:cNvSpPr>
            <a:spLocks noGrp="1"/>
          </p:cNvSpPr>
          <p:nvPr>
            <p:ph idx="1"/>
          </p:nvPr>
        </p:nvSpPr>
        <p:spPr>
          <a:xfrm>
            <a:off x="999052" y="3422427"/>
            <a:ext cx="18105995" cy="5598159"/>
          </a:xfrm>
        </p:spPr>
        <p:txBody>
          <a:bodyPr/>
          <a:lstStyle/>
          <a:p>
            <a:pPr marL="457200" indent="-457200" algn="l">
              <a:buFont typeface="Arial" panose="020B0604020202020204" pitchFamily="34" charset="0"/>
              <a:buChar char="•"/>
            </a:pPr>
            <a:r>
              <a:rPr lang="en-IE" b="0" i="0" dirty="0">
                <a:solidFill>
                  <a:srgbClr val="202124"/>
                </a:solidFill>
                <a:effectLst/>
                <a:latin typeface="Spectral" panose="02020502060000000000" pitchFamily="18" charset="77"/>
              </a:rPr>
              <a:t>An</a:t>
            </a:r>
            <a:r>
              <a:rPr lang="en-IE" b="1" i="0" dirty="0">
                <a:solidFill>
                  <a:srgbClr val="202124"/>
                </a:solidFill>
                <a:effectLst/>
                <a:latin typeface="Spectral" panose="02020502060000000000" pitchFamily="18" charset="77"/>
              </a:rPr>
              <a:t> access need </a:t>
            </a:r>
            <a:r>
              <a:rPr lang="en-IE" b="0" i="0" dirty="0">
                <a:solidFill>
                  <a:srgbClr val="202124"/>
                </a:solidFill>
                <a:effectLst/>
                <a:latin typeface="Spectral" panose="02020502060000000000" pitchFamily="18" charset="77"/>
              </a:rPr>
              <a:t>is something that needs to be taken into account for a learner to fully participate in class activities or that may present a challenge to them doing so (i.e. hearing or vision impairment, limited mobility, sensitivity to loud noises, bright lights, etc., chronic medical condition etc.) </a:t>
            </a:r>
          </a:p>
          <a:p>
            <a:pPr marL="457200" indent="-457200" algn="l">
              <a:buFont typeface="Arial" panose="020B0604020202020204" pitchFamily="34" charset="0"/>
              <a:buChar char="•"/>
            </a:pPr>
            <a:r>
              <a:rPr lang="en-IE" b="0" i="0" dirty="0">
                <a:solidFill>
                  <a:srgbClr val="202124"/>
                </a:solidFill>
                <a:effectLst/>
                <a:latin typeface="Spectral" panose="02020502060000000000" pitchFamily="18" charset="77"/>
              </a:rPr>
              <a:t>An </a:t>
            </a:r>
            <a:r>
              <a:rPr lang="en-IE" b="1" i="0" dirty="0">
                <a:solidFill>
                  <a:srgbClr val="202124"/>
                </a:solidFill>
                <a:effectLst/>
                <a:latin typeface="Spectral" panose="02020502060000000000" pitchFamily="18" charset="77"/>
              </a:rPr>
              <a:t>accommodation</a:t>
            </a:r>
            <a:r>
              <a:rPr lang="en-IE" b="0" i="0" dirty="0">
                <a:solidFill>
                  <a:srgbClr val="202124"/>
                </a:solidFill>
                <a:effectLst/>
                <a:latin typeface="Spectral" panose="02020502060000000000" pitchFamily="18" charset="77"/>
              </a:rPr>
              <a:t> is a learning support/supports that Disability Support Services will ultimately green light and advise us on integrating into your assessment planning with us. Learn more here about what supports may be available to you: </a:t>
            </a:r>
            <a:r>
              <a:rPr lang="en-IE" b="0" i="0" dirty="0">
                <a:solidFill>
                  <a:srgbClr val="1155CC"/>
                </a:solidFill>
                <a:effectLst/>
                <a:latin typeface="Spectral" panose="02020502060000000000" pitchFamily="18" charset="77"/>
                <a:hlinkClick r:id="rId2"/>
              </a:rPr>
              <a:t>https://www.universityofgalway.ie/disability/support/</a:t>
            </a:r>
            <a:r>
              <a:rPr lang="en-IE" b="0" i="0" dirty="0">
                <a:solidFill>
                  <a:srgbClr val="202124"/>
                </a:solidFill>
                <a:effectLst/>
                <a:latin typeface="Spectral" panose="02020502060000000000" pitchFamily="18" charset="77"/>
              </a:rPr>
              <a:t>.  Please note you can disclose here what accommodations that you may have been granted here or at other institutions, but we WILL need a report from Disability Support Services to ACTION specific accommodations like additional time for assessments, etc.  </a:t>
            </a:r>
          </a:p>
          <a:p>
            <a:pPr marL="457200" indent="-457200" algn="l">
              <a:buFont typeface="Arial" panose="020B0604020202020204" pitchFamily="34" charset="0"/>
              <a:buChar char="•"/>
            </a:pPr>
            <a:r>
              <a:rPr lang="en-IE" b="1" i="0" dirty="0">
                <a:solidFill>
                  <a:srgbClr val="202124"/>
                </a:solidFill>
                <a:effectLst/>
                <a:latin typeface="Spectral" panose="02020502060000000000" pitchFamily="18" charset="77"/>
              </a:rPr>
              <a:t>Additional needs or circumstances</a:t>
            </a:r>
            <a:r>
              <a:rPr lang="en-IE" b="0" i="0" dirty="0">
                <a:solidFill>
                  <a:srgbClr val="202124"/>
                </a:solidFill>
                <a:effectLst/>
                <a:latin typeface="Spectral" panose="02020502060000000000" pitchFamily="18" charset="77"/>
              </a:rPr>
              <a:t> for you is anything relevant to our supporting your classroom attendance and participation like a change in name or pronouns, a currently challenging commute or caring responsibilities, etc.  </a:t>
            </a:r>
          </a:p>
          <a:p>
            <a:pPr algn="l"/>
            <a:r>
              <a:rPr lang="en-IE" b="0" i="0" dirty="0">
                <a:solidFill>
                  <a:srgbClr val="202124"/>
                </a:solidFill>
                <a:effectLst/>
                <a:latin typeface="docs-Roboto"/>
              </a:rPr>
              <a:t/>
            </a:r>
            <a:br>
              <a:rPr lang="en-IE" b="0" i="0" dirty="0">
                <a:solidFill>
                  <a:srgbClr val="202124"/>
                </a:solidFill>
                <a:effectLst/>
                <a:latin typeface="docs-Roboto"/>
              </a:rPr>
            </a:br>
            <a:r>
              <a:rPr lang="en-IE" b="0" i="0" dirty="0">
                <a:solidFill>
                  <a:srgbClr val="202124"/>
                </a:solidFill>
                <a:effectLst/>
                <a:latin typeface="docs-Roboto"/>
              </a:rPr>
              <a:t> </a:t>
            </a:r>
          </a:p>
          <a:p>
            <a:endParaRPr lang="en-US" dirty="0"/>
          </a:p>
        </p:txBody>
      </p:sp>
      <p:sp>
        <p:nvSpPr>
          <p:cNvPr id="3" name="Title 2">
            <a:extLst>
              <a:ext uri="{FF2B5EF4-FFF2-40B4-BE49-F238E27FC236}">
                <a16:creationId xmlns:a16="http://schemas.microsoft.com/office/drawing/2014/main" id="{3F35166E-8F85-671E-8AD6-BB3A987CDE36}"/>
              </a:ext>
            </a:extLst>
          </p:cNvPr>
          <p:cNvSpPr>
            <a:spLocks noGrp="1"/>
          </p:cNvSpPr>
          <p:nvPr>
            <p:ph type="title"/>
          </p:nvPr>
        </p:nvSpPr>
        <p:spPr>
          <a:xfrm>
            <a:off x="1627114" y="1622227"/>
            <a:ext cx="18105995" cy="1015664"/>
          </a:xfrm>
        </p:spPr>
        <p:txBody>
          <a:bodyPr/>
          <a:lstStyle/>
          <a:p>
            <a:pPr algn="ctr"/>
            <a:r>
              <a:rPr lang="en-US" sz="5400" b="1" dirty="0"/>
              <a:t>Access needs vs. accommodation </a:t>
            </a:r>
            <a:br>
              <a:rPr lang="en-US" sz="5400" b="1" dirty="0"/>
            </a:br>
            <a:r>
              <a:rPr lang="en-US" sz="5400" b="1" dirty="0"/>
              <a:t>vs. additional needs or circumstances</a:t>
            </a:r>
          </a:p>
        </p:txBody>
      </p:sp>
    </p:spTree>
    <p:extLst>
      <p:ext uri="{BB962C8B-B14F-4D97-AF65-F5344CB8AC3E}">
        <p14:creationId xmlns:p14="http://schemas.microsoft.com/office/powerpoint/2010/main" val="3892346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538A5A-FFCF-4F42-9F2C-8C2F2CB3C5AE}"/>
              </a:ext>
            </a:extLst>
          </p:cNvPr>
          <p:cNvSpPr>
            <a:spLocks noGrp="1"/>
          </p:cNvSpPr>
          <p:nvPr>
            <p:ph idx="1"/>
          </p:nvPr>
        </p:nvSpPr>
        <p:spPr>
          <a:xfrm>
            <a:off x="999052" y="2918371"/>
            <a:ext cx="18105995" cy="5900016"/>
          </a:xfrm>
        </p:spPr>
        <p:txBody>
          <a:bodyPr lIns="91440" tIns="45720" rIns="91440" bIns="45720" anchor="t"/>
          <a:lstStyle/>
          <a:p>
            <a:pPr algn="just" hangingPunct="0">
              <a:tabLst>
                <a:tab pos="270510" algn="l"/>
              </a:tabLst>
            </a:pPr>
            <a:endParaRPr lang="en-IE" sz="6600" b="1" i="1" u="sng" dirty="0">
              <a:effectLst/>
              <a:latin typeface="Spectral"/>
              <a:ea typeface="Times New Roman" panose="02020603050405020304" pitchFamily="18" charset="0"/>
              <a:cs typeface="Times New Roman"/>
            </a:endParaRPr>
          </a:p>
          <a:p>
            <a:endParaRPr lang="en-GB" sz="4000" b="1" dirty="0">
              <a:solidFill>
                <a:srgbClr val="242424"/>
              </a:solidFill>
              <a:latin typeface="Segoe UI"/>
              <a:cs typeface="Segoe UI"/>
            </a:endParaRPr>
          </a:p>
          <a:p>
            <a:pPr hangingPunct="0"/>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FE4842FD-640D-7843-8ABC-D9918E6F0A8D}"/>
              </a:ext>
            </a:extLst>
          </p:cNvPr>
          <p:cNvSpPr>
            <a:spLocks noGrp="1"/>
          </p:cNvSpPr>
          <p:nvPr>
            <p:ph type="title"/>
          </p:nvPr>
        </p:nvSpPr>
        <p:spPr>
          <a:xfrm>
            <a:off x="1818480" y="1132946"/>
            <a:ext cx="16467137" cy="1015664"/>
          </a:xfrm>
        </p:spPr>
        <p:txBody>
          <a:bodyPr/>
          <a:lstStyle/>
          <a:p>
            <a:pPr algn="ctr"/>
            <a:r>
              <a:rPr lang="en-GB" sz="4400" b="1" dirty="0">
                <a:solidFill>
                  <a:srgbClr val="242424"/>
                </a:solidFill>
                <a:latin typeface="Spectral" panose="02020502060000000000" pitchFamily="18" charset="77"/>
                <a:cs typeface="Segoe UI"/>
              </a:rPr>
              <a:t>Pre-Disclosure of Accommodation and Access Needs Form: </a:t>
            </a:r>
            <a:r>
              <a:rPr lang="en-GB" sz="4400" b="1" dirty="0">
                <a:latin typeface="Spectral" panose="02020502060000000000" pitchFamily="18" charset="77"/>
                <a:cs typeface="Segoe UI"/>
              </a:rPr>
              <a:t/>
            </a:r>
            <a:br>
              <a:rPr lang="en-GB" sz="4400" b="1" dirty="0">
                <a:latin typeface="Spectral" panose="02020502060000000000" pitchFamily="18" charset="77"/>
                <a:cs typeface="Segoe UI"/>
              </a:rPr>
            </a:br>
            <a:r>
              <a:rPr lang="en-GB" sz="4400" b="1" dirty="0">
                <a:latin typeface="Spectral" panose="02020502060000000000" pitchFamily="18" charset="77"/>
                <a:cs typeface="Segoe UI"/>
                <a:hlinkClick r:id="rId2"/>
              </a:rPr>
              <a:t>https://forms.gle/shPfqQYQfQ9NH8ea6</a:t>
            </a:r>
            <a:r>
              <a:rPr lang="en-GB" sz="4400" b="1" dirty="0">
                <a:latin typeface="Spectral" panose="02020502060000000000" pitchFamily="18" charset="77"/>
                <a:cs typeface="Segoe UI"/>
              </a:rPr>
              <a:t> </a:t>
            </a:r>
            <a:endParaRPr lang="en-US" sz="6000" dirty="0">
              <a:latin typeface="Spectral" panose="02020502060000000000" pitchFamily="18" charset="77"/>
            </a:endParaRPr>
          </a:p>
        </p:txBody>
      </p:sp>
      <p:pic>
        <p:nvPicPr>
          <p:cNvPr id="5" name="Picture 4">
            <a:extLst>
              <a:ext uri="{FF2B5EF4-FFF2-40B4-BE49-F238E27FC236}">
                <a16:creationId xmlns:a16="http://schemas.microsoft.com/office/drawing/2014/main" id="{C7038E1D-6D8D-5304-67A0-01912D106FF8}"/>
              </a:ext>
            </a:extLst>
          </p:cNvPr>
          <p:cNvPicPr>
            <a:picLocks noChangeAspect="1"/>
          </p:cNvPicPr>
          <p:nvPr/>
        </p:nvPicPr>
        <p:blipFill>
          <a:blip r:embed="rId3"/>
          <a:stretch>
            <a:fillRect/>
          </a:stretch>
        </p:blipFill>
        <p:spPr>
          <a:xfrm>
            <a:off x="4435426" y="3106490"/>
            <a:ext cx="10870976" cy="6562082"/>
          </a:xfrm>
          <a:prstGeom prst="rect">
            <a:avLst/>
          </a:prstGeom>
        </p:spPr>
      </p:pic>
    </p:spTree>
    <p:extLst>
      <p:ext uri="{BB962C8B-B14F-4D97-AF65-F5344CB8AC3E}">
        <p14:creationId xmlns:p14="http://schemas.microsoft.com/office/powerpoint/2010/main" val="3119301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ACDD7-F0EF-3E11-34FD-A944236ED4CF}"/>
              </a:ext>
            </a:extLst>
          </p:cNvPr>
          <p:cNvSpPr>
            <a:spLocks noGrp="1"/>
          </p:cNvSpPr>
          <p:nvPr>
            <p:ph idx="1"/>
          </p:nvPr>
        </p:nvSpPr>
        <p:spPr>
          <a:xfrm>
            <a:off x="821862" y="3316941"/>
            <a:ext cx="18185928" cy="4955428"/>
          </a:xfrm>
        </p:spPr>
        <p:txBody>
          <a:bodyPr/>
          <a:lstStyle/>
          <a:p>
            <a:r>
              <a:rPr lang="en-IE" b="0" i="0" dirty="0">
                <a:solidFill>
                  <a:schemeClr val="tx1"/>
                </a:solidFill>
                <a:effectLst/>
                <a:latin typeface="Spectral" panose="02020502060000000000" pitchFamily="18" charset="77"/>
              </a:rPr>
              <a:t>• Attention Deficit Disorder (ADD) / Attention Deficit Hyperactivity Disorder (ADHD)</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Autism Spectrum Disorder including Asperger’s Syndrome</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Blind/Visual Impairment</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Deaf/Hard of Hearing</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Dyspraxia/Developmental Co-ordination Disorder (DCD)</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Mental Health Condition</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Neurological Condition</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Physical Disability</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Significant On-going Illness</a:t>
            </a:r>
            <a:r>
              <a:rPr lang="en-IE" dirty="0">
                <a:solidFill>
                  <a:schemeClr val="tx1"/>
                </a:solidFill>
                <a:latin typeface="Spectral" panose="02020502060000000000" pitchFamily="18" charset="77"/>
              </a:rPr>
              <a:t/>
            </a:r>
            <a:br>
              <a:rPr lang="en-IE" dirty="0">
                <a:solidFill>
                  <a:schemeClr val="tx1"/>
                </a:solidFill>
                <a:latin typeface="Spectral" panose="02020502060000000000" pitchFamily="18" charset="77"/>
              </a:rPr>
            </a:br>
            <a:r>
              <a:rPr lang="en-IE" b="0" i="0" dirty="0">
                <a:solidFill>
                  <a:schemeClr val="tx1"/>
                </a:solidFill>
                <a:effectLst/>
                <a:latin typeface="Spectral" panose="02020502060000000000" pitchFamily="18" charset="77"/>
              </a:rPr>
              <a:t>• Specific Learning Difficulty (including dyslexia or dyscalculia)</a:t>
            </a:r>
          </a:p>
          <a:p>
            <a:r>
              <a:rPr lang="en-IE" dirty="0">
                <a:solidFill>
                  <a:schemeClr val="tx1"/>
                </a:solidFill>
                <a:latin typeface="Spectral" panose="02020502060000000000" pitchFamily="18" charset="77"/>
              </a:rPr>
              <a:t>	From </a:t>
            </a:r>
            <a:r>
              <a:rPr lang="en-IE" dirty="0">
                <a:solidFill>
                  <a:schemeClr val="tx1"/>
                </a:solidFill>
                <a:latin typeface="Spectral" panose="02020502060000000000" pitchFamily="18" charset="77"/>
                <a:hlinkClick r:id="rId2"/>
              </a:rPr>
              <a:t>https://www.universityofgalway.ie/disability/faqs/</a:t>
            </a:r>
            <a:r>
              <a:rPr lang="en-IE" dirty="0">
                <a:solidFill>
                  <a:schemeClr val="tx1"/>
                </a:solidFill>
                <a:latin typeface="Spectral" panose="02020502060000000000" pitchFamily="18" charset="77"/>
              </a:rPr>
              <a:t> </a:t>
            </a:r>
            <a:endParaRPr lang="en-US" dirty="0">
              <a:solidFill>
                <a:schemeClr val="tx1"/>
              </a:solidFill>
              <a:latin typeface="Spectral" panose="02020502060000000000" pitchFamily="18" charset="77"/>
            </a:endParaRPr>
          </a:p>
        </p:txBody>
      </p:sp>
      <p:sp>
        <p:nvSpPr>
          <p:cNvPr id="3" name="Title 2">
            <a:extLst>
              <a:ext uri="{FF2B5EF4-FFF2-40B4-BE49-F238E27FC236}">
                <a16:creationId xmlns:a16="http://schemas.microsoft.com/office/drawing/2014/main" id="{098DFFB5-76AD-58F8-8E95-1242EB8FEA58}"/>
              </a:ext>
            </a:extLst>
          </p:cNvPr>
          <p:cNvSpPr>
            <a:spLocks noGrp="1"/>
          </p:cNvSpPr>
          <p:nvPr>
            <p:ph type="title"/>
          </p:nvPr>
        </p:nvSpPr>
        <p:spPr>
          <a:xfrm>
            <a:off x="968189" y="497317"/>
            <a:ext cx="17212235" cy="1015664"/>
          </a:xfrm>
        </p:spPr>
        <p:txBody>
          <a:bodyPr/>
          <a:lstStyle/>
          <a:p>
            <a:pPr algn="ctr"/>
            <a:r>
              <a:rPr lang="en-US" sz="5400" b="1" dirty="0" smtClean="0"/>
              <a:t>Students </a:t>
            </a:r>
            <a:r>
              <a:rPr lang="en-US" sz="5400" b="1" dirty="0"/>
              <a:t>should register with </a:t>
            </a:r>
            <a:br>
              <a:rPr lang="en-US" sz="5400" b="1" dirty="0"/>
            </a:br>
            <a:r>
              <a:rPr lang="en-US" sz="5400" b="1" dirty="0"/>
              <a:t>our Disability Support Services </a:t>
            </a:r>
            <a:br>
              <a:rPr lang="en-US" sz="5400" b="1" dirty="0"/>
            </a:br>
            <a:r>
              <a:rPr lang="en-US" sz="5400" b="1" dirty="0"/>
              <a:t>if they have a diagnosis of…</a:t>
            </a:r>
          </a:p>
        </p:txBody>
      </p:sp>
    </p:spTree>
    <p:extLst>
      <p:ext uri="{BB962C8B-B14F-4D97-AF65-F5344CB8AC3E}">
        <p14:creationId xmlns:p14="http://schemas.microsoft.com/office/powerpoint/2010/main" val="2801675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FFCFFCA-30B7-6263-C98B-3EF2331804F4}"/>
              </a:ext>
            </a:extLst>
          </p:cNvPr>
          <p:cNvGraphicFramePr>
            <a:graphicFrameLocks noGrp="1"/>
          </p:cNvGraphicFramePr>
          <p:nvPr>
            <p:ph idx="1"/>
            <p:extLst>
              <p:ext uri="{D42A27DB-BD31-4B8C-83A1-F6EECF244321}">
                <p14:modId xmlns:p14="http://schemas.microsoft.com/office/powerpoint/2010/main" val="1867736427"/>
              </p:ext>
            </p:extLst>
          </p:nvPr>
        </p:nvGraphicFramePr>
        <p:xfrm>
          <a:off x="544978" y="3714799"/>
          <a:ext cx="19014144" cy="4944757"/>
        </p:xfrm>
        <a:graphic>
          <a:graphicData uri="http://schemas.openxmlformats.org/drawingml/2006/table">
            <a:tbl>
              <a:tblPr firstRow="1" bandRow="1">
                <a:tableStyleId>{5C22544A-7EE6-4342-B048-85BDC9FD1C3A}</a:tableStyleId>
              </a:tblPr>
              <a:tblGrid>
                <a:gridCol w="6338048">
                  <a:extLst>
                    <a:ext uri="{9D8B030D-6E8A-4147-A177-3AD203B41FA5}">
                      <a16:colId xmlns:a16="http://schemas.microsoft.com/office/drawing/2014/main" val="1629697267"/>
                    </a:ext>
                  </a:extLst>
                </a:gridCol>
                <a:gridCol w="6338048">
                  <a:extLst>
                    <a:ext uri="{9D8B030D-6E8A-4147-A177-3AD203B41FA5}">
                      <a16:colId xmlns:a16="http://schemas.microsoft.com/office/drawing/2014/main" val="1116978363"/>
                    </a:ext>
                  </a:extLst>
                </a:gridCol>
                <a:gridCol w="6338048">
                  <a:extLst>
                    <a:ext uri="{9D8B030D-6E8A-4147-A177-3AD203B41FA5}">
                      <a16:colId xmlns:a16="http://schemas.microsoft.com/office/drawing/2014/main" val="939702349"/>
                    </a:ext>
                  </a:extLst>
                </a:gridCol>
              </a:tblGrid>
              <a:tr h="748090">
                <a:tc>
                  <a:txBody>
                    <a:bodyPr/>
                    <a:lstStyle/>
                    <a:p>
                      <a:r>
                        <a:rPr lang="en-US" sz="2400" dirty="0">
                          <a:latin typeface="Spectral" panose="02020502060000000000" pitchFamily="18" charset="77"/>
                        </a:rPr>
                        <a:t>Name</a:t>
                      </a:r>
                    </a:p>
                  </a:txBody>
                  <a:tcPr/>
                </a:tc>
                <a:tc>
                  <a:txBody>
                    <a:bodyPr/>
                    <a:lstStyle/>
                    <a:p>
                      <a:r>
                        <a:rPr lang="en-US" sz="2400" dirty="0">
                          <a:latin typeface="Spectral" panose="02020502060000000000" pitchFamily="18" charset="77"/>
                        </a:rPr>
                        <a:t>Role </a:t>
                      </a:r>
                    </a:p>
                  </a:txBody>
                  <a:tcPr/>
                </a:tc>
                <a:tc>
                  <a:txBody>
                    <a:bodyPr/>
                    <a:lstStyle/>
                    <a:p>
                      <a:r>
                        <a:rPr lang="en-US" sz="2400" dirty="0">
                          <a:latin typeface="Spectral" panose="02020502060000000000" pitchFamily="18" charset="77"/>
                        </a:rPr>
                        <a:t>Email</a:t>
                      </a:r>
                    </a:p>
                  </a:txBody>
                  <a:tcPr/>
                </a:tc>
                <a:extLst>
                  <a:ext uri="{0D108BD9-81ED-4DB2-BD59-A6C34878D82A}">
                    <a16:rowId xmlns:a16="http://schemas.microsoft.com/office/drawing/2014/main" val="577458506"/>
                  </a:ext>
                </a:extLst>
              </a:tr>
              <a:tr h="880729">
                <a:tc>
                  <a:txBody>
                    <a:bodyPr/>
                    <a:lstStyle/>
                    <a:p>
                      <a:r>
                        <a:rPr lang="en-US" sz="2400" dirty="0">
                          <a:latin typeface="Spectral" panose="02020502060000000000" pitchFamily="18" charset="77"/>
                        </a:rPr>
                        <a:t>Dr Seán Crosson</a:t>
                      </a:r>
                    </a:p>
                  </a:txBody>
                  <a:tcPr/>
                </a:tc>
                <a:tc>
                  <a:txBody>
                    <a:bodyPr/>
                    <a:lstStyle/>
                    <a:p>
                      <a:r>
                        <a:rPr lang="en-US" sz="2400" dirty="0">
                          <a:latin typeface="Spectral" panose="02020502060000000000" pitchFamily="18" charset="77"/>
                        </a:rPr>
                        <a:t>Co-Head of Performance and Screen Studies, Head of First Year</a:t>
                      </a:r>
                    </a:p>
                  </a:txBody>
                  <a:tcPr/>
                </a:tc>
                <a:tc>
                  <a:txBody>
                    <a:bodyPr/>
                    <a:lstStyle/>
                    <a:p>
                      <a:r>
                        <a:rPr lang="en-US" sz="2400" dirty="0">
                          <a:latin typeface="Spectral" panose="02020502060000000000" pitchFamily="18" charset="77"/>
                          <a:hlinkClick r:id="rId2"/>
                        </a:rPr>
                        <a:t>sean.crosson@universityofgalway.ie</a:t>
                      </a:r>
                      <a:r>
                        <a:rPr lang="en-US" sz="2400" dirty="0">
                          <a:latin typeface="Spectral" panose="02020502060000000000" pitchFamily="18" charset="77"/>
                        </a:rPr>
                        <a:t> </a:t>
                      </a:r>
                    </a:p>
                  </a:txBody>
                  <a:tcPr/>
                </a:tc>
                <a:extLst>
                  <a:ext uri="{0D108BD9-81ED-4DB2-BD59-A6C34878D82A}">
                    <a16:rowId xmlns:a16="http://schemas.microsoft.com/office/drawing/2014/main" val="2029179478"/>
                  </a:ext>
                </a:extLst>
              </a:tr>
              <a:tr h="880729">
                <a:tc>
                  <a:txBody>
                    <a:bodyPr/>
                    <a:lstStyle/>
                    <a:p>
                      <a:r>
                        <a:rPr lang="en-US" sz="2400" dirty="0">
                          <a:latin typeface="Spectral" panose="02020502060000000000" pitchFamily="18" charset="77"/>
                        </a:rPr>
                        <a:t>Dr Charlotte McIvor</a:t>
                      </a:r>
                    </a:p>
                  </a:txBody>
                  <a:tcPr/>
                </a:tc>
                <a:tc>
                  <a:txBody>
                    <a:bodyPr/>
                    <a:lstStyle/>
                    <a:p>
                      <a:r>
                        <a:rPr lang="en-US" sz="2400" dirty="0">
                          <a:latin typeface="Spectral" panose="02020502060000000000" pitchFamily="18" charset="77"/>
                        </a:rPr>
                        <a:t>Co-Head of Performance and Screen Studies, Head of Second and Final Year</a:t>
                      </a:r>
                    </a:p>
                  </a:txBody>
                  <a:tcPr/>
                </a:tc>
                <a:tc>
                  <a:txBody>
                    <a:bodyPr/>
                    <a:lstStyle/>
                    <a:p>
                      <a:r>
                        <a:rPr lang="en-US" sz="2400" dirty="0">
                          <a:latin typeface="Spectral" panose="02020502060000000000" pitchFamily="18" charset="77"/>
                          <a:hlinkClick r:id="rId3"/>
                        </a:rPr>
                        <a:t>charlotte.mcivor@universityofgalway.ie</a:t>
                      </a:r>
                      <a:r>
                        <a:rPr lang="en-US" sz="2400" dirty="0">
                          <a:latin typeface="Spectral" panose="02020502060000000000" pitchFamily="18" charset="77"/>
                        </a:rPr>
                        <a:t> </a:t>
                      </a:r>
                    </a:p>
                  </a:txBody>
                  <a:tcPr/>
                </a:tc>
                <a:extLst>
                  <a:ext uri="{0D108BD9-81ED-4DB2-BD59-A6C34878D82A}">
                    <a16:rowId xmlns:a16="http://schemas.microsoft.com/office/drawing/2014/main" val="1805652030"/>
                  </a:ext>
                </a:extLst>
              </a:tr>
              <a:tr h="880729">
                <a:tc>
                  <a:txBody>
                    <a:bodyPr/>
                    <a:lstStyle/>
                    <a:p>
                      <a:r>
                        <a:rPr lang="en-US" sz="2400" dirty="0">
                          <a:latin typeface="Spectral" panose="02020502060000000000" pitchFamily="18" charset="77"/>
                        </a:rPr>
                        <a:t>Teresa O’Donovan</a:t>
                      </a:r>
                    </a:p>
                  </a:txBody>
                  <a:tcPr/>
                </a:tc>
                <a:tc>
                  <a:txBody>
                    <a:bodyPr/>
                    <a:lstStyle/>
                    <a:p>
                      <a:r>
                        <a:rPr lang="en-US" sz="2400" dirty="0">
                          <a:latin typeface="Spectral" panose="02020502060000000000" pitchFamily="18" charset="77"/>
                        </a:rPr>
                        <a:t>Administrator, Drama and Theatre Studies and Performance and Screen Studies</a:t>
                      </a:r>
                    </a:p>
                  </a:txBody>
                  <a:tcPr/>
                </a:tc>
                <a:tc>
                  <a:txBody>
                    <a:bodyPr/>
                    <a:lstStyle/>
                    <a:p>
                      <a:r>
                        <a:rPr lang="en-US" sz="2400" dirty="0">
                          <a:latin typeface="Spectral" panose="02020502060000000000" pitchFamily="18" charset="77"/>
                          <a:hlinkClick r:id="rId4"/>
                        </a:rPr>
                        <a:t>odonovant@universityofgalway.ie</a:t>
                      </a:r>
                      <a:r>
                        <a:rPr lang="en-US" sz="2400" dirty="0">
                          <a:latin typeface="Spectral" panose="02020502060000000000" pitchFamily="18" charset="77"/>
                        </a:rPr>
                        <a:t> </a:t>
                      </a:r>
                    </a:p>
                  </a:txBody>
                  <a:tcPr/>
                </a:tc>
                <a:extLst>
                  <a:ext uri="{0D108BD9-81ED-4DB2-BD59-A6C34878D82A}">
                    <a16:rowId xmlns:a16="http://schemas.microsoft.com/office/drawing/2014/main" val="4268634063"/>
                  </a:ext>
                </a:extLst>
              </a:tr>
              <a:tr h="880729">
                <a:tc>
                  <a:txBody>
                    <a:bodyPr/>
                    <a:lstStyle/>
                    <a:p>
                      <a:r>
                        <a:rPr lang="en-US" sz="2400" dirty="0">
                          <a:latin typeface="Spectral" panose="02020502060000000000" pitchFamily="18" charset="77"/>
                        </a:rPr>
                        <a:t>Designing Futures (Year 2)</a:t>
                      </a:r>
                    </a:p>
                  </a:txBody>
                  <a:tcPr/>
                </a:tc>
                <a:tc>
                  <a:txBody>
                    <a:bodyPr/>
                    <a:lstStyle/>
                    <a:p>
                      <a:endParaRPr lang="en-US" sz="2400" dirty="0">
                        <a:latin typeface="Spectral" panose="02020502060000000000" pitchFamily="18" charset="77"/>
                      </a:endParaRPr>
                    </a:p>
                  </a:txBody>
                  <a:tcPr/>
                </a:tc>
                <a:tc>
                  <a:txBody>
                    <a:bodyPr/>
                    <a:lstStyle/>
                    <a:p>
                      <a:r>
                        <a:rPr lang="en-US" sz="2400" b="0" dirty="0">
                          <a:latin typeface="Spectral" panose="02020502060000000000" pitchFamily="18" charset="77"/>
                        </a:rPr>
                        <a:t>For any inquiries on modules taken as part of the Designing Futures, please email </a:t>
                      </a:r>
                      <a:r>
                        <a:rPr lang="en-IE" sz="2400" b="0" i="0" dirty="0">
                          <a:solidFill>
                            <a:schemeClr val="dk1"/>
                          </a:solidFill>
                          <a:effectLst/>
                          <a:latin typeface="Spectral" panose="02020502060000000000" pitchFamily="18" charset="77"/>
                          <a:ea typeface="+mn-ea"/>
                          <a:cs typeface="+mn-cs"/>
                          <a:hlinkClick r:id="rId5"/>
                        </a:rPr>
                        <a:t>designingfutures@universityofgalway.ie</a:t>
                      </a:r>
                      <a:r>
                        <a:rPr lang="en-IE" sz="2400" b="0" i="0" dirty="0">
                          <a:solidFill>
                            <a:schemeClr val="dk1"/>
                          </a:solidFill>
                          <a:effectLst/>
                          <a:latin typeface="Spectral" panose="02020502060000000000" pitchFamily="18" charset="77"/>
                          <a:ea typeface="+mn-ea"/>
                          <a:cs typeface="+mn-cs"/>
                        </a:rPr>
                        <a:t>  or the module convenor directly.</a:t>
                      </a:r>
                      <a:endParaRPr lang="en-US" sz="2400" b="0" dirty="0">
                        <a:latin typeface="Spectral" panose="02020502060000000000" pitchFamily="18" charset="77"/>
                      </a:endParaRPr>
                    </a:p>
                  </a:txBody>
                  <a:tcPr/>
                </a:tc>
                <a:extLst>
                  <a:ext uri="{0D108BD9-81ED-4DB2-BD59-A6C34878D82A}">
                    <a16:rowId xmlns:a16="http://schemas.microsoft.com/office/drawing/2014/main" val="4255289016"/>
                  </a:ext>
                </a:extLst>
              </a:tr>
            </a:tbl>
          </a:graphicData>
        </a:graphic>
      </p:graphicFrame>
      <p:sp>
        <p:nvSpPr>
          <p:cNvPr id="4" name="Title 3">
            <a:extLst>
              <a:ext uri="{FF2B5EF4-FFF2-40B4-BE49-F238E27FC236}">
                <a16:creationId xmlns:a16="http://schemas.microsoft.com/office/drawing/2014/main" id="{1422B5DF-86B5-7343-3544-97EE44134453}"/>
              </a:ext>
            </a:extLst>
          </p:cNvPr>
          <p:cNvSpPr>
            <a:spLocks noGrp="1"/>
          </p:cNvSpPr>
          <p:nvPr>
            <p:ph type="title"/>
          </p:nvPr>
        </p:nvSpPr>
        <p:spPr>
          <a:xfrm>
            <a:off x="2167174" y="-507832"/>
            <a:ext cx="15769752" cy="1015664"/>
          </a:xfrm>
        </p:spPr>
        <p:txBody>
          <a:bodyPr/>
          <a:lstStyle/>
          <a:p>
            <a:pPr algn="ctr"/>
            <a:r>
              <a:rPr lang="en-US" sz="6000" b="1" dirty="0"/>
              <a:t/>
            </a:r>
            <a:br>
              <a:rPr lang="en-US" sz="6000" b="1" dirty="0"/>
            </a:br>
            <a:r>
              <a:rPr lang="en-US" b="1" dirty="0"/>
              <a:t>Main Contacts:</a:t>
            </a:r>
            <a:br>
              <a:rPr lang="en-US" b="1" dirty="0"/>
            </a:br>
            <a:r>
              <a:rPr lang="en-US" b="1" i="1" dirty="0"/>
              <a:t>Performance and Screen Studies</a:t>
            </a:r>
          </a:p>
        </p:txBody>
      </p:sp>
    </p:spTree>
    <p:extLst>
      <p:ext uri="{BB962C8B-B14F-4D97-AF65-F5344CB8AC3E}">
        <p14:creationId xmlns:p14="http://schemas.microsoft.com/office/powerpoint/2010/main" val="3876779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9EC63F-A5B4-E60A-96C2-533F046096AA}"/>
              </a:ext>
            </a:extLst>
          </p:cNvPr>
          <p:cNvSpPr>
            <a:spLocks noGrp="1"/>
          </p:cNvSpPr>
          <p:nvPr>
            <p:ph idx="1"/>
          </p:nvPr>
        </p:nvSpPr>
        <p:spPr>
          <a:xfrm>
            <a:off x="637309" y="2881746"/>
            <a:ext cx="18402099" cy="7258152"/>
          </a:xfrm>
        </p:spPr>
        <p:txBody>
          <a:bodyPr/>
          <a:lstStyle/>
          <a:p>
            <a:pPr marL="342900" indent="-342900">
              <a:lnSpc>
                <a:spcPct val="107000"/>
              </a:lnSpc>
              <a:spcAft>
                <a:spcPts val="800"/>
              </a:spcAft>
              <a:buFont typeface="Arial" panose="020B0604020202020204" pitchFamily="34" charset="0"/>
              <a:buChar char="•"/>
            </a:pPr>
            <a:r>
              <a:rPr lang="en-IE" dirty="0">
                <a:effectLst/>
                <a:latin typeface="Spectral" panose="02020502060000000000" pitchFamily="18" charset="77"/>
                <a:ea typeface="Times New Roman" panose="02020603050405020304" pitchFamily="18" charset="0"/>
                <a:cs typeface="Times New Roman" panose="02020603050405020304" pitchFamily="18" charset="0"/>
              </a:rPr>
              <a:t>The University of Galway counselling service provides support information to staff here on basic language and engagement strategies here including the Students in Distress Information Booklet: </a:t>
            </a:r>
            <a:r>
              <a:rPr lang="en-IE" dirty="0">
                <a:effectLst/>
                <a:latin typeface="Spectral" panose="02020502060000000000" pitchFamily="18" charset="77"/>
                <a:ea typeface="Times New Roman" panose="02020603050405020304" pitchFamily="18" charset="0"/>
                <a:cs typeface="Times New Roman" panose="02020603050405020304" pitchFamily="18" charset="0"/>
                <a:hlinkClick r:id="rId2"/>
              </a:rPr>
              <a:t>https://www.universityofgalway.ie/counsellors/staff-information/</a:t>
            </a:r>
            <a:r>
              <a:rPr lang="en-IE" dirty="0">
                <a:effectLst/>
                <a:latin typeface="Spectral" panose="02020502060000000000" pitchFamily="18" charset="77"/>
                <a:ea typeface="Times New Roman" panose="02020603050405020304" pitchFamily="18" charset="0"/>
                <a:cs typeface="Times New Roman" panose="02020603050405020304" pitchFamily="18" charset="0"/>
              </a:rPr>
              <a:t>. </a:t>
            </a:r>
            <a:endParaRPr lang="en-IE" dirty="0">
              <a:effectLst/>
              <a:latin typeface="Spectral" panose="02020502060000000000" pitchFamily="18" charset="77"/>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IE" dirty="0">
                <a:effectLst/>
                <a:latin typeface="Spectral" panose="02020502060000000000" pitchFamily="18" charset="77"/>
                <a:ea typeface="Times New Roman" panose="02020603050405020304" pitchFamily="18" charset="0"/>
                <a:cs typeface="Times New Roman" panose="02020603050405020304" pitchFamily="18" charset="0"/>
              </a:rPr>
              <a:t>Students can find information on booking counselling at the service here: </a:t>
            </a:r>
            <a:r>
              <a:rPr lang="en-IE" dirty="0">
                <a:effectLst/>
                <a:latin typeface="Spectral" panose="02020502060000000000" pitchFamily="18" charset="77"/>
                <a:ea typeface="Times New Roman" panose="02020603050405020304" pitchFamily="18" charset="0"/>
                <a:cs typeface="Times New Roman" panose="02020603050405020304" pitchFamily="18" charset="0"/>
                <a:hlinkClick r:id="rId3"/>
              </a:rPr>
              <a:t>https://www.universityofgalway.ie/counsellors/self-help/appointments/</a:t>
            </a:r>
            <a:r>
              <a:rPr lang="en-IE" dirty="0">
                <a:effectLst/>
                <a:latin typeface="Spectral" panose="02020502060000000000" pitchFamily="18" charset="77"/>
                <a:ea typeface="Times New Roman" panose="02020603050405020304" pitchFamily="18" charset="0"/>
                <a:cs typeface="Times New Roman" panose="02020603050405020304" pitchFamily="18" charset="0"/>
              </a:rPr>
              <a:t> </a:t>
            </a:r>
            <a:endParaRPr lang="en-IE" dirty="0">
              <a:effectLst/>
              <a:latin typeface="Spectral" panose="02020502060000000000" pitchFamily="18" charset="77"/>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IE" dirty="0">
                <a:solidFill>
                  <a:srgbClr val="000000"/>
                </a:solidFill>
                <a:effectLst/>
                <a:latin typeface="Spectral" panose="02020502060000000000" pitchFamily="18" charset="77"/>
                <a:ea typeface="Times New Roman" panose="02020603050405020304" pitchFamily="18" charset="0"/>
                <a:cs typeface="Times New Roman" panose="02020603050405020304" pitchFamily="18" charset="0"/>
              </a:rPr>
              <a:t>O</a:t>
            </a:r>
            <a:r>
              <a:rPr lang="en-IE"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ther helpful resources to refer students to which may offer immediate relief include: </a:t>
            </a:r>
            <a:endParaRPr lang="en-IE"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Crisis Text Line - Text GALWAY 50808 (free-text 24/7)</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The Student Health Unit </a:t>
            </a:r>
            <a:r>
              <a:rPr lang="en-IE" sz="3200" u="sng"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hlinkClick r:id="rId4" tooltip="healthunit@nuigalway.ie"/>
              </a:rPr>
              <a:t>healthunit@universityofgalway.ie</a:t>
            </a: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  </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UCHG Emergency Department 091 544556</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Samaritans 116 123 (freephone 24/7)  </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Pieta House help line 1800 247 247 (freephone 24/7) </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err="1">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Togetherall</a:t>
            </a: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 – Anonymous Mental Health Support App </a:t>
            </a:r>
            <a:r>
              <a:rPr lang="en-IE" sz="3200" u="sng"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hlinkClick r:id="rId5"/>
              </a:rPr>
              <a:t>togetherall.com/en-ie</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pPr marL="800100" lvl="1" indent="-342900" fontAlgn="ctr">
              <a:lnSpc>
                <a:spcPct val="107000"/>
              </a:lnSpc>
              <a:spcAft>
                <a:spcPts val="900"/>
              </a:spcAft>
              <a:buSzPts val="1000"/>
              <a:buFont typeface="Symbol" pitchFamily="2" charset="2"/>
              <a:buChar char=""/>
              <a:tabLst>
                <a:tab pos="457200" algn="l"/>
              </a:tabLst>
            </a:pPr>
            <a:r>
              <a:rPr lang="en-IE" sz="3200"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rPr>
              <a:t>Speak Out – Online Anonymous Report &amp; Support Tool </a:t>
            </a:r>
            <a:r>
              <a:rPr lang="en-IE" sz="3200" u="sng" dirty="0">
                <a:solidFill>
                  <a:srgbClr val="000000"/>
                </a:solidFill>
                <a:effectLst/>
                <a:latin typeface="Spectral" panose="02020502060000000000" pitchFamily="18" charset="77"/>
                <a:ea typeface="Calibri" panose="020F0502020204030204" pitchFamily="34" charset="0"/>
                <a:cs typeface="Times New Roman" panose="02020603050405020304" pitchFamily="18" charset="0"/>
                <a:hlinkClick r:id="rId6"/>
              </a:rPr>
              <a:t>unigalway.speakout.ie</a:t>
            </a:r>
            <a:endParaRPr lang="en-IE" sz="3200" dirty="0">
              <a:effectLst/>
              <a:latin typeface="Spectral" panose="02020502060000000000" pitchFamily="18" charset="77"/>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70D65035-67C2-A3F0-EB70-56B39324766C}"/>
              </a:ext>
            </a:extLst>
          </p:cNvPr>
          <p:cNvSpPr>
            <a:spLocks noGrp="1"/>
          </p:cNvSpPr>
          <p:nvPr>
            <p:ph type="title"/>
          </p:nvPr>
        </p:nvSpPr>
        <p:spPr>
          <a:xfrm>
            <a:off x="4147668" y="587562"/>
            <a:ext cx="15214129" cy="1015664"/>
          </a:xfrm>
        </p:spPr>
        <p:txBody>
          <a:bodyPr/>
          <a:lstStyle/>
          <a:p>
            <a:pPr algn="ctr"/>
            <a:r>
              <a:rPr lang="en-US" b="1" dirty="0"/>
              <a:t>For students struggling with </a:t>
            </a:r>
            <a:br>
              <a:rPr lang="en-US" b="1" dirty="0"/>
            </a:br>
            <a:r>
              <a:rPr lang="en-US" b="1" dirty="0"/>
              <a:t>mental health challenges</a:t>
            </a:r>
          </a:p>
        </p:txBody>
      </p:sp>
    </p:spTree>
    <p:extLst>
      <p:ext uri="{BB962C8B-B14F-4D97-AF65-F5344CB8AC3E}">
        <p14:creationId xmlns:p14="http://schemas.microsoft.com/office/powerpoint/2010/main" val="1386347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3EEB62-0BA4-041C-3D84-930399469C00}"/>
              </a:ext>
            </a:extLst>
          </p:cNvPr>
          <p:cNvSpPr>
            <a:spLocks noGrp="1"/>
          </p:cNvSpPr>
          <p:nvPr>
            <p:ph idx="1"/>
          </p:nvPr>
        </p:nvSpPr>
        <p:spPr>
          <a:xfrm>
            <a:off x="999052" y="4278279"/>
            <a:ext cx="18105995" cy="5598159"/>
          </a:xfrm>
        </p:spPr>
        <p:txBody>
          <a:bodyPr/>
          <a:lstStyle/>
          <a:p>
            <a:endParaRPr lang="en-US" sz="3200" dirty="0">
              <a:latin typeface="Spectral" panose="02020502060000000000" pitchFamily="18" charset="77"/>
            </a:endParaRPr>
          </a:p>
          <a:p>
            <a:pPr algn="l"/>
            <a:r>
              <a:rPr lang="en-US" dirty="0">
                <a:solidFill>
                  <a:schemeClr val="tx1"/>
                </a:solidFill>
                <a:latin typeface="Spectral" panose="02020502060000000000" pitchFamily="18" charset="77"/>
              </a:rPr>
              <a:t>Students</a:t>
            </a:r>
            <a:r>
              <a:rPr lang="en-US" sz="3200" dirty="0">
                <a:solidFill>
                  <a:schemeClr val="tx1"/>
                </a:solidFill>
                <a:latin typeface="Spectral" panose="02020502060000000000" pitchFamily="18" charset="77"/>
              </a:rPr>
              <a:t> also have access to a College of Arts Student Advisor, Mary T. Cairns, for students in distress and/or seeking immediate academic support. </a:t>
            </a:r>
            <a:r>
              <a:rPr lang="en-IE" b="0" i="0" dirty="0">
                <a:solidFill>
                  <a:schemeClr val="tx1"/>
                </a:solidFill>
                <a:effectLst/>
                <a:latin typeface="Spectral" panose="02020502060000000000" pitchFamily="18" charset="77"/>
              </a:rPr>
              <a:t> </a:t>
            </a:r>
          </a:p>
          <a:p>
            <a:pPr algn="l"/>
            <a:endParaRPr lang="en-IE" dirty="0">
              <a:solidFill>
                <a:schemeClr val="tx1"/>
              </a:solidFill>
              <a:latin typeface="Spectral" panose="02020502060000000000" pitchFamily="18" charset="77"/>
            </a:endParaRPr>
          </a:p>
          <a:p>
            <a:pPr algn="l"/>
            <a:r>
              <a:rPr lang="en-IE" b="0" i="0" dirty="0">
                <a:solidFill>
                  <a:schemeClr val="tx1"/>
                </a:solidFill>
                <a:effectLst/>
                <a:latin typeface="Spectral" panose="02020502060000000000" pitchFamily="18" charset="77"/>
              </a:rPr>
              <a:t>This service “provide[s] confidential, non-judgmental support and an empathetic space for students to share their concerns. In addition, a student advisor can offer personal support and advice on topics such as study planning, time management and any personal challenges that may compromise their ability to study.”</a:t>
            </a:r>
          </a:p>
          <a:p>
            <a:pPr algn="l"/>
            <a:endParaRPr lang="en-US" sz="3200" dirty="0">
              <a:solidFill>
                <a:schemeClr val="tx1"/>
              </a:solidFill>
              <a:latin typeface="Spectral" panose="02020502060000000000" pitchFamily="18" charset="77"/>
            </a:endParaRPr>
          </a:p>
          <a:p>
            <a:pPr algn="l"/>
            <a:r>
              <a:rPr lang="en-US" dirty="0">
                <a:solidFill>
                  <a:schemeClr val="tx1"/>
                </a:solidFill>
                <a:latin typeface="Spectral" panose="02020502060000000000" pitchFamily="18" charset="77"/>
              </a:rPr>
              <a:t>Y</a:t>
            </a:r>
            <a:r>
              <a:rPr lang="en-US" sz="3200" dirty="0">
                <a:solidFill>
                  <a:schemeClr val="tx1"/>
                </a:solidFill>
                <a:latin typeface="Spectral" panose="02020502060000000000" pitchFamily="18" charset="77"/>
              </a:rPr>
              <a:t>ou can learn more here about how they book appointments and are supported through this avenue here: </a:t>
            </a:r>
            <a:r>
              <a:rPr lang="en-US" sz="3200" dirty="0">
                <a:solidFill>
                  <a:schemeClr val="tx1"/>
                </a:solidFill>
                <a:latin typeface="Spectral" panose="02020502060000000000" pitchFamily="18" charset="77"/>
                <a:hlinkClick r:id="rId2"/>
              </a:rPr>
              <a:t>https://www.universityofgalway.ie/artsstudentadvisor/</a:t>
            </a:r>
            <a:r>
              <a:rPr lang="en-US" sz="3200" dirty="0">
                <a:solidFill>
                  <a:schemeClr val="tx1"/>
                </a:solidFill>
                <a:latin typeface="Spectral" panose="02020502060000000000" pitchFamily="18" charset="77"/>
              </a:rPr>
              <a:t> </a:t>
            </a:r>
          </a:p>
          <a:p>
            <a:endParaRPr lang="en-US" dirty="0"/>
          </a:p>
        </p:txBody>
      </p:sp>
      <p:sp>
        <p:nvSpPr>
          <p:cNvPr id="4" name="Title 3">
            <a:extLst>
              <a:ext uri="{FF2B5EF4-FFF2-40B4-BE49-F238E27FC236}">
                <a16:creationId xmlns:a16="http://schemas.microsoft.com/office/drawing/2014/main" id="{ADBC55EA-1B40-9B57-7904-E678634B10E6}"/>
              </a:ext>
            </a:extLst>
          </p:cNvPr>
          <p:cNvSpPr>
            <a:spLocks noGrp="1"/>
          </p:cNvSpPr>
          <p:nvPr>
            <p:ph type="title"/>
          </p:nvPr>
        </p:nvSpPr>
        <p:spPr>
          <a:xfrm>
            <a:off x="1745227" y="2211161"/>
            <a:ext cx="15214129" cy="1015664"/>
          </a:xfrm>
        </p:spPr>
        <p:txBody>
          <a:bodyPr/>
          <a:lstStyle/>
          <a:p>
            <a:pPr algn="ctr"/>
            <a:r>
              <a:rPr lang="en-US" b="1" dirty="0"/>
              <a:t>College of Arts </a:t>
            </a:r>
            <a:br>
              <a:rPr lang="en-US" b="1" dirty="0"/>
            </a:br>
            <a:r>
              <a:rPr lang="en-US" b="1" dirty="0"/>
              <a:t>Student Advisor Service</a:t>
            </a:r>
          </a:p>
        </p:txBody>
      </p:sp>
    </p:spTree>
    <p:extLst>
      <p:ext uri="{BB962C8B-B14F-4D97-AF65-F5344CB8AC3E}">
        <p14:creationId xmlns:p14="http://schemas.microsoft.com/office/powerpoint/2010/main" val="3258425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09C6EC-7273-C504-C93E-0A03CBBF66C6}"/>
              </a:ext>
            </a:extLst>
          </p:cNvPr>
          <p:cNvSpPr>
            <a:spLocks noGrp="1"/>
          </p:cNvSpPr>
          <p:nvPr>
            <p:ph idx="1"/>
          </p:nvPr>
        </p:nvSpPr>
        <p:spPr>
          <a:xfrm>
            <a:off x="933411" y="4412751"/>
            <a:ext cx="18105995" cy="5598159"/>
          </a:xfrm>
        </p:spPr>
        <p:txBody>
          <a:bodyPr/>
          <a:lstStyle/>
          <a:p>
            <a:r>
              <a:rPr lang="en-US" sz="4800" dirty="0">
                <a:latin typeface="Spectral" panose="02020502060000000000" pitchFamily="18" charset="77"/>
              </a:rPr>
              <a:t>A full map of Student Support Services is given here and more in-depth information listed in most handbooks for the discipline/</a:t>
            </a:r>
            <a:r>
              <a:rPr lang="en-US" sz="4800" dirty="0" err="1">
                <a:latin typeface="Spectral" panose="02020502060000000000" pitchFamily="18" charset="77"/>
              </a:rPr>
              <a:t>programme</a:t>
            </a:r>
            <a:r>
              <a:rPr lang="en-US" sz="4800" dirty="0">
                <a:latin typeface="Spectral" panose="02020502060000000000" pitchFamily="18" charset="77"/>
              </a:rPr>
              <a:t> you are teaching into: </a:t>
            </a:r>
          </a:p>
          <a:p>
            <a:endParaRPr lang="en-US" sz="4800" dirty="0">
              <a:latin typeface="Spectral" panose="02020502060000000000" pitchFamily="18" charset="77"/>
            </a:endParaRPr>
          </a:p>
          <a:p>
            <a:r>
              <a:rPr lang="en-US" sz="4800" dirty="0">
                <a:latin typeface="Spectral" panose="02020502060000000000" pitchFamily="18" charset="77"/>
                <a:hlinkClick r:id="rId2"/>
              </a:rPr>
              <a:t>https://www.universityofgalway.ie/media/collegeofartssocialsciencescelticstudies/CASSCS_StudentSupportMapReadOnly.pdf</a:t>
            </a:r>
            <a:r>
              <a:rPr lang="en-US" sz="4800" dirty="0">
                <a:latin typeface="Spectral" panose="02020502060000000000" pitchFamily="18" charset="77"/>
              </a:rPr>
              <a:t> </a:t>
            </a:r>
          </a:p>
          <a:p>
            <a:endParaRPr lang="en-US" sz="4800" dirty="0">
              <a:latin typeface="Spectral" panose="02020502060000000000" pitchFamily="18" charset="77"/>
            </a:endParaRPr>
          </a:p>
        </p:txBody>
      </p:sp>
      <p:sp>
        <p:nvSpPr>
          <p:cNvPr id="3" name="Title 2">
            <a:extLst>
              <a:ext uri="{FF2B5EF4-FFF2-40B4-BE49-F238E27FC236}">
                <a16:creationId xmlns:a16="http://schemas.microsoft.com/office/drawing/2014/main" id="{5B0BC105-D13D-9EB2-268B-A1A7926C7861}"/>
              </a:ext>
            </a:extLst>
          </p:cNvPr>
          <p:cNvSpPr>
            <a:spLocks noGrp="1"/>
          </p:cNvSpPr>
          <p:nvPr>
            <p:ph type="title"/>
          </p:nvPr>
        </p:nvSpPr>
        <p:spPr>
          <a:xfrm>
            <a:off x="2379345" y="2139443"/>
            <a:ext cx="15214129" cy="1015664"/>
          </a:xfrm>
        </p:spPr>
        <p:txBody>
          <a:bodyPr/>
          <a:lstStyle/>
          <a:p>
            <a:pPr algn="ctr"/>
            <a:r>
              <a:rPr lang="en-US" sz="6000" b="1" dirty="0"/>
              <a:t>Supports for Students at the </a:t>
            </a:r>
            <a:br>
              <a:rPr lang="en-US" sz="6000" b="1" dirty="0"/>
            </a:br>
            <a:r>
              <a:rPr lang="en-US" sz="6000" b="1" dirty="0"/>
              <a:t>University of Galway </a:t>
            </a:r>
          </a:p>
        </p:txBody>
      </p:sp>
    </p:spTree>
    <p:extLst>
      <p:ext uri="{BB962C8B-B14F-4D97-AF65-F5344CB8AC3E}">
        <p14:creationId xmlns:p14="http://schemas.microsoft.com/office/powerpoint/2010/main" val="1546612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1DE4E0-3C70-7924-6F6A-19D8BA0C782A}"/>
              </a:ext>
            </a:extLst>
          </p:cNvPr>
          <p:cNvSpPr>
            <a:spLocks noGrp="1"/>
          </p:cNvSpPr>
          <p:nvPr>
            <p:ph idx="1"/>
          </p:nvPr>
        </p:nvSpPr>
        <p:spPr>
          <a:xfrm>
            <a:off x="857721" y="2830924"/>
            <a:ext cx="17900649" cy="4679315"/>
          </a:xfrm>
        </p:spPr>
        <p:txBody>
          <a:bodyPr/>
          <a:lstStyle/>
          <a:p>
            <a:pPr fontAlgn="base"/>
            <a:r>
              <a:rPr lang="en-GB" sz="2800" b="1" dirty="0">
                <a:solidFill>
                  <a:srgbClr val="000000"/>
                </a:solidFill>
                <a:effectLst/>
                <a:latin typeface="Spectral" panose="02020502060000000000" pitchFamily="18" charset="77"/>
                <a:ea typeface="Times New Roman" panose="02020603050405020304" pitchFamily="18" charset="0"/>
              </a:rPr>
              <a:t>Late work</a:t>
            </a:r>
            <a:r>
              <a:rPr lang="en-GB" sz="2800" dirty="0">
                <a:solidFill>
                  <a:srgbClr val="000000"/>
                </a:solidFill>
                <a:effectLst/>
                <a:latin typeface="Spectral" panose="02020502060000000000" pitchFamily="18" charset="77"/>
                <a:ea typeface="Times New Roman" panose="02020603050405020304" pitchFamily="18" charset="0"/>
              </a:rPr>
              <a:t> that does not meet the grounds for an extension , deferral or accommodation or is simply late </a:t>
            </a:r>
            <a:r>
              <a:rPr lang="en-GB" sz="2800" b="1" dirty="0">
                <a:solidFill>
                  <a:srgbClr val="000000"/>
                </a:solidFill>
                <a:effectLst/>
                <a:latin typeface="Spectral" panose="02020502060000000000" pitchFamily="18" charset="77"/>
                <a:ea typeface="Times New Roman" panose="02020603050405020304" pitchFamily="18" charset="0"/>
              </a:rPr>
              <a:t>will be penalised at two points per day including weekends and bank holidays. </a:t>
            </a:r>
            <a:r>
              <a:rPr lang="en-IE" sz="2800" dirty="0">
                <a:solidFill>
                  <a:srgbClr val="000000"/>
                </a:solidFill>
                <a:effectLst/>
                <a:latin typeface="Spectral" panose="02020502060000000000" pitchFamily="18" charset="77"/>
                <a:ea typeface="Times New Roman" panose="02020603050405020304" pitchFamily="18" charset="0"/>
              </a:rPr>
              <a:t> </a:t>
            </a:r>
            <a:endParaRPr lang="en-IE" sz="2800" dirty="0">
              <a:effectLst/>
              <a:latin typeface="Spectral" panose="02020502060000000000" pitchFamily="18" charset="77"/>
              <a:ea typeface="Times New Roman" panose="02020603050405020304" pitchFamily="18" charset="0"/>
            </a:endParaRPr>
          </a:p>
          <a:p>
            <a:pPr fontAlgn="base"/>
            <a:r>
              <a:rPr lang="en-US" sz="2800" dirty="0">
                <a:solidFill>
                  <a:srgbClr val="000000"/>
                </a:solidFill>
                <a:effectLst/>
                <a:latin typeface="Spectral" panose="02020502060000000000" pitchFamily="18" charset="77"/>
                <a:ea typeface="Times New Roman" panose="02020603050405020304" pitchFamily="18" charset="0"/>
              </a:rPr>
              <a:t> </a:t>
            </a:r>
            <a:endParaRPr lang="en-IE" sz="2800" dirty="0">
              <a:effectLst/>
              <a:latin typeface="Spectral" panose="02020502060000000000" pitchFamily="18" charset="77"/>
              <a:ea typeface="Times New Roman" panose="02020603050405020304" pitchFamily="18" charset="0"/>
            </a:endParaRPr>
          </a:p>
          <a:p>
            <a:pPr fontAlgn="base"/>
            <a:r>
              <a:rPr lang="en-GB" sz="2800" dirty="0">
                <a:solidFill>
                  <a:srgbClr val="000000"/>
                </a:solidFill>
                <a:effectLst/>
                <a:latin typeface="Spectral" panose="02020502060000000000" pitchFamily="18" charset="77"/>
                <a:ea typeface="Times New Roman" panose="02020603050405020304" pitchFamily="18" charset="0"/>
              </a:rPr>
              <a:t>Late work penalties can still apply even if they are granted an extension if their documentation does not cover an additional period of lateness. For example, if they provide a cert saying that they were sick for two days, then </a:t>
            </a:r>
            <a:r>
              <a:rPr lang="en-GB" sz="2800" dirty="0">
                <a:solidFill>
                  <a:srgbClr val="000000"/>
                </a:solidFill>
                <a:latin typeface="Spectral" panose="02020502060000000000" pitchFamily="18" charset="77"/>
                <a:ea typeface="Times New Roman" panose="02020603050405020304" pitchFamily="18" charset="0"/>
              </a:rPr>
              <a:t>they </a:t>
            </a:r>
            <a:r>
              <a:rPr lang="en-GB" sz="2800" dirty="0">
                <a:solidFill>
                  <a:srgbClr val="000000"/>
                </a:solidFill>
                <a:effectLst/>
                <a:latin typeface="Spectral" panose="02020502060000000000" pitchFamily="18" charset="77"/>
                <a:ea typeface="Times New Roman" panose="02020603050405020304" pitchFamily="18" charset="0"/>
              </a:rPr>
              <a:t>can hand in their work two days late without penalty. But if their cert says they were sick for two days and they hand in a week late, they will lose marks for five days.</a:t>
            </a:r>
            <a:r>
              <a:rPr lang="en-IE" sz="2800" dirty="0">
                <a:solidFill>
                  <a:srgbClr val="000000"/>
                </a:solidFill>
                <a:effectLst/>
                <a:latin typeface="Spectral" panose="02020502060000000000" pitchFamily="18" charset="77"/>
                <a:ea typeface="Times New Roman" panose="02020603050405020304" pitchFamily="18" charset="0"/>
              </a:rPr>
              <a:t> </a:t>
            </a:r>
          </a:p>
          <a:p>
            <a:pPr fontAlgn="base"/>
            <a:endParaRPr lang="en-IE" sz="2800" dirty="0">
              <a:solidFill>
                <a:srgbClr val="000000"/>
              </a:solidFill>
              <a:effectLst/>
              <a:latin typeface="Spectral" panose="02020502060000000000" pitchFamily="18" charset="77"/>
              <a:ea typeface="Times New Roman" panose="02020603050405020304" pitchFamily="18" charset="0"/>
            </a:endParaRPr>
          </a:p>
          <a:p>
            <a:pPr fontAlgn="base"/>
            <a:r>
              <a:rPr lang="en-GB" sz="2800" dirty="0">
                <a:solidFill>
                  <a:srgbClr val="000000"/>
                </a:solidFill>
                <a:effectLst/>
                <a:latin typeface="Spectral" panose="02020502060000000000" pitchFamily="18" charset="77"/>
                <a:ea typeface="Times New Roman" panose="02020603050405020304" pitchFamily="18" charset="0"/>
              </a:rPr>
              <a:t>Work that is any more than two weeks’ late (14 days) cannot be accepted even if students have medical certificates etc. without a deferral from College Office. Students whose work has not been submitted by this time will automatically be listed as having failed or must seek permission from the College Office to defer the assessment. </a:t>
            </a:r>
            <a:r>
              <a:rPr lang="en-IE" sz="2800" dirty="0">
                <a:solidFill>
                  <a:srgbClr val="000000"/>
                </a:solidFill>
                <a:effectLst/>
                <a:latin typeface="Spectral" panose="02020502060000000000" pitchFamily="18" charset="77"/>
                <a:ea typeface="Times New Roman" panose="02020603050405020304" pitchFamily="18" charset="0"/>
              </a:rPr>
              <a:t> </a:t>
            </a:r>
          </a:p>
          <a:p>
            <a:pPr fontAlgn="base"/>
            <a:endParaRPr lang="en-IE" sz="2800" dirty="0">
              <a:solidFill>
                <a:srgbClr val="000000"/>
              </a:solidFill>
              <a:latin typeface="Spectral" panose="02020502060000000000" pitchFamily="18" charset="77"/>
              <a:ea typeface="Times New Roman" panose="02020603050405020304" pitchFamily="18" charset="0"/>
            </a:endParaRPr>
          </a:p>
          <a:p>
            <a:pPr fontAlgn="base"/>
            <a:r>
              <a:rPr lang="en-IE" sz="2800" b="1" dirty="0">
                <a:solidFill>
                  <a:srgbClr val="000000"/>
                </a:solidFill>
                <a:effectLst/>
                <a:latin typeface="Spectral" panose="02020502060000000000" pitchFamily="18" charset="77"/>
                <a:ea typeface="Times New Roman" panose="02020603050405020304" pitchFamily="18" charset="0"/>
              </a:rPr>
              <a:t>Chec</a:t>
            </a:r>
            <a:r>
              <a:rPr lang="en-IE" sz="2800" b="1" dirty="0">
                <a:solidFill>
                  <a:srgbClr val="000000"/>
                </a:solidFill>
                <a:latin typeface="Spectral" panose="02020502060000000000" pitchFamily="18" charset="77"/>
                <a:ea typeface="Times New Roman" panose="02020603050405020304" pitchFamily="18" charset="0"/>
              </a:rPr>
              <a:t>k with your Head of Year/Programme as to whether you should APPLY the late penalty or state the number of days late in notes when submitting marks to them. </a:t>
            </a:r>
            <a:endParaRPr lang="en-IE" sz="2800" b="1" dirty="0">
              <a:effectLst/>
              <a:latin typeface="Spectral" panose="02020502060000000000" pitchFamily="18" charset="77"/>
              <a:ea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D88EA783-6E01-28C9-D47B-1FEB873ED18A}"/>
              </a:ext>
            </a:extLst>
          </p:cNvPr>
          <p:cNvSpPr>
            <a:spLocks noGrp="1"/>
          </p:cNvSpPr>
          <p:nvPr>
            <p:ph type="title"/>
          </p:nvPr>
        </p:nvSpPr>
        <p:spPr>
          <a:xfrm>
            <a:off x="857721" y="1034453"/>
            <a:ext cx="16713103" cy="1015664"/>
          </a:xfrm>
        </p:spPr>
        <p:txBody>
          <a:bodyPr/>
          <a:lstStyle/>
          <a:p>
            <a:r>
              <a:rPr lang="en-US" sz="4800" b="1" dirty="0"/>
              <a:t>If work IS late and has not been granted extension, deferral and/or accommodation: </a:t>
            </a:r>
          </a:p>
        </p:txBody>
      </p:sp>
    </p:spTree>
    <p:extLst>
      <p:ext uri="{BB962C8B-B14F-4D97-AF65-F5344CB8AC3E}">
        <p14:creationId xmlns:p14="http://schemas.microsoft.com/office/powerpoint/2010/main" val="1394685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3F17-4010-795E-C4C5-10E8A090B47C}"/>
              </a:ext>
            </a:extLst>
          </p:cNvPr>
          <p:cNvSpPr>
            <a:spLocks noGrp="1"/>
          </p:cNvSpPr>
          <p:nvPr>
            <p:ph type="title"/>
          </p:nvPr>
        </p:nvSpPr>
        <p:spPr>
          <a:xfrm>
            <a:off x="828610" y="2630099"/>
            <a:ext cx="7352848" cy="3769995"/>
          </a:xfrm>
        </p:spPr>
        <p:txBody>
          <a:bodyPr/>
          <a:lstStyle/>
          <a:p>
            <a:r>
              <a:rPr lang="en-US" dirty="0"/>
              <a:t>Questions, Course Feedback and the Student Voice</a:t>
            </a:r>
          </a:p>
        </p:txBody>
      </p:sp>
      <p:sp>
        <p:nvSpPr>
          <p:cNvPr id="3" name="Picture Placeholder 2">
            <a:extLst>
              <a:ext uri="{FF2B5EF4-FFF2-40B4-BE49-F238E27FC236}">
                <a16:creationId xmlns:a16="http://schemas.microsoft.com/office/drawing/2014/main" id="{0201C8E5-7D7F-C044-4C5D-C5E8FC148F45}"/>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134892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2C9B24-FC2B-9E1C-E5CE-E63FC70DDE7E}"/>
              </a:ext>
            </a:extLst>
          </p:cNvPr>
          <p:cNvSpPr>
            <a:spLocks noGrp="1"/>
          </p:cNvSpPr>
          <p:nvPr>
            <p:ph idx="1"/>
          </p:nvPr>
        </p:nvSpPr>
        <p:spPr/>
        <p:txBody>
          <a:bodyPr lIns="91440" tIns="45720" rIns="91440" bIns="45720" anchor="t"/>
          <a:lstStyle/>
          <a:p>
            <a:pPr marL="457200" indent="-457200">
              <a:buFont typeface="Arial"/>
              <a:buChar char="•"/>
            </a:pPr>
            <a:r>
              <a:rPr lang="en-US" sz="4000" dirty="0">
                <a:latin typeface="Spectral"/>
                <a:ea typeface="Inter"/>
              </a:rPr>
              <a:t>Participating actively in class</a:t>
            </a:r>
          </a:p>
          <a:p>
            <a:pPr marL="457200" indent="-457200">
              <a:buFont typeface="Arial"/>
              <a:buChar char="•"/>
            </a:pPr>
            <a:r>
              <a:rPr lang="en-US" sz="4000" dirty="0">
                <a:latin typeface="Spectral"/>
                <a:ea typeface="Inter"/>
              </a:rPr>
              <a:t>Approaching a teacher after class</a:t>
            </a:r>
            <a:endParaRPr lang="en-US" sz="4000" dirty="0">
              <a:solidFill>
                <a:srgbClr val="000000"/>
              </a:solidFill>
              <a:latin typeface="Spectral"/>
              <a:ea typeface="Inter"/>
            </a:endParaRPr>
          </a:p>
          <a:p>
            <a:pPr marL="457200" indent="-457200">
              <a:buFont typeface="Arial"/>
              <a:buChar char="•"/>
            </a:pPr>
            <a:r>
              <a:rPr lang="en-US" sz="4000" dirty="0">
                <a:latin typeface="Spectral"/>
                <a:ea typeface="Inter"/>
              </a:rPr>
              <a:t>Emailing a </a:t>
            </a:r>
            <a:r>
              <a:rPr lang="en-US" sz="4000" dirty="0" smtClean="0">
                <a:latin typeface="Spectral"/>
                <a:ea typeface="Inter"/>
              </a:rPr>
              <a:t>lecturer </a:t>
            </a:r>
            <a:r>
              <a:rPr lang="en-US" sz="4000" dirty="0">
                <a:latin typeface="Spectral"/>
                <a:ea typeface="Inter"/>
              </a:rPr>
              <a:t>(with expectation of 48-72 hours response time)</a:t>
            </a:r>
          </a:p>
          <a:p>
            <a:pPr marL="457200" indent="-457200">
              <a:buFont typeface="Arial"/>
              <a:buChar char="•"/>
            </a:pPr>
            <a:r>
              <a:rPr lang="en-US" sz="4000" dirty="0">
                <a:latin typeface="Spectral"/>
                <a:ea typeface="Inter"/>
              </a:rPr>
              <a:t>Visiting the </a:t>
            </a:r>
            <a:r>
              <a:rPr lang="en-US" sz="4000" dirty="0" smtClean="0">
                <a:latin typeface="Spectral"/>
                <a:ea typeface="Inter"/>
              </a:rPr>
              <a:t>lecturer </a:t>
            </a:r>
            <a:r>
              <a:rPr lang="en-US" sz="4000" dirty="0">
                <a:latin typeface="Spectral"/>
                <a:ea typeface="Inter"/>
              </a:rPr>
              <a:t>during office hours (see module outlines, Canvas and/or email for appointment)</a:t>
            </a:r>
          </a:p>
          <a:p>
            <a:pPr marL="457200" indent="-457200">
              <a:buFont typeface="Arial"/>
              <a:buChar char="•"/>
            </a:pPr>
            <a:r>
              <a:rPr lang="en-US" sz="4000" dirty="0">
                <a:latin typeface="Spectral"/>
                <a:ea typeface="Inter"/>
              </a:rPr>
              <a:t>Speaking to a class rep (more information on the next slide)</a:t>
            </a:r>
          </a:p>
          <a:p>
            <a:pPr marL="457200" indent="-457200">
              <a:buFont typeface="Arial"/>
              <a:buChar char="•"/>
            </a:pPr>
            <a:r>
              <a:rPr lang="en-US" sz="4000" dirty="0">
                <a:latin typeface="Spectral"/>
                <a:ea typeface="Inter"/>
              </a:rPr>
              <a:t>Filling out your module feedback forms when offered during and at the end of term </a:t>
            </a:r>
          </a:p>
          <a:p>
            <a:pPr marL="457200" indent="-457200">
              <a:buFont typeface="Arial"/>
              <a:buChar char="•"/>
            </a:pPr>
            <a:r>
              <a:rPr lang="en-US" sz="4000" dirty="0">
                <a:latin typeface="Spectral"/>
                <a:ea typeface="Inter"/>
              </a:rPr>
              <a:t>Responding to any other in-class polls or surveys offered by the teacher during term</a:t>
            </a:r>
          </a:p>
        </p:txBody>
      </p:sp>
      <p:sp>
        <p:nvSpPr>
          <p:cNvPr id="3" name="Title 2">
            <a:extLst>
              <a:ext uri="{FF2B5EF4-FFF2-40B4-BE49-F238E27FC236}">
                <a16:creationId xmlns:a16="http://schemas.microsoft.com/office/drawing/2014/main" id="{D939BC0D-BF5E-D5B7-349B-1B0156D4101C}"/>
              </a:ext>
            </a:extLst>
          </p:cNvPr>
          <p:cNvSpPr>
            <a:spLocks noGrp="1"/>
          </p:cNvSpPr>
          <p:nvPr>
            <p:ph type="title"/>
          </p:nvPr>
        </p:nvSpPr>
        <p:spPr>
          <a:xfrm>
            <a:off x="1424635" y="2451864"/>
            <a:ext cx="16861342" cy="1015664"/>
          </a:xfrm>
        </p:spPr>
        <p:txBody>
          <a:bodyPr/>
          <a:lstStyle/>
          <a:p>
            <a:r>
              <a:rPr lang="en-US" sz="5400" dirty="0"/>
              <a:t>You can ask questions or give feedback about this </a:t>
            </a:r>
            <a:r>
              <a:rPr lang="en-US" sz="5400" err="1"/>
              <a:t>programme</a:t>
            </a:r>
            <a:r>
              <a:rPr lang="en-US" sz="5400" dirty="0"/>
              <a:t> or your modules by: </a:t>
            </a:r>
          </a:p>
        </p:txBody>
      </p:sp>
    </p:spTree>
    <p:extLst>
      <p:ext uri="{BB962C8B-B14F-4D97-AF65-F5344CB8AC3E}">
        <p14:creationId xmlns:p14="http://schemas.microsoft.com/office/powerpoint/2010/main" val="32410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F5ED2-ABDA-A181-6F93-E165E2A5F7B0}"/>
              </a:ext>
            </a:extLst>
          </p:cNvPr>
          <p:cNvSpPr>
            <a:spLocks noGrp="1"/>
          </p:cNvSpPr>
          <p:nvPr>
            <p:ph idx="1"/>
          </p:nvPr>
        </p:nvSpPr>
        <p:spPr/>
        <p:txBody>
          <a:bodyPr lIns="91440" tIns="45720" rIns="91440" bIns="45720" anchor="t"/>
          <a:lstStyle/>
          <a:p>
            <a:r>
              <a:rPr lang="en-US" sz="5400" dirty="0">
                <a:solidFill>
                  <a:schemeClr val="tx1"/>
                </a:solidFill>
                <a:latin typeface="Spectral"/>
                <a:ea typeface="Inter"/>
              </a:rPr>
              <a:t>Class rep elections happen through the Student Union: </a:t>
            </a:r>
            <a:r>
              <a:rPr lang="en-US" sz="5400" dirty="0">
                <a:latin typeface="Spectral"/>
                <a:ea typeface="Inter"/>
              </a:rPr>
              <a:t>https://su.universityofgalway.ie/class-reps-council</a:t>
            </a:r>
            <a:r>
              <a:rPr lang="en-US" sz="5400" dirty="0" smtClean="0">
                <a:latin typeface="Spectral"/>
                <a:ea typeface="Inter"/>
              </a:rPr>
              <a:t>/</a:t>
            </a:r>
          </a:p>
          <a:p>
            <a:endParaRPr lang="en-US" sz="5400" dirty="0">
              <a:latin typeface="Spectral"/>
              <a:ea typeface="Inter"/>
            </a:endParaRPr>
          </a:p>
          <a:p>
            <a:r>
              <a:rPr lang="en-US" sz="5400" dirty="0">
                <a:latin typeface="Spectral"/>
                <a:ea typeface="Inter"/>
              </a:rPr>
              <a:t>Notify Seán once you have elected your class reps and there will be TWO meetings each term, mid-way and end of term. </a:t>
            </a:r>
          </a:p>
        </p:txBody>
      </p:sp>
      <p:sp>
        <p:nvSpPr>
          <p:cNvPr id="3" name="Title 2">
            <a:extLst>
              <a:ext uri="{FF2B5EF4-FFF2-40B4-BE49-F238E27FC236}">
                <a16:creationId xmlns:a16="http://schemas.microsoft.com/office/drawing/2014/main" id="{168F3AB6-DD65-F67B-1E06-99AF12B413D0}"/>
              </a:ext>
            </a:extLst>
          </p:cNvPr>
          <p:cNvSpPr>
            <a:spLocks noGrp="1"/>
          </p:cNvSpPr>
          <p:nvPr>
            <p:ph type="title"/>
          </p:nvPr>
        </p:nvSpPr>
        <p:spPr/>
        <p:txBody>
          <a:bodyPr/>
          <a:lstStyle/>
          <a:p>
            <a:pPr algn="ctr"/>
            <a:r>
              <a:rPr lang="en-US" b="1" dirty="0"/>
              <a:t>Class Rep System</a:t>
            </a:r>
          </a:p>
        </p:txBody>
      </p:sp>
    </p:spTree>
    <p:extLst>
      <p:ext uri="{BB962C8B-B14F-4D97-AF65-F5344CB8AC3E}">
        <p14:creationId xmlns:p14="http://schemas.microsoft.com/office/powerpoint/2010/main" val="3561653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765E3-BBA2-2042-AFE4-F22AB4D3BDE0}"/>
              </a:ext>
            </a:extLst>
          </p:cNvPr>
          <p:cNvSpPr>
            <a:spLocks noGrp="1"/>
          </p:cNvSpPr>
          <p:nvPr>
            <p:ph type="title"/>
          </p:nvPr>
        </p:nvSpPr>
        <p:spPr>
          <a:xfrm>
            <a:off x="979042" y="2270299"/>
            <a:ext cx="7352848" cy="3769995"/>
          </a:xfrm>
        </p:spPr>
        <p:txBody>
          <a:bodyPr/>
          <a:lstStyle/>
          <a:p>
            <a:r>
              <a:rPr lang="en-US" sz="7200" dirty="0"/>
              <a:t>Additional student services and supports at the University of Galway are listed in your handbook. </a:t>
            </a:r>
          </a:p>
        </p:txBody>
      </p:sp>
    </p:spTree>
    <p:extLst>
      <p:ext uri="{BB962C8B-B14F-4D97-AF65-F5344CB8AC3E}">
        <p14:creationId xmlns:p14="http://schemas.microsoft.com/office/powerpoint/2010/main" val="1671630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B436E-C7F6-B44C-85E2-9D5B7D29CE01}"/>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2236047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31CDC141-F59F-011C-DEF6-CE5D5A7D951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l="19674" r="19674"/>
          <a:stretch/>
        </p:blipFill>
        <p:spPr/>
      </p:pic>
      <p:sp>
        <p:nvSpPr>
          <p:cNvPr id="5" name="TextBox 4">
            <a:extLst>
              <a:ext uri="{FF2B5EF4-FFF2-40B4-BE49-F238E27FC236}">
                <a16:creationId xmlns:a16="http://schemas.microsoft.com/office/drawing/2014/main" id="{0670983C-631D-054C-9936-7762696B0572}"/>
              </a:ext>
            </a:extLst>
          </p:cNvPr>
          <p:cNvSpPr txBox="1"/>
          <p:nvPr/>
        </p:nvSpPr>
        <p:spPr>
          <a:xfrm>
            <a:off x="474986" y="3422427"/>
            <a:ext cx="12434757" cy="3880581"/>
          </a:xfrm>
          <a:prstGeom prst="rect">
            <a:avLst/>
          </a:prstGeom>
          <a:solidFill>
            <a:schemeClr val="bg1"/>
          </a:solidFill>
        </p:spPr>
        <p:txBody>
          <a:bodyPr wrap="square" lIns="150781" tIns="75390" rIns="150781" bIns="75390" rtlCol="0" anchor="t">
            <a:spAutoFit/>
          </a:bodyPr>
          <a:lstStyle/>
          <a:p>
            <a:pPr defTabSz="1507808"/>
            <a:r>
              <a:rPr lang="en-IE" sz="2638" b="1" cap="small" dirty="0">
                <a:latin typeface="Spectral" panose="02020502060000000000" pitchFamily="18" charset="77"/>
                <a:ea typeface="+mn-lt"/>
                <a:cs typeface="+mn-lt"/>
              </a:rPr>
              <a:t>Online: </a:t>
            </a:r>
            <a:endParaRPr lang="en-US" sz="2638" dirty="0">
              <a:latin typeface="Spectral" panose="02020502060000000000" pitchFamily="18" charset="77"/>
              <a:cs typeface="Arial"/>
            </a:endParaRPr>
          </a:p>
          <a:p>
            <a:r>
              <a:rPr lang="en-IE" sz="2800" b="1" dirty="0">
                <a:latin typeface="Spectral" panose="02020502060000000000" pitchFamily="18" charset="77"/>
                <a:hlinkClick r:id="rId3"/>
              </a:rPr>
              <a:t>https://www.universityofgalway.ie/colleges-and-schools/arts-social-sciences-and-celtic-studies/english-creative-arts/performanceandscreenstudies/</a:t>
            </a:r>
            <a:r>
              <a:rPr lang="en-IE" sz="2800" b="1" dirty="0">
                <a:latin typeface="Spectral" panose="02020502060000000000" pitchFamily="18" charset="77"/>
              </a:rPr>
              <a:t> </a:t>
            </a:r>
          </a:p>
          <a:p>
            <a:pPr defTabSz="1507808"/>
            <a:endParaRPr lang="en-IE" sz="2638" dirty="0">
              <a:solidFill>
                <a:srgbClr val="672058"/>
              </a:solidFill>
              <a:latin typeface="Spectral" panose="02020502060000000000" pitchFamily="18" charset="77"/>
              <a:cs typeface="Arial" panose="020B0604020202020204" pitchFamily="34" charset="0"/>
            </a:endParaRPr>
          </a:p>
          <a:p>
            <a:pPr defTabSz="1507808"/>
            <a:r>
              <a:rPr lang="en-IE" sz="2638" b="1" dirty="0">
                <a:solidFill>
                  <a:srgbClr val="672058"/>
                </a:solidFill>
                <a:latin typeface="Spectral" panose="02020502060000000000" pitchFamily="18" charset="77"/>
                <a:cs typeface="Arial"/>
              </a:rPr>
              <a:t>Head of First Year: </a:t>
            </a:r>
            <a:r>
              <a:rPr lang="en-IE" sz="2638" dirty="0">
                <a:solidFill>
                  <a:srgbClr val="672058"/>
                </a:solidFill>
                <a:latin typeface="Spectral" panose="02020502060000000000" pitchFamily="18" charset="77"/>
                <a:cs typeface="Arial"/>
              </a:rPr>
              <a:t>Dr Seán Crosson</a:t>
            </a:r>
            <a:endParaRPr lang="en-IE" sz="2638" b="1" dirty="0">
              <a:solidFill>
                <a:srgbClr val="672058"/>
              </a:solidFill>
              <a:latin typeface="Spectral" panose="02020502060000000000" pitchFamily="18" charset="77"/>
              <a:cs typeface="Arial"/>
            </a:endParaRPr>
          </a:p>
          <a:p>
            <a:pPr defTabSz="1507808"/>
            <a:r>
              <a:rPr lang="en-IE" sz="2638" b="1" dirty="0">
                <a:solidFill>
                  <a:srgbClr val="672058"/>
                </a:solidFill>
                <a:latin typeface="Spectral" panose="02020502060000000000" pitchFamily="18" charset="77"/>
                <a:cs typeface="Arial"/>
              </a:rPr>
              <a:t>Email: </a:t>
            </a:r>
            <a:r>
              <a:rPr lang="en-IE" sz="2638" u="sng" dirty="0">
                <a:solidFill>
                  <a:schemeClr val="bg2"/>
                </a:solidFill>
                <a:latin typeface="Spectral" panose="02020502060000000000" pitchFamily="18" charset="77"/>
                <a:hlinkClick r:id="rId4"/>
              </a:rPr>
              <a:t>sean.crosson</a:t>
            </a:r>
            <a:r>
              <a:rPr lang="en-IE" sz="2638" dirty="0">
                <a:solidFill>
                  <a:srgbClr val="672058"/>
                </a:solidFill>
                <a:latin typeface="Spectral" panose="02020502060000000000" pitchFamily="18" charset="77"/>
                <a:cs typeface="Arial"/>
                <a:hlinkClick r:id="rId4"/>
              </a:rPr>
              <a:t>@universityofgalway.ie</a:t>
            </a:r>
            <a:r>
              <a:rPr lang="en-IE" sz="2638" dirty="0">
                <a:solidFill>
                  <a:srgbClr val="672058"/>
                </a:solidFill>
                <a:latin typeface="Spectral" panose="02020502060000000000" pitchFamily="18" charset="77"/>
                <a:cs typeface="Arial"/>
              </a:rPr>
              <a:t> </a:t>
            </a:r>
            <a:endParaRPr lang="en-IE" sz="2638" u="sng" dirty="0">
              <a:solidFill>
                <a:schemeClr val="bg2"/>
              </a:solidFill>
              <a:latin typeface="Spectral" panose="02020502060000000000" pitchFamily="18" charset="77"/>
              <a:cs typeface="Arial"/>
            </a:endParaRPr>
          </a:p>
          <a:p>
            <a:pPr defTabSz="1507808"/>
            <a:endParaRPr lang="en-IE" sz="2638" u="sng" dirty="0">
              <a:solidFill>
                <a:srgbClr val="672058"/>
              </a:solidFill>
              <a:latin typeface="Spectral" panose="02020502060000000000" pitchFamily="18" charset="77"/>
              <a:cs typeface="Arial" panose="020B0604020202020204" pitchFamily="34" charset="0"/>
            </a:endParaRPr>
          </a:p>
          <a:p>
            <a:pPr defTabSz="1507808"/>
            <a:r>
              <a:rPr lang="en-IE" sz="2638" dirty="0">
                <a:solidFill>
                  <a:srgbClr val="672058"/>
                </a:solidFill>
                <a:latin typeface="Spectral" panose="02020502060000000000" pitchFamily="18" charset="77"/>
                <a:cs typeface="Arial"/>
              </a:rPr>
              <a:t>If you have any queries, please do not hesitate to make contact.</a:t>
            </a:r>
            <a:endParaRPr lang="en-US" sz="2638" dirty="0">
              <a:solidFill>
                <a:srgbClr val="672058"/>
              </a:solidFill>
              <a:latin typeface="Spectral" panose="02020502060000000000" pitchFamily="18" charset="77"/>
              <a:cs typeface="Arial"/>
            </a:endParaRPr>
          </a:p>
        </p:txBody>
      </p:sp>
      <p:sp>
        <p:nvSpPr>
          <p:cNvPr id="6" name="Text Placeholder 1">
            <a:extLst>
              <a:ext uri="{FF2B5EF4-FFF2-40B4-BE49-F238E27FC236}">
                <a16:creationId xmlns:a16="http://schemas.microsoft.com/office/drawing/2014/main" id="{A750125F-06FB-3541-B33F-2385A27A1502}"/>
              </a:ext>
            </a:extLst>
          </p:cNvPr>
          <p:cNvSpPr txBox="1">
            <a:spLocks/>
          </p:cNvSpPr>
          <p:nvPr/>
        </p:nvSpPr>
        <p:spPr>
          <a:xfrm>
            <a:off x="4147394" y="9327083"/>
            <a:ext cx="11847292" cy="1261844"/>
          </a:xfrm>
          <a:prstGeom prst="rect">
            <a:avLst/>
          </a:prstGeom>
        </p:spPr>
        <p:txBody>
          <a:bodyPr lIns="150781" tIns="75390" rIns="150781" bIns="7539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008" dirty="0">
                <a:solidFill>
                  <a:srgbClr val="FFFF00"/>
                </a:solidFill>
                <a:latin typeface="Spectral" panose="02020502060000000000" pitchFamily="18" charset="77"/>
              </a:rPr>
              <a:t>Thank you for listening.</a:t>
            </a:r>
            <a:endParaRPr lang="en-US" sz="7036" dirty="0">
              <a:solidFill>
                <a:srgbClr val="FFFF00"/>
              </a:solidFill>
              <a:latin typeface="Spectral" panose="02020502060000000000" pitchFamily="18" charset="77"/>
            </a:endParaRPr>
          </a:p>
        </p:txBody>
      </p:sp>
    </p:spTree>
    <p:extLst>
      <p:ext uri="{BB962C8B-B14F-4D97-AF65-F5344CB8AC3E}">
        <p14:creationId xmlns:p14="http://schemas.microsoft.com/office/powerpoint/2010/main" val="264677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B29ADA-5977-EB97-B126-2DD69DB8B7AB}"/>
              </a:ext>
            </a:extLst>
          </p:cNvPr>
          <p:cNvSpPr>
            <a:spLocks noGrp="1"/>
          </p:cNvSpPr>
          <p:nvPr>
            <p:ph type="title"/>
          </p:nvPr>
        </p:nvSpPr>
        <p:spPr>
          <a:xfrm>
            <a:off x="835026" y="2990379"/>
            <a:ext cx="13012868" cy="3769995"/>
          </a:xfrm>
        </p:spPr>
        <p:txBody>
          <a:bodyPr/>
          <a:lstStyle/>
          <a:p>
            <a:r>
              <a:rPr lang="en-US" dirty="0"/>
              <a:t>Refer to your year One PSS handbook for all module descriptions and direct module convenor contact information. </a:t>
            </a:r>
          </a:p>
        </p:txBody>
      </p:sp>
    </p:spTree>
    <p:extLst>
      <p:ext uri="{BB962C8B-B14F-4D97-AF65-F5344CB8AC3E}">
        <p14:creationId xmlns:p14="http://schemas.microsoft.com/office/powerpoint/2010/main" val="2240573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1810" t="54621" r="24846"/>
          <a:stretch/>
        </p:blipFill>
        <p:spPr>
          <a:xfrm>
            <a:off x="12954752" y="4426165"/>
            <a:ext cx="7801053" cy="5965986"/>
          </a:xfrm>
          <a:prstGeom prst="rect">
            <a:avLst/>
          </a:prstGeom>
        </p:spPr>
      </p:pic>
      <p:sp>
        <p:nvSpPr>
          <p:cNvPr id="2" name="Freeform 2"/>
          <p:cNvSpPr/>
          <p:nvPr/>
        </p:nvSpPr>
        <p:spPr>
          <a:xfrm>
            <a:off x="8884755" y="2405136"/>
            <a:ext cx="4526739" cy="2646256"/>
          </a:xfrm>
          <a:custGeom>
            <a:avLst/>
            <a:gdLst/>
            <a:ahLst/>
            <a:cxnLst/>
            <a:rect l="l" t="t" r="r" b="b"/>
            <a:pathLst>
              <a:path w="4117817" h="2407207">
                <a:moveTo>
                  <a:pt x="0" y="0"/>
                </a:moveTo>
                <a:lnTo>
                  <a:pt x="4117817" y="0"/>
                </a:lnTo>
                <a:lnTo>
                  <a:pt x="4117817" y="2407207"/>
                </a:lnTo>
                <a:lnTo>
                  <a:pt x="0" y="2407207"/>
                </a:lnTo>
                <a:lnTo>
                  <a:pt x="0" y="0"/>
                </a:lnTo>
                <a:close/>
              </a:path>
            </a:pathLst>
          </a:custGeom>
          <a:blipFill>
            <a:blip r:embed="rId4"/>
            <a:stretch>
              <a:fillRect/>
            </a:stretch>
          </a:blipFill>
        </p:spPr>
      </p:sp>
      <p:sp>
        <p:nvSpPr>
          <p:cNvPr id="3" name="Freeform 3"/>
          <p:cNvSpPr/>
          <p:nvPr/>
        </p:nvSpPr>
        <p:spPr>
          <a:xfrm>
            <a:off x="732496" y="212281"/>
            <a:ext cx="8150248" cy="3037106"/>
          </a:xfrm>
          <a:custGeom>
            <a:avLst/>
            <a:gdLst/>
            <a:ahLst/>
            <a:cxnLst/>
            <a:rect l="l" t="t" r="r" b="b"/>
            <a:pathLst>
              <a:path w="8143660" h="2969043">
                <a:moveTo>
                  <a:pt x="0" y="0"/>
                </a:moveTo>
                <a:lnTo>
                  <a:pt x="8143660" y="0"/>
                </a:lnTo>
                <a:lnTo>
                  <a:pt x="8143660" y="2969042"/>
                </a:lnTo>
                <a:lnTo>
                  <a:pt x="0" y="2969042"/>
                </a:lnTo>
                <a:lnTo>
                  <a:pt x="0" y="0"/>
                </a:lnTo>
                <a:close/>
              </a:path>
            </a:pathLst>
          </a:custGeom>
          <a:blipFill>
            <a:blip r:embed="rId5"/>
            <a:stretch>
              <a:fillRect/>
            </a:stretch>
          </a:blipFill>
        </p:spPr>
      </p:sp>
      <p:sp>
        <p:nvSpPr>
          <p:cNvPr id="5" name="Freeform 5"/>
          <p:cNvSpPr/>
          <p:nvPr/>
        </p:nvSpPr>
        <p:spPr>
          <a:xfrm>
            <a:off x="4065468" y="8166575"/>
            <a:ext cx="3484123" cy="984264"/>
          </a:xfrm>
          <a:custGeom>
            <a:avLst/>
            <a:gdLst/>
            <a:ahLst/>
            <a:cxnLst/>
            <a:rect l="l" t="t" r="r" b="b"/>
            <a:pathLst>
              <a:path w="3169385" h="895351">
                <a:moveTo>
                  <a:pt x="0" y="0"/>
                </a:moveTo>
                <a:lnTo>
                  <a:pt x="3169385" y="0"/>
                </a:lnTo>
                <a:lnTo>
                  <a:pt x="3169385" y="895351"/>
                </a:lnTo>
                <a:lnTo>
                  <a:pt x="0" y="8953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0" y="5169321"/>
            <a:ext cx="8043862" cy="2688557"/>
          </a:xfrm>
          <a:prstGeom prst="rect">
            <a:avLst/>
          </a:prstGeom>
        </p:spPr>
        <p:txBody>
          <a:bodyPr wrap="square" lIns="0" tIns="0" rIns="0" bIns="0" rtlCol="0" anchor="t">
            <a:spAutoFit/>
          </a:bodyPr>
          <a:lstStyle/>
          <a:p>
            <a:pPr algn="ctr">
              <a:lnSpc>
                <a:spcPts val="7145"/>
              </a:lnSpc>
            </a:pPr>
            <a:r>
              <a:rPr lang="en-US" sz="4800" dirty="0">
                <a:solidFill>
                  <a:srgbClr val="000000"/>
                </a:solidFill>
                <a:latin typeface="Spectral"/>
                <a:ea typeface="Spectral"/>
                <a:cs typeface="Spectral"/>
                <a:sym typeface="Spectral"/>
              </a:rPr>
              <a:t>Scan the QR code to complete Starter </a:t>
            </a:r>
            <a:r>
              <a:rPr lang="en-US" sz="4800" dirty="0" smtClean="0">
                <a:solidFill>
                  <a:srgbClr val="000000"/>
                </a:solidFill>
                <a:latin typeface="Spectral"/>
                <a:ea typeface="Spectral"/>
                <a:cs typeface="Spectral"/>
                <a:sym typeface="Spectral"/>
              </a:rPr>
              <a:t>Pack and get university ready!  </a:t>
            </a:r>
            <a:endParaRPr lang="en-US" sz="4800" dirty="0">
              <a:solidFill>
                <a:srgbClr val="000000"/>
              </a:solidFill>
              <a:latin typeface="Spectral"/>
              <a:ea typeface="Spectral"/>
              <a:cs typeface="Spectral"/>
              <a:sym typeface="Spectral"/>
            </a:endParaRPr>
          </a:p>
        </p:txBody>
      </p:sp>
      <p:sp>
        <p:nvSpPr>
          <p:cNvPr id="8" name="Freeform 4"/>
          <p:cNvSpPr/>
          <p:nvPr/>
        </p:nvSpPr>
        <p:spPr>
          <a:xfrm>
            <a:off x="8652432" y="5449092"/>
            <a:ext cx="4632077" cy="4702781"/>
          </a:xfrm>
          <a:custGeom>
            <a:avLst/>
            <a:gdLst/>
            <a:ahLst/>
            <a:cxnLst/>
            <a:rect l="l" t="t" r="r" b="b"/>
            <a:pathLst>
              <a:path w="5715831" h="5715831">
                <a:moveTo>
                  <a:pt x="0" y="0"/>
                </a:moveTo>
                <a:lnTo>
                  <a:pt x="5715831" y="0"/>
                </a:lnTo>
                <a:lnTo>
                  <a:pt x="5715831" y="5715831"/>
                </a:lnTo>
                <a:lnTo>
                  <a:pt x="0" y="571583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6"/>
          <p:cNvSpPr/>
          <p:nvPr/>
        </p:nvSpPr>
        <p:spPr>
          <a:xfrm>
            <a:off x="9061576" y="5808321"/>
            <a:ext cx="3893176" cy="3893176"/>
          </a:xfrm>
          <a:custGeom>
            <a:avLst/>
            <a:gdLst/>
            <a:ahLst/>
            <a:cxnLst/>
            <a:rect l="l" t="t" r="r" b="b"/>
            <a:pathLst>
              <a:path w="4808472" h="4808472">
                <a:moveTo>
                  <a:pt x="0" y="0"/>
                </a:moveTo>
                <a:lnTo>
                  <a:pt x="4808472" y="0"/>
                </a:lnTo>
                <a:lnTo>
                  <a:pt x="4808472" y="4808472"/>
                </a:lnTo>
                <a:lnTo>
                  <a:pt x="0" y="4808472"/>
                </a:lnTo>
                <a:lnTo>
                  <a:pt x="0" y="0"/>
                </a:lnTo>
                <a:close/>
              </a:path>
            </a:pathLst>
          </a:custGeom>
          <a:blipFill>
            <a:blip r:embed="rId10"/>
            <a:stretch>
              <a:fillRect/>
            </a:stretch>
          </a:blipFill>
        </p:spPr>
      </p:sp>
      <p:pic>
        <p:nvPicPr>
          <p:cNvPr id="11" name="Picture 10" descr="Logo with waving hand. Text reads:&#10;Campus welcome &#10;campus orientati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89959" y="1563459"/>
            <a:ext cx="4557343" cy="2693643"/>
          </a:xfrm>
          <a:prstGeom prst="rect">
            <a:avLst/>
          </a:prstGeom>
          <a:ln>
            <a:noFill/>
          </a:ln>
        </p:spPr>
      </p:pic>
      <p:pic>
        <p:nvPicPr>
          <p:cNvPr id="13" name="Picture 12"/>
          <p:cNvPicPr>
            <a:picLocks noChangeAspect="1"/>
          </p:cNvPicPr>
          <p:nvPr/>
        </p:nvPicPr>
        <p:blipFill rotWithShape="1">
          <a:blip r:embed="rId12"/>
          <a:srcRect l="4182" r="4297"/>
          <a:stretch/>
        </p:blipFill>
        <p:spPr>
          <a:xfrm>
            <a:off x="15250887" y="6054537"/>
            <a:ext cx="3543300" cy="3663289"/>
          </a:xfrm>
          <a:prstGeom prst="rect">
            <a:avLst/>
          </a:prstGeom>
          <a:ln>
            <a:noFill/>
          </a:ln>
        </p:spPr>
      </p:pic>
    </p:spTree>
    <p:extLst>
      <p:ext uri="{BB962C8B-B14F-4D97-AF65-F5344CB8AC3E}">
        <p14:creationId xmlns:p14="http://schemas.microsoft.com/office/powerpoint/2010/main" val="21082484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DBEBA36-2076-0426-3F8A-97CFE2CAAC18}"/>
              </a:ext>
            </a:extLst>
          </p:cNvPr>
          <p:cNvSpPr>
            <a:spLocks noGrp="1"/>
          </p:cNvSpPr>
          <p:nvPr>
            <p:ph idx="1"/>
          </p:nvPr>
        </p:nvSpPr>
        <p:spPr>
          <a:xfrm>
            <a:off x="889302" y="2501837"/>
            <a:ext cx="9770678" cy="7917509"/>
          </a:xfrm>
        </p:spPr>
        <p:txBody>
          <a:bodyPr lIns="91440" tIns="45720" rIns="91440" bIns="45720" anchor="t"/>
          <a:lstStyle/>
          <a:p>
            <a:r>
              <a:rPr lang="en-IE" sz="7200" b="1" dirty="0">
                <a:solidFill>
                  <a:schemeClr val="bg2"/>
                </a:solidFill>
                <a:latin typeface="Spectral-Light"/>
                <a:ea typeface="+mj-ea"/>
              </a:rPr>
              <a:t>Campus Challenge</a:t>
            </a:r>
          </a:p>
          <a:p>
            <a:r>
              <a:rPr lang="en-IE" sz="4000" dirty="0">
                <a:solidFill>
                  <a:schemeClr val="bg2"/>
                </a:solidFill>
                <a:latin typeface="Spectral-Light"/>
                <a:ea typeface="+mj-ea"/>
              </a:rPr>
              <a:t>Complete the Circuit</a:t>
            </a:r>
          </a:p>
          <a:p>
            <a:endParaRPr lang="en-IE" sz="2800" dirty="0">
              <a:solidFill>
                <a:schemeClr val="bg2"/>
              </a:solidFill>
              <a:latin typeface="Spectral-Light"/>
              <a:ea typeface="+mj-ea"/>
            </a:endParaRPr>
          </a:p>
          <a:p>
            <a:r>
              <a:rPr lang="en-IE" sz="4000" b="1" dirty="0">
                <a:solidFill>
                  <a:schemeClr val="bg2"/>
                </a:solidFill>
                <a:latin typeface="Spectral-Light"/>
                <a:ea typeface="+mj-ea"/>
              </a:rPr>
              <a:t>#</a:t>
            </a:r>
            <a:r>
              <a:rPr lang="en-IE" sz="4000" b="1" dirty="0" err="1" smtClean="0">
                <a:solidFill>
                  <a:schemeClr val="bg2"/>
                </a:solidFill>
                <a:latin typeface="Spectral-Light"/>
                <a:ea typeface="+mj-ea"/>
              </a:rPr>
              <a:t>CampusWelcome</a:t>
            </a:r>
            <a:endParaRPr lang="en-IE" sz="4000" b="1" dirty="0" smtClean="0">
              <a:solidFill>
                <a:schemeClr val="bg2"/>
              </a:solidFill>
              <a:latin typeface="Spectral-Light"/>
              <a:ea typeface="+mj-ea"/>
            </a:endParaRPr>
          </a:p>
          <a:p>
            <a:endParaRPr lang="en-IE" sz="4000" b="1" dirty="0">
              <a:solidFill>
                <a:schemeClr val="bg2"/>
              </a:solidFill>
              <a:latin typeface="Spectral-Light"/>
              <a:ea typeface="+mj-ea"/>
            </a:endParaRPr>
          </a:p>
          <a:p>
            <a:r>
              <a:rPr lang="en-IE" sz="4900" dirty="0" smtClean="0">
                <a:solidFill>
                  <a:srgbClr val="000000"/>
                </a:solidFill>
                <a:latin typeface="Spectral-Light"/>
                <a:ea typeface="+mj-ea"/>
              </a:rPr>
              <a:t>Grab your friends - or make new ones - and start exploring. Your mission? Complete the Circuit by visiting 10 Challenge Stations all over campus. Great prizes to be won! </a:t>
            </a:r>
            <a:r>
              <a:rPr lang="en-US" sz="4400" dirty="0" smtClean="0">
                <a:latin typeface="Spectral-Light"/>
                <a:ea typeface="+mj-ea"/>
              </a:rPr>
              <a:t/>
            </a:r>
            <a:br>
              <a:rPr lang="en-US" sz="4400" dirty="0" smtClean="0">
                <a:latin typeface="Spectral-Light"/>
                <a:ea typeface="+mj-ea"/>
              </a:rPr>
            </a:br>
            <a:r>
              <a:rPr lang="en-US" sz="4400" dirty="0" smtClean="0">
                <a:latin typeface="Spectral-Light"/>
                <a:ea typeface="+mj-ea"/>
              </a:rPr>
              <a:t/>
            </a:r>
            <a:br>
              <a:rPr lang="en-US" sz="4400" dirty="0" smtClean="0">
                <a:latin typeface="Spectral-Light"/>
                <a:ea typeface="+mj-ea"/>
              </a:rPr>
            </a:br>
            <a:endParaRPr lang="en-US" sz="4400" dirty="0">
              <a:latin typeface="Spectral-Light" panose="020B0604020202020204" charset="0"/>
            </a:endParaRPr>
          </a:p>
        </p:txBody>
      </p:sp>
      <p:pic>
        <p:nvPicPr>
          <p:cNvPr id="2" name="Picture 1" descr="Photo of the Big Yellow Thing by Professor Chaosheng Zhang"/>
          <p:cNvPicPr>
            <a:picLocks noChangeAspect="1"/>
          </p:cNvPicPr>
          <p:nvPr/>
        </p:nvPicPr>
        <p:blipFill rotWithShape="1">
          <a:blip r:embed="rId3" cstate="print">
            <a:extLst>
              <a:ext uri="{28A0092B-C50C-407E-A947-70E740481C1C}">
                <a14:useLocalDpi xmlns:a14="http://schemas.microsoft.com/office/drawing/2010/main" val="0"/>
              </a:ext>
            </a:extLst>
          </a:blip>
          <a:srcRect l="23697" r="25251"/>
          <a:stretch/>
        </p:blipFill>
        <p:spPr>
          <a:xfrm>
            <a:off x="11648256" y="0"/>
            <a:ext cx="8455844" cy="11041929"/>
          </a:xfrm>
          <a:prstGeom prst="rect">
            <a:avLst/>
          </a:prstGeom>
          <a:ln>
            <a:solidFill>
              <a:schemeClr val="bg2"/>
            </a:solidFill>
          </a:ln>
        </p:spPr>
      </p:pic>
      <p:pic>
        <p:nvPicPr>
          <p:cNvPr id="3" name="Picture 2" descr="Logo with waving hand. Text reads:&#10;Campus welcome &#10;campus orientati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8256" y="0"/>
            <a:ext cx="8455844" cy="4997874"/>
          </a:xfrm>
          <a:prstGeom prst="rect">
            <a:avLst/>
          </a:prstGeom>
          <a:ln>
            <a:noFill/>
          </a:ln>
        </p:spPr>
      </p:pic>
    </p:spTree>
    <p:extLst>
      <p:ext uri="{BB962C8B-B14F-4D97-AF65-F5344CB8AC3E}">
        <p14:creationId xmlns:p14="http://schemas.microsoft.com/office/powerpoint/2010/main" val="6137936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C8B2D-CEFB-1DCB-1E84-08DC8FA9F91B}"/>
              </a:ext>
            </a:extLst>
          </p:cNvPr>
          <p:cNvSpPr>
            <a:spLocks noGrp="1"/>
          </p:cNvSpPr>
          <p:nvPr>
            <p:ph type="title"/>
          </p:nvPr>
        </p:nvSpPr>
        <p:spPr>
          <a:xfrm>
            <a:off x="896109" y="2524613"/>
            <a:ext cx="9192124" cy="889430"/>
          </a:xfrm>
        </p:spPr>
        <p:txBody>
          <a:bodyPr/>
          <a:lstStyle/>
          <a:p>
            <a:r>
              <a:rPr lang="en-US" sz="4400" b="1" dirty="0"/>
              <a:t>Scan the QR code to find out more:</a:t>
            </a:r>
            <a:r>
              <a:rPr lang="en-US" sz="3600" dirty="0"/>
              <a:t/>
            </a:r>
            <a:br>
              <a:rPr lang="en-US" sz="3600" dirty="0"/>
            </a:br>
            <a:r>
              <a:rPr lang="en-US" sz="3600" dirty="0"/>
              <a:t/>
            </a:r>
            <a:br>
              <a:rPr lang="en-US" sz="3600" dirty="0"/>
            </a:br>
            <a:r>
              <a:rPr lang="en-US" sz="3600" dirty="0"/>
              <a:t/>
            </a:r>
            <a:br>
              <a:rPr lang="en-US" sz="3600" dirty="0"/>
            </a:br>
            <a:endParaRPr lang="en-US" sz="3600" dirty="0"/>
          </a:p>
        </p:txBody>
      </p:sp>
      <p:sp>
        <p:nvSpPr>
          <p:cNvPr id="6" name="TextBox 5">
            <a:extLst>
              <a:ext uri="{FF2B5EF4-FFF2-40B4-BE49-F238E27FC236}">
                <a16:creationId xmlns:a16="http://schemas.microsoft.com/office/drawing/2014/main" id="{5E18DBED-7CAB-0D9F-5FB8-A2FAAB4687FF}"/>
              </a:ext>
            </a:extLst>
          </p:cNvPr>
          <p:cNvSpPr txBox="1"/>
          <p:nvPr/>
        </p:nvSpPr>
        <p:spPr>
          <a:xfrm>
            <a:off x="10274968" y="4077447"/>
            <a:ext cx="5923404"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latin typeface="Spectral-Light"/>
              </a:rPr>
              <a:t>Pick up your challenge card at </a:t>
            </a:r>
            <a:r>
              <a:rPr lang="en-US" sz="5400" dirty="0" smtClean="0">
                <a:latin typeface="Spectral-Light"/>
              </a:rPr>
              <a:t>a welcome talk, </a:t>
            </a:r>
            <a:r>
              <a:rPr lang="en-US" sz="5400" dirty="0">
                <a:latin typeface="Spectral-Light"/>
              </a:rPr>
              <a:t>or from the </a:t>
            </a:r>
            <a:r>
              <a:rPr lang="en-US" sz="5400" b="1" dirty="0">
                <a:latin typeface="Spectral-Light"/>
              </a:rPr>
              <a:t>Student Enquiry Centre </a:t>
            </a:r>
            <a:r>
              <a:rPr lang="en-US" sz="5400" dirty="0">
                <a:latin typeface="Spectral-Light"/>
              </a:rPr>
              <a:t>or </a:t>
            </a:r>
            <a:r>
              <a:rPr lang="en-US" sz="5400" b="1" dirty="0" err="1">
                <a:latin typeface="Spectral-Light"/>
              </a:rPr>
              <a:t>SocsBox</a:t>
            </a:r>
            <a:r>
              <a:rPr lang="en-US" sz="5400" b="1" dirty="0">
                <a:latin typeface="Spectral-Light"/>
              </a:rPr>
              <a:t> </a:t>
            </a:r>
            <a:r>
              <a:rPr lang="en-US" sz="5400" dirty="0">
                <a:latin typeface="Spectral-Light"/>
              </a:rPr>
              <a:t>and be in with a chance to win!</a:t>
            </a:r>
            <a:endParaRPr lang="en-US" dirty="0"/>
          </a:p>
        </p:txBody>
      </p:sp>
      <p:pic>
        <p:nvPicPr>
          <p:cNvPr id="4" name="Picture 3"/>
          <p:cNvPicPr>
            <a:picLocks noChangeAspect="1"/>
          </p:cNvPicPr>
          <p:nvPr/>
        </p:nvPicPr>
        <p:blipFill>
          <a:blip r:embed="rId3"/>
          <a:stretch>
            <a:fillRect/>
          </a:stretch>
        </p:blipFill>
        <p:spPr>
          <a:xfrm>
            <a:off x="1959429" y="3590151"/>
            <a:ext cx="6400800" cy="6583029"/>
          </a:xfrm>
          <a:prstGeom prst="rect">
            <a:avLst/>
          </a:prstGeom>
        </p:spPr>
      </p:pic>
    </p:spTree>
    <p:extLst>
      <p:ext uri="{BB962C8B-B14F-4D97-AF65-F5344CB8AC3E}">
        <p14:creationId xmlns:p14="http://schemas.microsoft.com/office/powerpoint/2010/main" val="135450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4FE1-B476-7F4F-973F-5058ECB2BCBB}"/>
              </a:ext>
            </a:extLst>
          </p:cNvPr>
          <p:cNvSpPr>
            <a:spLocks noGrp="1"/>
          </p:cNvSpPr>
          <p:nvPr>
            <p:ph type="title"/>
          </p:nvPr>
        </p:nvSpPr>
        <p:spPr>
          <a:xfrm>
            <a:off x="1173762" y="230368"/>
            <a:ext cx="18300695" cy="4340190"/>
          </a:xfrm>
          <a:noFill/>
        </p:spPr>
        <p:txBody>
          <a:bodyPr vert="horz" wrap="square" lIns="150781" tIns="75390" rIns="150781" bIns="75390" rtlCol="0" anchor="t" anchorCtr="0">
            <a:normAutofit/>
          </a:bodyPr>
          <a:lstStyle/>
          <a:p>
            <a:pPr algn="ctr">
              <a:lnSpc>
                <a:spcPct val="90000"/>
              </a:lnSpc>
            </a:pPr>
            <a:r>
              <a:rPr lang="en-US" sz="6000" kern="1200" dirty="0">
                <a:latin typeface="Spectral" panose="02020502060000000000" pitchFamily="18" charset="77"/>
                <a:cs typeface="+mj-cs"/>
              </a:rPr>
              <a:t>Further module, </a:t>
            </a:r>
            <a:r>
              <a:rPr lang="en-US" sz="6000" kern="1200" dirty="0" err="1">
                <a:latin typeface="Spectral" panose="02020502060000000000" pitchFamily="18" charset="77"/>
                <a:cs typeface="+mj-cs"/>
              </a:rPr>
              <a:t>programme</a:t>
            </a:r>
            <a:r>
              <a:rPr lang="en-US" sz="6000" kern="1200" dirty="0">
                <a:latin typeface="Spectral" panose="02020502060000000000" pitchFamily="18" charset="77"/>
                <a:cs typeface="+mj-cs"/>
              </a:rPr>
              <a:t>, and </a:t>
            </a:r>
            <a:br>
              <a:rPr lang="en-US" sz="6000" kern="1200" dirty="0">
                <a:latin typeface="Spectral" panose="02020502060000000000" pitchFamily="18" charset="77"/>
                <a:cs typeface="+mj-cs"/>
              </a:rPr>
            </a:br>
            <a:r>
              <a:rPr lang="en-US" sz="6000" kern="1200" dirty="0">
                <a:latin typeface="Spectral" panose="02020502060000000000" pitchFamily="18" charset="77"/>
                <a:cs typeface="+mj-cs"/>
              </a:rPr>
              <a:t>contact information for module lecturers available in your handbook</a:t>
            </a:r>
            <a:endParaRPr lang="en-US" sz="6000" i="1" kern="1200" dirty="0">
              <a:latin typeface="Spectral" panose="02020502060000000000" pitchFamily="18" charset="77"/>
              <a:cs typeface="+mj-cs"/>
            </a:endParaRPr>
          </a:p>
        </p:txBody>
      </p:sp>
      <p:sp>
        <p:nvSpPr>
          <p:cNvPr id="5" name="Footer Placeholder 4">
            <a:extLst>
              <a:ext uri="{FF2B5EF4-FFF2-40B4-BE49-F238E27FC236}">
                <a16:creationId xmlns:a16="http://schemas.microsoft.com/office/drawing/2014/main" id="{7AD5E386-B0D2-744B-99E9-04C685F66870}"/>
              </a:ext>
            </a:extLst>
          </p:cNvPr>
          <p:cNvSpPr>
            <a:spLocks noGrp="1"/>
          </p:cNvSpPr>
          <p:nvPr>
            <p:ph type="ftr" sz="quarter" idx="11"/>
          </p:nvPr>
        </p:nvSpPr>
        <p:spPr>
          <a:xfrm>
            <a:off x="1040387" y="10403398"/>
            <a:ext cx="13720524" cy="904685"/>
          </a:xfrm>
        </p:spPr>
        <p:txBody>
          <a:bodyPr vert="horz" lIns="150781" tIns="75390" rIns="150781" bIns="75390" rtlCol="0" anchor="ctr">
            <a:normAutofit/>
          </a:bodyPr>
          <a:lstStyle/>
          <a:p>
            <a:pPr algn="just">
              <a:spcAft>
                <a:spcPts val="989"/>
              </a:spcAft>
            </a:pPr>
            <a:r>
              <a:rPr lang="en-US" sz="1731" kern="1200" dirty="0">
                <a:solidFill>
                  <a:schemeClr val="bg1"/>
                </a:solidFill>
                <a:latin typeface="+mn-lt"/>
                <a:ea typeface="+mn-ea"/>
                <a:cs typeface="+mn-cs"/>
              </a:rPr>
              <a:t>Insert footer here</a:t>
            </a:r>
          </a:p>
        </p:txBody>
      </p:sp>
      <p:sp>
        <p:nvSpPr>
          <p:cNvPr id="6" name="Slide Number Placeholder 5">
            <a:extLst>
              <a:ext uri="{FF2B5EF4-FFF2-40B4-BE49-F238E27FC236}">
                <a16:creationId xmlns:a16="http://schemas.microsoft.com/office/drawing/2014/main" id="{8F80AE3D-3B9B-5C4D-A416-E3B959BCC62E}"/>
              </a:ext>
            </a:extLst>
          </p:cNvPr>
          <p:cNvSpPr>
            <a:spLocks noGrp="1"/>
          </p:cNvSpPr>
          <p:nvPr>
            <p:ph type="sldNum" sz="quarter" idx="12"/>
          </p:nvPr>
        </p:nvSpPr>
        <p:spPr>
          <a:xfrm>
            <a:off x="0" y="10404268"/>
            <a:ext cx="1055465" cy="904685"/>
          </a:xfrm>
        </p:spPr>
        <p:txBody>
          <a:bodyPr vert="horz" lIns="150781" tIns="75390" rIns="150781" bIns="75390" rtlCol="0" anchor="ctr">
            <a:normAutofit/>
          </a:bodyPr>
          <a:lstStyle/>
          <a:p>
            <a:pPr algn="ctr">
              <a:spcAft>
                <a:spcPts val="989"/>
              </a:spcAft>
            </a:pPr>
            <a:fld id="{249B1B2B-E6EA-7D4B-AD18-1CC5675B5F4F}" type="slidenum">
              <a:rPr lang="en-US" sz="1979">
                <a:solidFill>
                  <a:schemeClr val="bg1"/>
                </a:solidFill>
                <a:latin typeface="+mn-lt"/>
              </a:rPr>
              <a:pPr algn="ctr">
                <a:spcAft>
                  <a:spcPts val="989"/>
                </a:spcAft>
              </a:pPr>
              <a:t>6</a:t>
            </a:fld>
            <a:endParaRPr lang="en-US" sz="1979">
              <a:solidFill>
                <a:schemeClr val="bg1"/>
              </a:solidFill>
              <a:latin typeface="+mn-lt"/>
            </a:endParaRPr>
          </a:p>
        </p:txBody>
      </p:sp>
      <p:sp>
        <p:nvSpPr>
          <p:cNvPr id="4" name="Date Placeholder 3">
            <a:extLst>
              <a:ext uri="{FF2B5EF4-FFF2-40B4-BE49-F238E27FC236}">
                <a16:creationId xmlns:a16="http://schemas.microsoft.com/office/drawing/2014/main" id="{66FABD25-F8BC-6843-8FBB-73C8919FE8EB}"/>
              </a:ext>
            </a:extLst>
          </p:cNvPr>
          <p:cNvSpPr>
            <a:spLocks noGrp="1"/>
          </p:cNvSpPr>
          <p:nvPr>
            <p:ph type="dt" sz="half" idx="10"/>
          </p:nvPr>
        </p:nvSpPr>
        <p:spPr>
          <a:xfrm>
            <a:off x="15097726" y="10403398"/>
            <a:ext cx="3769519" cy="904685"/>
          </a:xfrm>
        </p:spPr>
        <p:txBody>
          <a:bodyPr vert="horz" lIns="150781" tIns="75390" rIns="150781" bIns="75390" rtlCol="0" anchor="ctr">
            <a:normAutofit/>
          </a:bodyPr>
          <a:lstStyle/>
          <a:p>
            <a:pPr>
              <a:spcAft>
                <a:spcPts val="989"/>
              </a:spcAft>
            </a:pPr>
            <a:fld id="{256BBF8A-8ACE-A145-9BC4-FEF8ECB4ED86}" type="datetime3">
              <a:rPr lang="en-US" sz="1731">
                <a:solidFill>
                  <a:schemeClr val="bg1"/>
                </a:solidFill>
                <a:latin typeface="+mn-lt"/>
              </a:rPr>
              <a:pPr>
                <a:spcAft>
                  <a:spcPts val="989"/>
                </a:spcAft>
              </a:pPr>
              <a:t>6 September 2024</a:t>
            </a:fld>
            <a:endParaRPr lang="en-US" sz="1731">
              <a:solidFill>
                <a:schemeClr val="bg1"/>
              </a:solidFill>
              <a:latin typeface="+mn-lt"/>
            </a:endParaRPr>
          </a:p>
        </p:txBody>
      </p:sp>
      <p:sp>
        <p:nvSpPr>
          <p:cNvPr id="9" name="Text Placeholder 8"/>
          <p:cNvSpPr>
            <a:spLocks noGrp="1"/>
          </p:cNvSpPr>
          <p:nvPr>
            <p:ph type="body" sz="quarter" idx="13"/>
          </p:nvPr>
        </p:nvSpPr>
        <p:spPr>
          <a:xfrm>
            <a:off x="2131170" y="3009699"/>
            <a:ext cx="17826859" cy="6856491"/>
          </a:xfrm>
        </p:spPr>
        <p:txBody>
          <a:bodyPr/>
          <a:lstStyle/>
          <a:p>
            <a:r>
              <a:rPr lang="en-IE" sz="3200" b="1" dirty="0">
                <a:latin typeface="Spectral" panose="02020502060000000000" pitchFamily="18" charset="77"/>
                <a:hlinkClick r:id="rId2"/>
              </a:rPr>
              <a:t>https://www.universityofgalway.ie/colleges-and-schools/arts-social-sciences-and-celtic-studies/english-creative-arts/performanceandscreenstudies/</a:t>
            </a:r>
            <a:r>
              <a:rPr lang="en-IE" sz="3200" b="1" dirty="0">
                <a:latin typeface="Spectral" panose="02020502060000000000" pitchFamily="18" charset="77"/>
              </a:rPr>
              <a:t> </a:t>
            </a:r>
          </a:p>
        </p:txBody>
      </p:sp>
      <p:pic>
        <p:nvPicPr>
          <p:cNvPr id="10" name="Picture 9"/>
          <p:cNvPicPr>
            <a:picLocks noChangeAspect="1"/>
          </p:cNvPicPr>
          <p:nvPr/>
        </p:nvPicPr>
        <p:blipFill>
          <a:blip r:embed="rId3"/>
          <a:stretch>
            <a:fillRect/>
          </a:stretch>
        </p:blipFill>
        <p:spPr>
          <a:xfrm>
            <a:off x="2419202" y="4208718"/>
            <a:ext cx="12219767" cy="6870264"/>
          </a:xfrm>
          <a:prstGeom prst="rect">
            <a:avLst/>
          </a:prstGeom>
        </p:spPr>
      </p:pic>
    </p:spTree>
    <p:extLst>
      <p:ext uri="{BB962C8B-B14F-4D97-AF65-F5344CB8AC3E}">
        <p14:creationId xmlns:p14="http://schemas.microsoft.com/office/powerpoint/2010/main" val="384383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F096-BA1D-9047-9121-E9E636E55C9E}"/>
              </a:ext>
            </a:extLst>
          </p:cNvPr>
          <p:cNvSpPr>
            <a:spLocks noGrp="1"/>
          </p:cNvSpPr>
          <p:nvPr>
            <p:ph type="title"/>
          </p:nvPr>
        </p:nvSpPr>
        <p:spPr>
          <a:xfrm>
            <a:off x="2292355" y="2933693"/>
            <a:ext cx="7352848" cy="3769995"/>
          </a:xfrm>
        </p:spPr>
        <p:txBody>
          <a:bodyPr/>
          <a:lstStyle/>
          <a:p>
            <a:r>
              <a:rPr lang="en-US" sz="9600" dirty="0">
                <a:latin typeface="Spectral" panose="02020502060000000000" pitchFamily="18" charset="77"/>
              </a:rPr>
              <a:t>What is Performance Studies? </a:t>
            </a:r>
            <a:r>
              <a:rPr lang="en-US" sz="9600" dirty="0">
                <a:latin typeface="Arial" panose="020B0604020202020204" pitchFamily="34" charset="0"/>
              </a:rPr>
              <a:t/>
            </a:r>
            <a:br>
              <a:rPr lang="en-US" sz="9600" dirty="0">
                <a:latin typeface="Arial" panose="020B0604020202020204" pitchFamily="34" charset="0"/>
              </a:rPr>
            </a:br>
            <a:endParaRPr lang="en-US" dirty="0"/>
          </a:p>
        </p:txBody>
      </p:sp>
      <p:sp>
        <p:nvSpPr>
          <p:cNvPr id="5" name="Date Placeholder 4"/>
          <p:cNvSpPr>
            <a:spLocks noGrp="1"/>
          </p:cNvSpPr>
          <p:nvPr>
            <p:ph type="dt" sz="half" idx="4294967295"/>
          </p:nvPr>
        </p:nvSpPr>
        <p:spPr>
          <a:xfrm>
            <a:off x="0" y="10145713"/>
            <a:ext cx="4522788" cy="601662"/>
          </a:xfrm>
        </p:spPr>
        <p:txBody>
          <a:bodyPr>
            <a:normAutofit/>
          </a:bodyPr>
          <a:lstStyle/>
          <a:p>
            <a:pPr>
              <a:spcAft>
                <a:spcPts val="989"/>
              </a:spcAft>
            </a:pPr>
            <a:fld id="{F7702D62-9333-7C43-AA81-20F4F01B3D24}" type="datetime3">
              <a:rPr lang="en-IE" smtClean="0"/>
              <a:pPr>
                <a:spcAft>
                  <a:spcPts val="989"/>
                </a:spcAft>
              </a:pPr>
              <a:t>6 September 2024</a:t>
            </a:fld>
            <a:endParaRPr lang="en-US"/>
          </a:p>
        </p:txBody>
      </p:sp>
      <p:sp>
        <p:nvSpPr>
          <p:cNvPr id="6" name="Footer Placeholder 5"/>
          <p:cNvSpPr>
            <a:spLocks noGrp="1"/>
          </p:cNvSpPr>
          <p:nvPr>
            <p:ph type="ftr" sz="quarter" idx="4294967295"/>
          </p:nvPr>
        </p:nvSpPr>
        <p:spPr>
          <a:xfrm>
            <a:off x="0" y="10145713"/>
            <a:ext cx="6784975" cy="601662"/>
          </a:xfrm>
        </p:spPr>
        <p:txBody>
          <a:bodyPr>
            <a:normAutofit/>
          </a:bodyPr>
          <a:lstStyle/>
          <a:p>
            <a:pPr>
              <a:spcAft>
                <a:spcPts val="989"/>
              </a:spcAft>
            </a:pPr>
            <a:r>
              <a:rPr lang="en-US"/>
              <a:t>Insert footer here</a:t>
            </a:r>
          </a:p>
        </p:txBody>
      </p:sp>
      <p:sp>
        <p:nvSpPr>
          <p:cNvPr id="7" name="Slide Number Placeholder 6"/>
          <p:cNvSpPr>
            <a:spLocks noGrp="1"/>
          </p:cNvSpPr>
          <p:nvPr>
            <p:ph type="sldNum" sz="quarter" idx="4294967295"/>
          </p:nvPr>
        </p:nvSpPr>
        <p:spPr>
          <a:xfrm>
            <a:off x="15581313" y="10145713"/>
            <a:ext cx="4522787" cy="601662"/>
          </a:xfrm>
        </p:spPr>
        <p:txBody>
          <a:bodyPr>
            <a:normAutofit/>
          </a:bodyPr>
          <a:lstStyle/>
          <a:p>
            <a:pPr>
              <a:spcAft>
                <a:spcPts val="989"/>
              </a:spcAft>
            </a:pPr>
            <a:fld id="{249B1B2B-E6EA-7D4B-AD18-1CC5675B5F4F}" type="slidenum">
              <a:rPr lang="en-US" smtClean="0"/>
              <a:pPr>
                <a:spcAft>
                  <a:spcPts val="989"/>
                </a:spcAft>
              </a:pPr>
              <a:t>7</a:t>
            </a:fld>
            <a:endParaRPr lang="en-US"/>
          </a:p>
        </p:txBody>
      </p:sp>
    </p:spTree>
    <p:extLst>
      <p:ext uri="{BB962C8B-B14F-4D97-AF65-F5344CB8AC3E}">
        <p14:creationId xmlns:p14="http://schemas.microsoft.com/office/powerpoint/2010/main" val="709840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4130A8-5493-5045-A777-8E226A0D8D24}"/>
              </a:ext>
            </a:extLst>
          </p:cNvPr>
          <p:cNvSpPr>
            <a:spLocks noGrp="1"/>
          </p:cNvSpPr>
          <p:nvPr>
            <p:ph type="title"/>
          </p:nvPr>
        </p:nvSpPr>
        <p:spPr>
          <a:xfrm>
            <a:off x="606751" y="501744"/>
            <a:ext cx="10163694" cy="2185798"/>
          </a:xfrm>
        </p:spPr>
        <p:txBody>
          <a:bodyPr vert="horz" wrap="square" lIns="150781" tIns="75390" rIns="150781" bIns="75390" rtlCol="0" anchor="ctr" anchorCtr="0">
            <a:normAutofit/>
          </a:bodyPr>
          <a:lstStyle/>
          <a:p>
            <a:pPr>
              <a:lnSpc>
                <a:spcPct val="90000"/>
              </a:lnSpc>
            </a:pPr>
            <a:r>
              <a:rPr lang="en-US" sz="7256" dirty="0">
                <a:latin typeface="Spectral" panose="02020502060000000000" pitchFamily="18" charset="77"/>
              </a:rPr>
              <a:t>Performance Studies… </a:t>
            </a:r>
          </a:p>
        </p:txBody>
      </p:sp>
      <p:sp>
        <p:nvSpPr>
          <p:cNvPr id="8" name="Text Placeholder 7">
            <a:extLst>
              <a:ext uri="{FF2B5EF4-FFF2-40B4-BE49-F238E27FC236}">
                <a16:creationId xmlns:a16="http://schemas.microsoft.com/office/drawing/2014/main" id="{7DD543DC-DF07-3043-8D0B-7F0133C96EF4}"/>
              </a:ext>
            </a:extLst>
          </p:cNvPr>
          <p:cNvSpPr>
            <a:spLocks noGrp="1"/>
          </p:cNvSpPr>
          <p:nvPr>
            <p:ph type="body" sz="quarter" idx="13"/>
          </p:nvPr>
        </p:nvSpPr>
        <p:spPr>
          <a:xfrm>
            <a:off x="967008" y="2599896"/>
            <a:ext cx="8962542" cy="6109557"/>
          </a:xfrm>
        </p:spPr>
        <p:txBody>
          <a:bodyPr vert="horz" lIns="150781" tIns="75390" rIns="150781" bIns="75390" rtlCol="0" anchor="t">
            <a:noAutofit/>
          </a:bodyPr>
          <a:lstStyle/>
          <a:p>
            <a:r>
              <a:rPr lang="en-US" sz="4947" dirty="0">
                <a:solidFill>
                  <a:schemeClr val="tx1"/>
                </a:solidFill>
                <a:latin typeface="Spectral" panose="02020502060000000000" pitchFamily="18" charset="77"/>
              </a:rPr>
              <a:t>…involves the multidisciplinary exploration of established performing arts (Drama, Film, Television, </a:t>
            </a:r>
            <a:r>
              <a:rPr lang="en-US" sz="4947" dirty="0" err="1">
                <a:solidFill>
                  <a:schemeClr val="tx1"/>
                </a:solidFill>
                <a:latin typeface="Spectral" panose="02020502060000000000" pitchFamily="18" charset="77"/>
              </a:rPr>
              <a:t>etc</a:t>
            </a:r>
            <a:r>
              <a:rPr lang="en-US" sz="4947" dirty="0">
                <a:solidFill>
                  <a:schemeClr val="tx1"/>
                </a:solidFill>
                <a:latin typeface="Spectral" panose="02020502060000000000" pitchFamily="18" charset="77"/>
              </a:rPr>
              <a:t>) while branching into other forms of public performance (such as social media, sporting events and sports media, political activism, and more). </a:t>
            </a:r>
          </a:p>
        </p:txBody>
      </p:sp>
      <p:sp>
        <p:nvSpPr>
          <p:cNvPr id="4" name="Footer Placeholder 3">
            <a:extLst>
              <a:ext uri="{FF2B5EF4-FFF2-40B4-BE49-F238E27FC236}">
                <a16:creationId xmlns:a16="http://schemas.microsoft.com/office/drawing/2014/main" id="{C94D5E24-89D1-8B40-8C22-6075F97CB255}"/>
              </a:ext>
            </a:extLst>
          </p:cNvPr>
          <p:cNvSpPr>
            <a:spLocks noGrp="1"/>
          </p:cNvSpPr>
          <p:nvPr>
            <p:ph type="ftr" sz="quarter" idx="11"/>
          </p:nvPr>
        </p:nvSpPr>
        <p:spPr>
          <a:xfrm>
            <a:off x="10052050" y="8154996"/>
            <a:ext cx="2543568" cy="1664104"/>
          </a:xfrm>
        </p:spPr>
        <p:txBody>
          <a:bodyPr vert="horz" lIns="150781" tIns="75390" rIns="150781" bIns="75390" rtlCol="0" anchor="ctr">
            <a:noAutofit/>
          </a:bodyPr>
          <a:lstStyle/>
          <a:p>
            <a:pPr>
              <a:spcAft>
                <a:spcPts val="989"/>
              </a:spcAft>
              <a:defRPr/>
            </a:pPr>
            <a:r>
              <a:rPr lang="en-US" sz="1600" i="1" kern="1200" dirty="0">
                <a:solidFill>
                  <a:schemeClr val="tx1">
                    <a:alpha val="80000"/>
                  </a:schemeClr>
                </a:solidFill>
                <a:latin typeface="Spectral" panose="02020502060000000000" pitchFamily="18" charset="77"/>
                <a:ea typeface="+mn-ea"/>
                <a:cs typeface="+mn-cs"/>
              </a:rPr>
              <a:t>Clockwise: </a:t>
            </a:r>
            <a:r>
              <a:rPr lang="en-US" sz="1600" kern="1200" dirty="0">
                <a:solidFill>
                  <a:schemeClr val="tx1">
                    <a:alpha val="80000"/>
                  </a:schemeClr>
                </a:solidFill>
                <a:latin typeface="Spectral" panose="02020502060000000000" pitchFamily="18" charset="77"/>
                <a:ea typeface="+mn-ea"/>
                <a:cs typeface="+mn-cs"/>
              </a:rPr>
              <a:t>Paris Olympics, Black Lives Matters co-founder Patrisse </a:t>
            </a:r>
            <a:r>
              <a:rPr lang="en-US" sz="1600" kern="1200" dirty="0" err="1">
                <a:solidFill>
                  <a:schemeClr val="tx1">
                    <a:alpha val="80000"/>
                  </a:schemeClr>
                </a:solidFill>
                <a:latin typeface="Spectral" panose="02020502060000000000" pitchFamily="18" charset="77"/>
                <a:ea typeface="+mn-ea"/>
                <a:cs typeface="+mn-cs"/>
              </a:rPr>
              <a:t>Cullours</a:t>
            </a:r>
            <a:r>
              <a:rPr lang="en-US" sz="1600" kern="1200" dirty="0">
                <a:solidFill>
                  <a:schemeClr val="tx1">
                    <a:alpha val="80000"/>
                  </a:schemeClr>
                </a:solidFill>
                <a:latin typeface="Spectral" panose="02020502060000000000" pitchFamily="18" charset="77"/>
                <a:ea typeface="+mn-ea"/>
                <a:cs typeface="+mn-cs"/>
              </a:rPr>
              <a:t>, </a:t>
            </a:r>
            <a:r>
              <a:rPr lang="en-US" sz="1600" kern="1200" dirty="0" err="1">
                <a:solidFill>
                  <a:schemeClr val="tx1">
                    <a:alpha val="80000"/>
                  </a:schemeClr>
                </a:solidFill>
                <a:latin typeface="Spectral" panose="02020502060000000000" pitchFamily="18" charset="77"/>
                <a:ea typeface="+mn-ea"/>
                <a:cs typeface="+mn-cs"/>
              </a:rPr>
              <a:t>Hetain</a:t>
            </a:r>
            <a:r>
              <a:rPr lang="en-US" sz="1600" kern="1200" dirty="0">
                <a:solidFill>
                  <a:schemeClr val="tx1">
                    <a:alpha val="80000"/>
                  </a:schemeClr>
                </a:solidFill>
                <a:latin typeface="Spectral" panose="02020502060000000000" pitchFamily="18" charset="77"/>
                <a:ea typeface="+mn-ea"/>
                <a:cs typeface="+mn-cs"/>
              </a:rPr>
              <a:t> Patel and </a:t>
            </a:r>
            <a:r>
              <a:rPr lang="en-US" sz="1600" kern="1200" dirty="0" err="1">
                <a:solidFill>
                  <a:schemeClr val="tx1">
                    <a:alpha val="80000"/>
                  </a:schemeClr>
                </a:solidFill>
                <a:latin typeface="Spectral" panose="02020502060000000000" pitchFamily="18" charset="77"/>
                <a:ea typeface="+mn-ea"/>
                <a:cs typeface="+mn-cs"/>
              </a:rPr>
              <a:t>Yuyu</a:t>
            </a:r>
            <a:r>
              <a:rPr lang="en-US" sz="1600" kern="1200" dirty="0">
                <a:solidFill>
                  <a:schemeClr val="tx1">
                    <a:alpha val="80000"/>
                  </a:schemeClr>
                </a:solidFill>
                <a:latin typeface="Spectral" panose="02020502060000000000" pitchFamily="18" charset="77"/>
                <a:ea typeface="+mn-ea"/>
                <a:cs typeface="+mn-cs"/>
              </a:rPr>
              <a:t> Rau, Taylor Swift in Ireland, intimacy coordinators on the set of “Normal People,” and members of Extinction Rebellion. </a:t>
            </a:r>
          </a:p>
        </p:txBody>
      </p:sp>
      <p:sp>
        <p:nvSpPr>
          <p:cNvPr id="5" name="Slide Number Placeholder 4">
            <a:extLst>
              <a:ext uri="{FF2B5EF4-FFF2-40B4-BE49-F238E27FC236}">
                <a16:creationId xmlns:a16="http://schemas.microsoft.com/office/drawing/2014/main" id="{2CF48761-6383-164F-AA2B-78C4213A73DD}"/>
              </a:ext>
            </a:extLst>
          </p:cNvPr>
          <p:cNvSpPr>
            <a:spLocks noGrp="1"/>
          </p:cNvSpPr>
          <p:nvPr>
            <p:ph type="sldNum" sz="quarter" idx="12"/>
          </p:nvPr>
        </p:nvSpPr>
        <p:spPr>
          <a:xfrm>
            <a:off x="18138924" y="10072551"/>
            <a:ext cx="904685" cy="904685"/>
          </a:xfrm>
          <a:prstGeom prst="ellipse">
            <a:avLst/>
          </a:prstGeom>
          <a:solidFill>
            <a:srgbClr val="4B6167"/>
          </a:solidFill>
        </p:spPr>
        <p:txBody>
          <a:bodyPr vert="horz" lIns="150781" tIns="75390" rIns="150781" bIns="75390" rtlCol="0" anchor="ctr">
            <a:normAutofit/>
          </a:bodyPr>
          <a:lstStyle/>
          <a:p>
            <a:pPr algn="ctr">
              <a:spcAft>
                <a:spcPts val="989"/>
              </a:spcAft>
              <a:defRPr/>
            </a:pPr>
            <a:fld id="{249B1B2B-E6EA-7D4B-AD18-1CC5675B5F4F}" type="slidenum">
              <a:rPr lang="en-US" sz="2474">
                <a:solidFill>
                  <a:srgbClr val="FFFFFF"/>
                </a:solidFill>
                <a:latin typeface="Calibri" panose="020F0502020204030204"/>
              </a:rPr>
              <a:pPr algn="ctr">
                <a:spcAft>
                  <a:spcPts val="989"/>
                </a:spcAft>
                <a:defRPr/>
              </a:pPr>
              <a:t>8</a:t>
            </a:fld>
            <a:endParaRPr lang="en-US" sz="2474">
              <a:solidFill>
                <a:srgbClr val="FFFFFF"/>
              </a:solidFill>
              <a:latin typeface="Calibri" panose="020F0502020204030204"/>
            </a:endParaRPr>
          </a:p>
        </p:txBody>
      </p:sp>
      <p:pic>
        <p:nvPicPr>
          <p:cNvPr id="2" name="Picture 2" descr="25 Buckeyes set for 2024 Summer Olympics">
            <a:extLst>
              <a:ext uri="{FF2B5EF4-FFF2-40B4-BE49-F238E27FC236}">
                <a16:creationId xmlns:a16="http://schemas.microsoft.com/office/drawing/2014/main" id="{0F24F6E4-A32C-8927-BCD4-084E625D53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7641" y="1139370"/>
            <a:ext cx="5008306"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Extinction Rebellion Is Changing ...">
            <a:extLst>
              <a:ext uri="{FF2B5EF4-FFF2-40B4-BE49-F238E27FC236}">
                <a16:creationId xmlns:a16="http://schemas.microsoft.com/office/drawing/2014/main" id="{0CF812F2-601E-6A08-ECEA-3C93C6C8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130" y="4214515"/>
            <a:ext cx="4848882" cy="32267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imacy Coordinators on Film ...">
            <a:extLst>
              <a:ext uri="{FF2B5EF4-FFF2-40B4-BE49-F238E27FC236}">
                <a16:creationId xmlns:a16="http://schemas.microsoft.com/office/drawing/2014/main" id="{B496D931-3063-8567-65D5-DD8E23E37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1258" y="7461068"/>
            <a:ext cx="4112266" cy="27117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ylor Swift Rocks Irish Flag Colors During Dublin Eras Tour: Photo">
            <a:extLst>
              <a:ext uri="{FF2B5EF4-FFF2-40B4-BE49-F238E27FC236}">
                <a16:creationId xmlns:a16="http://schemas.microsoft.com/office/drawing/2014/main" id="{3A1BCCD1-AE49-4B4C-9009-412115A02D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93524" y="7493664"/>
            <a:ext cx="2543568" cy="38164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ying with identity and authenticity: Hetain Patel at TEDGlobal 2013 |  TED Blog">
            <a:extLst>
              <a:ext uri="{FF2B5EF4-FFF2-40B4-BE49-F238E27FC236}">
                <a16:creationId xmlns:a16="http://schemas.microsoft.com/office/drawing/2014/main" id="{E387207C-33B7-59F6-3B7E-571627E80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12" y="4837551"/>
            <a:ext cx="3958175" cy="26343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lack Lives Matter's Patrisse Cullors on Protesting Through Art">
            <a:extLst>
              <a:ext uri="{FF2B5EF4-FFF2-40B4-BE49-F238E27FC236}">
                <a16:creationId xmlns:a16="http://schemas.microsoft.com/office/drawing/2014/main" id="{FB4668F2-EF9D-6349-5C2F-0318D25F92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70459" y="1488875"/>
            <a:ext cx="5133641" cy="342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433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13D9-FC23-2148-B12A-0EE929CC16CE}"/>
              </a:ext>
            </a:extLst>
          </p:cNvPr>
          <p:cNvSpPr>
            <a:spLocks noGrp="1"/>
          </p:cNvSpPr>
          <p:nvPr>
            <p:ph type="title"/>
          </p:nvPr>
        </p:nvSpPr>
        <p:spPr>
          <a:xfrm>
            <a:off x="1256508" y="1325047"/>
            <a:ext cx="8763448" cy="2185798"/>
          </a:xfrm>
        </p:spPr>
        <p:txBody>
          <a:bodyPr vert="horz" wrap="square" lIns="150781" tIns="75390" rIns="150781" bIns="75390" rtlCol="0" anchor="ctr" anchorCtr="0">
            <a:normAutofit/>
          </a:bodyPr>
          <a:lstStyle/>
          <a:p>
            <a:pPr>
              <a:lnSpc>
                <a:spcPct val="90000"/>
              </a:lnSpc>
            </a:pPr>
            <a:r>
              <a:rPr lang="en-US" sz="7256" dirty="0">
                <a:latin typeface="Spectral" panose="02020502060000000000" pitchFamily="18" charset="77"/>
              </a:rPr>
              <a:t>Performance Studies… </a:t>
            </a:r>
          </a:p>
        </p:txBody>
      </p:sp>
      <p:sp>
        <p:nvSpPr>
          <p:cNvPr id="7" name="Text Placeholder 6">
            <a:extLst>
              <a:ext uri="{FF2B5EF4-FFF2-40B4-BE49-F238E27FC236}">
                <a16:creationId xmlns:a16="http://schemas.microsoft.com/office/drawing/2014/main" id="{9A2779E9-0BB7-454F-8449-2F4F56B4F149}"/>
              </a:ext>
            </a:extLst>
          </p:cNvPr>
          <p:cNvSpPr>
            <a:spLocks noGrp="1"/>
          </p:cNvSpPr>
          <p:nvPr>
            <p:ph type="body" sz="quarter" idx="13"/>
          </p:nvPr>
        </p:nvSpPr>
        <p:spPr>
          <a:xfrm>
            <a:off x="1256507" y="3758403"/>
            <a:ext cx="8763460" cy="5566751"/>
          </a:xfrm>
        </p:spPr>
        <p:txBody>
          <a:bodyPr vert="horz" lIns="150781" tIns="75390" rIns="150781" bIns="75390" rtlCol="0" anchor="t">
            <a:normAutofit/>
          </a:bodyPr>
          <a:lstStyle/>
          <a:p>
            <a:r>
              <a:rPr lang="en-US" sz="5277" dirty="0">
                <a:solidFill>
                  <a:schemeClr val="tx1"/>
                </a:solidFill>
                <a:latin typeface="Spectral" panose="02020502060000000000" pitchFamily="18" charset="77"/>
              </a:rPr>
              <a:t>…is taught in universities internationally but has never before been offered as a subject in Ireland.</a:t>
            </a:r>
          </a:p>
        </p:txBody>
      </p:sp>
      <p:pic>
        <p:nvPicPr>
          <p:cNvPr id="2050" name="Picture 2" descr="Digital Humanities in Theatre and Performance Studies | HASTAC">
            <a:extLst>
              <a:ext uri="{FF2B5EF4-FFF2-40B4-BE49-F238E27FC236}">
                <a16:creationId xmlns:a16="http://schemas.microsoft.com/office/drawing/2014/main" id="{433F0FBC-B7EF-A842-8F40-B157BED78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39" r="43125"/>
          <a:stretch/>
        </p:blipFill>
        <p:spPr bwMode="auto">
          <a:xfrm>
            <a:off x="11130702" y="394"/>
            <a:ext cx="8973399" cy="932476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51FB9E6-DFF2-824F-BA64-6CAA58416B88}"/>
              </a:ext>
            </a:extLst>
          </p:cNvPr>
          <p:cNvSpPr>
            <a:spLocks noGrp="1"/>
          </p:cNvSpPr>
          <p:nvPr>
            <p:ph type="dt" sz="half" idx="10"/>
          </p:nvPr>
        </p:nvSpPr>
        <p:spPr>
          <a:xfrm>
            <a:off x="1256508" y="10223332"/>
            <a:ext cx="6377340" cy="603123"/>
          </a:xfrm>
        </p:spPr>
        <p:txBody>
          <a:bodyPr vert="horz" lIns="150781" tIns="75390" rIns="150781" bIns="75390" rtlCol="0" anchor="ctr">
            <a:normAutofit/>
          </a:bodyPr>
          <a:lstStyle/>
          <a:p>
            <a:pPr algn="l">
              <a:spcAft>
                <a:spcPts val="989"/>
              </a:spcAft>
              <a:defRPr/>
            </a:pPr>
            <a:fld id="{256BBF8A-8ACE-A145-9BC4-FEF8ECB4ED86}" type="datetime3">
              <a:rPr lang="en-US" sz="1814">
                <a:solidFill>
                  <a:schemeClr val="tx1">
                    <a:alpha val="80000"/>
                  </a:schemeClr>
                </a:solidFill>
                <a:latin typeface="Calibri" panose="020F0502020204030204"/>
              </a:rPr>
              <a:pPr algn="l">
                <a:spcAft>
                  <a:spcPts val="989"/>
                </a:spcAft>
                <a:defRPr/>
              </a:pPr>
              <a:t>6 September 2024</a:t>
            </a:fld>
            <a:endParaRPr lang="en-US" sz="1814">
              <a:solidFill>
                <a:schemeClr val="tx1">
                  <a:alpha val="80000"/>
                </a:schemeClr>
              </a:solidFill>
              <a:latin typeface="Calibri" panose="020F0502020204030204"/>
            </a:endParaRPr>
          </a:p>
        </p:txBody>
      </p:sp>
      <p:sp>
        <p:nvSpPr>
          <p:cNvPr id="5" name="Footer Placeholder 4">
            <a:extLst>
              <a:ext uri="{FF2B5EF4-FFF2-40B4-BE49-F238E27FC236}">
                <a16:creationId xmlns:a16="http://schemas.microsoft.com/office/drawing/2014/main" id="{FBFEEDD3-FB67-C646-8AA9-892FA8BDF06C}"/>
              </a:ext>
            </a:extLst>
          </p:cNvPr>
          <p:cNvSpPr>
            <a:spLocks noGrp="1"/>
          </p:cNvSpPr>
          <p:nvPr>
            <p:ph type="ftr" sz="quarter" idx="11"/>
          </p:nvPr>
        </p:nvSpPr>
        <p:spPr>
          <a:xfrm>
            <a:off x="9982244" y="10223332"/>
            <a:ext cx="7919543" cy="603123"/>
          </a:xfrm>
        </p:spPr>
        <p:txBody>
          <a:bodyPr vert="horz" lIns="150781" tIns="75390" rIns="150781" bIns="75390" rtlCol="0" anchor="ctr">
            <a:normAutofit/>
          </a:bodyPr>
          <a:lstStyle/>
          <a:p>
            <a:pPr>
              <a:spcAft>
                <a:spcPts val="989"/>
              </a:spcAft>
              <a:defRPr/>
            </a:pPr>
            <a:r>
              <a:rPr lang="en-US" sz="1814" kern="1200">
                <a:solidFill>
                  <a:schemeClr val="tx1">
                    <a:alpha val="80000"/>
                  </a:schemeClr>
                </a:solidFill>
                <a:latin typeface="Calibri" panose="020F0502020204030204"/>
                <a:ea typeface="+mn-ea"/>
                <a:cs typeface="+mn-cs"/>
              </a:rPr>
              <a:t>Insert footer here</a:t>
            </a:r>
          </a:p>
        </p:txBody>
      </p:sp>
      <p:sp>
        <p:nvSpPr>
          <p:cNvPr id="6" name="Slide Number Placeholder 5">
            <a:extLst>
              <a:ext uri="{FF2B5EF4-FFF2-40B4-BE49-F238E27FC236}">
                <a16:creationId xmlns:a16="http://schemas.microsoft.com/office/drawing/2014/main" id="{2F0D6CF9-4FB6-764F-B877-35BC78CF3C69}"/>
              </a:ext>
            </a:extLst>
          </p:cNvPr>
          <p:cNvSpPr>
            <a:spLocks noGrp="1"/>
          </p:cNvSpPr>
          <p:nvPr>
            <p:ph type="sldNum" sz="quarter" idx="12"/>
          </p:nvPr>
        </p:nvSpPr>
        <p:spPr>
          <a:xfrm>
            <a:off x="18138924" y="10072551"/>
            <a:ext cx="904685" cy="904685"/>
          </a:xfrm>
          <a:prstGeom prst="ellipse">
            <a:avLst/>
          </a:prstGeom>
          <a:solidFill>
            <a:srgbClr val="7F7F7F"/>
          </a:solidFill>
        </p:spPr>
        <p:txBody>
          <a:bodyPr vert="horz" lIns="150781" tIns="75390" rIns="150781" bIns="75390" rtlCol="0" anchor="ctr">
            <a:normAutofit/>
          </a:bodyPr>
          <a:lstStyle/>
          <a:p>
            <a:pPr algn="ctr">
              <a:spcAft>
                <a:spcPts val="989"/>
              </a:spcAft>
              <a:defRPr/>
            </a:pPr>
            <a:fld id="{249B1B2B-E6EA-7D4B-AD18-1CC5675B5F4F}" type="slidenum">
              <a:rPr lang="en-US" sz="2474">
                <a:solidFill>
                  <a:srgbClr val="FFFFFF"/>
                </a:solidFill>
                <a:latin typeface="Calibri" panose="020F0502020204030204"/>
              </a:rPr>
              <a:pPr algn="ctr">
                <a:spcAft>
                  <a:spcPts val="989"/>
                </a:spcAft>
                <a:defRPr/>
              </a:pPr>
              <a:t>9</a:t>
            </a:fld>
            <a:endParaRPr lang="en-US" sz="2474">
              <a:solidFill>
                <a:srgbClr val="FFFFFF"/>
              </a:solidFill>
              <a:latin typeface="Calibri" panose="020F0502020204030204"/>
            </a:endParaRPr>
          </a:p>
        </p:txBody>
      </p:sp>
    </p:spTree>
    <p:extLst>
      <p:ext uri="{BB962C8B-B14F-4D97-AF65-F5344CB8AC3E}">
        <p14:creationId xmlns:p14="http://schemas.microsoft.com/office/powerpoint/2010/main" val="304128587"/>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ra xmlns="15e0e4d3-06da-463b-ba8d-7e020c3aecab" xsi:nil="true"/>
    <TaxCatchAll xmlns="2bfa6053-e1d5-4ac3-ba2f-5aa1e8c98d1d" xsi:nil="true"/>
    <lcf76f155ced4ddcb4097134ff3c332f xmlns="15e0e4d3-06da-463b-ba8d-7e020c3aec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21DC7E537A0149A6A8B171B3C6E602" ma:contentTypeVersion="19" ma:contentTypeDescription="Create a new document." ma:contentTypeScope="" ma:versionID="cf73a9b09946c3ac2f9bfce1bab3bd2a">
  <xsd:schema xmlns:xsd="http://www.w3.org/2001/XMLSchema" xmlns:xs="http://www.w3.org/2001/XMLSchema" xmlns:p="http://schemas.microsoft.com/office/2006/metadata/properties" xmlns:ns2="15e0e4d3-06da-463b-ba8d-7e020c3aecab" xmlns:ns3="2bfa6053-e1d5-4ac3-ba2f-5aa1e8c98d1d" targetNamespace="http://schemas.microsoft.com/office/2006/metadata/properties" ma:root="true" ma:fieldsID="433b44a6da42485cad3f8f471d5a8550" ns2:_="" ns3:_="">
    <xsd:import namespace="15e0e4d3-06da-463b-ba8d-7e020c3aecab"/>
    <xsd:import namespace="2bfa6053-e1d5-4ac3-ba2f-5aa1e8c98d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Ira"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e0e4d3-06da-463b-ba8d-7e020c3aec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Ira" ma:index="19" nillable="true" ma:displayName="Ira" ma:format="Dropdown" ma:internalName="Ira">
      <xsd:simpleType>
        <xsd:restriction base="dms:Text">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0509728-31c9-4ac3-934d-712f3fb036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fa6053-e1d5-4ac3-ba2f-5aa1e8c98d1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efe2ce2-4ce3-426e-a169-35ac0cbe84d2}" ma:internalName="TaxCatchAll" ma:showField="CatchAllData" ma:web="2bfa6053-e1d5-4ac3-ba2f-5aa1e8c98d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9E6954-73D7-49B1-A29F-F2600DA18A83}">
  <ds:schemaRefs>
    <ds:schemaRef ds:uri="http://schemas.microsoft.com/office/2006/documentManagement/types"/>
    <ds:schemaRef ds:uri="http://schemas.microsoft.com/office/2006/metadata/properties"/>
    <ds:schemaRef ds:uri="2bfa6053-e1d5-4ac3-ba2f-5aa1e8c98d1d"/>
    <ds:schemaRef ds:uri="http://purl.org/dc/elements/1.1/"/>
    <ds:schemaRef ds:uri="http://schemas.microsoft.com/office/infopath/2007/PartnerControls"/>
    <ds:schemaRef ds:uri="http://schemas.openxmlformats.org/package/2006/metadata/core-properties"/>
    <ds:schemaRef ds:uri="http://purl.org/dc/terms/"/>
    <ds:schemaRef ds:uri="15e0e4d3-06da-463b-ba8d-7e020c3aecab"/>
    <ds:schemaRef ds:uri="http://www.w3.org/XML/1998/namespace"/>
    <ds:schemaRef ds:uri="http://purl.org/dc/dcmitype/"/>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B18D6662-D87D-4AD2-B0F8-B455F2A74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e0e4d3-06da-463b-ba8d-7e020c3aecab"/>
    <ds:schemaRef ds:uri="2bfa6053-e1d5-4ac3-ba2f-5aa1e8c98d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11393</TotalTime>
  <Words>1859</Words>
  <Application>Microsoft Office PowerPoint</Application>
  <PresentationFormat>Custom</PresentationFormat>
  <Paragraphs>295</Paragraphs>
  <Slides>52</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Inter</vt:lpstr>
      <vt:lpstr>Segoe UI</vt:lpstr>
      <vt:lpstr>Symbol</vt:lpstr>
      <vt:lpstr>Spectral</vt:lpstr>
      <vt:lpstr>Times</vt:lpstr>
      <vt:lpstr>Calibri</vt:lpstr>
      <vt:lpstr>docs-Roboto</vt:lpstr>
      <vt:lpstr>Spectral-Light</vt:lpstr>
      <vt:lpstr>Arial</vt:lpstr>
      <vt:lpstr>Times New Roman</vt:lpstr>
      <vt:lpstr>Office Theme</vt:lpstr>
      <vt:lpstr>GY101: Performance and Screen Studies: PSS Modules Orientation  </vt:lpstr>
      <vt:lpstr>In this presentation, we will cover:</vt:lpstr>
      <vt:lpstr>PowerPoint Presentation</vt:lpstr>
      <vt:lpstr> Main Contacts: Performance and Screen Studies</vt:lpstr>
      <vt:lpstr>Refer to your year One PSS handbook for all module descriptions and direct module convenor contact information. </vt:lpstr>
      <vt:lpstr>Further module, programme, and  contact information for module lecturers available in your handbook</vt:lpstr>
      <vt:lpstr>What is Performance Studies?  </vt:lpstr>
      <vt:lpstr>Performance Studies… </vt:lpstr>
      <vt:lpstr>Performance Studies… </vt:lpstr>
      <vt:lpstr>Performance Studies… </vt:lpstr>
      <vt:lpstr>What is Screen Studies? </vt:lpstr>
      <vt:lpstr>Screen Studies</vt:lpstr>
      <vt:lpstr>Screen Studies… </vt:lpstr>
      <vt:lpstr>Why University of Galway?</vt:lpstr>
      <vt:lpstr>Why study both together? - Reflects the way in which creative arts professions now operate.   - The pandemic has shown that old boundaries are breaking down.   - Opportunities in the west of Ireland, nationally and internationally.   - Allows you to develop the skills needed for the creation of sustainable creative enterprises in local, national and international contexts   </vt:lpstr>
      <vt:lpstr>How does it work? - A three-year programme, taken as part of the Arts Degree  - In First Year, you study it as one of your three subjects.  - In second and final year, you study it with ONE other subject - Can be taken with denominated degrees in Drama, Music, Creative Writing - Located in Arts Subjects Group 2, allowing you to study it with English, languages, Sociology and Politics, and more.    </vt:lpstr>
      <vt:lpstr>Subject combinations </vt:lpstr>
      <vt:lpstr>What modules will I take and how will I learn in this subject? </vt:lpstr>
      <vt:lpstr>Year One modules:  Building a common vocabulary</vt:lpstr>
      <vt:lpstr>PowerPoint Presentation</vt:lpstr>
      <vt:lpstr>How will I learn in year two and final year? </vt:lpstr>
      <vt:lpstr>For more in-depth module information on year two and final year,  visit our website and review the second and final year handbooks. </vt:lpstr>
      <vt:lpstr>After I graduate? </vt:lpstr>
      <vt:lpstr>Module Material,  Submitting Work and Guidelines/Policies</vt:lpstr>
      <vt:lpstr>Access Canvas and FAQs for students and staff here: </vt:lpstr>
      <vt:lpstr>PowerPoint Presentation</vt:lpstr>
      <vt:lpstr>Academic Integrity</vt:lpstr>
      <vt:lpstr>AI and Assessment</vt:lpstr>
      <vt:lpstr>When can students submit work late? </vt:lpstr>
      <vt:lpstr>Students with approved extenuating circumstances can ask for and receive extensions ONLY from Head of Year/Programme (less than seven days, with documentation) OR CASSCS.</vt:lpstr>
      <vt:lpstr>If students have met the grounds for extenuating circumstances, they will seek either:  </vt:lpstr>
      <vt:lpstr>What happens if a student fails a module? </vt:lpstr>
      <vt:lpstr>FYI: Any student who needs to submit work more than seven days late can ONLY have this decision cleared by the College of Arts unless they have an accommodation from Disability Support Services.</vt:lpstr>
      <vt:lpstr>College Forms for requesting deferrals due to extenuating circumstances</vt:lpstr>
      <vt:lpstr>What is an “accommodation” and how do I know if I should have one? </vt:lpstr>
      <vt:lpstr>Pre-disclosure of accommodation and/or access needs for Performance and Screen Studies Students: </vt:lpstr>
      <vt:lpstr>Access needs vs. accommodation  vs. additional needs or circumstances</vt:lpstr>
      <vt:lpstr>Pre-Disclosure of Accommodation and Access Needs Form:  https://forms.gle/shPfqQYQfQ9NH8ea6 </vt:lpstr>
      <vt:lpstr>Students should register with  our Disability Support Services  if they have a diagnosis of…</vt:lpstr>
      <vt:lpstr>For students struggling with  mental health challenges</vt:lpstr>
      <vt:lpstr>College of Arts  Student Advisor Service</vt:lpstr>
      <vt:lpstr>Supports for Students at the  University of Galway </vt:lpstr>
      <vt:lpstr>If work IS late and has not been granted extension, deferral and/or accommodation: </vt:lpstr>
      <vt:lpstr>Questions, Course Feedback and the Student Voice</vt:lpstr>
      <vt:lpstr>You can ask questions or give feedback about this programme or your modules by: </vt:lpstr>
      <vt:lpstr>Class Rep System</vt:lpstr>
      <vt:lpstr>Additional student services and supports at the University of Galway are listed in your handbook. </vt:lpstr>
      <vt:lpstr>Any questions?</vt:lpstr>
      <vt:lpstr>PowerPoint Presentation</vt:lpstr>
      <vt:lpstr>PowerPoint Presentation</vt:lpstr>
      <vt:lpstr>PowerPoint Presentation</vt:lpstr>
      <vt:lpstr>Scan the QR code to find out more: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Crosson, Sean</cp:lastModifiedBy>
  <cp:revision>63</cp:revision>
  <dcterms:created xsi:type="dcterms:W3CDTF">2022-08-02T10:02:09Z</dcterms:created>
  <dcterms:modified xsi:type="dcterms:W3CDTF">2024-09-10T10:42:45Z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0x0101009521DC7E537A0149A6A8B171B3C6E602</vt:lpwstr>
  </property>
</Properties>
</file>