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3" r:id="rId3"/>
    <p:sldId id="257" r:id="rId4"/>
    <p:sldId id="258" r:id="rId5"/>
    <p:sldId id="269" r:id="rId6"/>
    <p:sldId id="259" r:id="rId7"/>
    <p:sldId id="279" r:id="rId8"/>
    <p:sldId id="280" r:id="rId9"/>
    <p:sldId id="282" r:id="rId10"/>
    <p:sldId id="262" r:id="rId11"/>
    <p:sldId id="261" r:id="rId12"/>
    <p:sldId id="268" r:id="rId13"/>
    <p:sldId id="284" r:id="rId14"/>
    <p:sldId id="270" r:id="rId15"/>
    <p:sldId id="285" r:id="rId16"/>
    <p:sldId id="271" r:id="rId17"/>
    <p:sldId id="27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761" autoAdjust="0"/>
  </p:normalViewPr>
  <p:slideViewPr>
    <p:cSldViewPr>
      <p:cViewPr>
        <p:scale>
          <a:sx n="93" d="100"/>
          <a:sy n="93" d="100"/>
        </p:scale>
        <p:origin x="-215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28DAE-FCE9-47A4-AEEC-1DBB900127C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F07C9-E46F-49B2-92C9-DFF433A49B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933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641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391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304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794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IE" dirty="0" smtClean="0"/>
              <a:t>First proposed by Briggs and </a:t>
            </a:r>
            <a:r>
              <a:rPr lang="en-IE" dirty="0" err="1" smtClean="0"/>
              <a:t>McClane</a:t>
            </a:r>
            <a:r>
              <a:rPr lang="en-IE" dirty="0" smtClean="0"/>
              <a:t> 1907,</a:t>
            </a:r>
            <a:r>
              <a:rPr lang="en-IE" baseline="0" dirty="0" smtClean="0"/>
              <a:t> and further developed by Russell and Richards 1938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aseline="0" dirty="0" smtClean="0"/>
              <a:t>Limited availability of commercial </a:t>
            </a:r>
            <a:r>
              <a:rPr lang="en-IE" baseline="0" dirty="0" err="1" smtClean="0"/>
              <a:t>benchtop</a:t>
            </a:r>
            <a:r>
              <a:rPr lang="en-IE" baseline="0" dirty="0" smtClean="0"/>
              <a:t> centrifuges prior to Beckman Coulter’s purchase of </a:t>
            </a:r>
            <a:r>
              <a:rPr lang="en-IE" baseline="0" dirty="0" err="1" smtClean="0"/>
              <a:t>SpinCo</a:t>
            </a:r>
            <a:r>
              <a:rPr lang="en-IE" baseline="0" dirty="0" smtClean="0"/>
              <a:t> in 1954 and subsequent improvements in both the availability and capacity of such instruments, surely contributed to the establishment of slower methods such as pressure plates as de </a:t>
            </a:r>
            <a:r>
              <a:rPr lang="en-IE" baseline="0" dirty="0" err="1" smtClean="0"/>
              <a:t>rigeour</a:t>
            </a:r>
            <a:r>
              <a:rPr lang="en-IE" baseline="0" dirty="0" smtClean="0"/>
              <a:t>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201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Dexter et al 2012 - </a:t>
            </a:r>
            <a:r>
              <a:rPr lang="en-IE" dirty="0" err="1" smtClean="0"/>
              <a:t>Geoderma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129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38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617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014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301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87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F07C9-E46F-49B2-92C9-DFF433A49BDF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87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D7D963-336E-4268-932D-C641D8EC1CEB}" type="datetimeFigureOut">
              <a:rPr lang="en-IE" smtClean="0"/>
              <a:t>23/10/2015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CBC327-B1EC-4F91-9231-25B6F41EFC10}" type="slidenum">
              <a:rPr lang="en-IE" smtClean="0"/>
              <a:t>‹#›</a:t>
            </a:fld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s://www.acsmeetings.org/files/images/logos/css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acsmeetings.org/files/images/logos/asa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s://www.acsmeetings.org/files/images/logos/sssa-with-tex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1411" cy="1780108"/>
          </a:xfrm>
        </p:spPr>
        <p:txBody>
          <a:bodyPr>
            <a:normAutofit fontScale="90000"/>
          </a:bodyPr>
          <a:lstStyle/>
          <a:p>
            <a:r>
              <a:rPr lang="en-IE" sz="5400" b="1" dirty="0" smtClean="0">
                <a:solidFill>
                  <a:schemeClr val="tx1"/>
                </a:solidFill>
                <a:latin typeface="Calibri" pitchFamily="34" charset="0"/>
              </a:rPr>
              <a:t>Achieving equilibrium in the Soil Water Characteristic Curve: An ‘</a:t>
            </a:r>
            <a:r>
              <a:rPr lang="en-IE" sz="5400" b="1" i="1" dirty="0" smtClean="0">
                <a:solidFill>
                  <a:schemeClr val="tx1"/>
                </a:solidFill>
                <a:latin typeface="Calibri" pitchFamily="34" charset="0"/>
              </a:rPr>
              <a:t>effective</a:t>
            </a:r>
            <a:r>
              <a:rPr lang="en-IE" sz="5400" b="1" dirty="0" smtClean="0">
                <a:solidFill>
                  <a:schemeClr val="tx1"/>
                </a:solidFill>
                <a:latin typeface="Calibri" pitchFamily="34" charset="0"/>
              </a:rPr>
              <a:t>’ approach</a:t>
            </a:r>
            <a:endParaRPr lang="en-IE" sz="5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494" y="3645024"/>
            <a:ext cx="8064896" cy="1473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S.E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. Vero</a:t>
            </a:r>
            <a:r>
              <a:rPr lang="en-GB" sz="2400" b="1" baseline="30000" dirty="0">
                <a:solidFill>
                  <a:schemeClr val="tx1"/>
                </a:solidFill>
                <a:latin typeface="Calibri" pitchFamily="34" charset="0"/>
              </a:rPr>
              <a:t>1,2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R. 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E. 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Creamer</a:t>
            </a:r>
            <a:r>
              <a:rPr lang="en-GB" sz="2400" b="1" baseline="300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, M.G. Healy</a:t>
            </a:r>
            <a:r>
              <a:rPr lang="en-GB" sz="2400" b="1" baseline="3000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T. Henry</a:t>
            </a:r>
            <a:r>
              <a:rPr lang="en-GB" sz="2400" b="1" baseline="30000" dirty="0" smtClean="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, P. Forristal</a:t>
            </a:r>
            <a:r>
              <a:rPr lang="en-GB" sz="2400" b="1" baseline="300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, K.G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. Richards</a:t>
            </a:r>
            <a:r>
              <a:rPr lang="en-GB" sz="2400" b="1" baseline="30000" dirty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 &amp; 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O. 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Fenton</a:t>
            </a:r>
            <a:r>
              <a:rPr lang="en-GB" sz="2400" b="1" baseline="30000" dirty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r>
              <a:rPr lang="en-GB" sz="1400" b="1" baseline="30000" dirty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GB" sz="1400" b="1" dirty="0">
                <a:solidFill>
                  <a:schemeClr val="tx1"/>
                </a:solidFill>
                <a:latin typeface="Calibri" pitchFamily="34" charset="0"/>
              </a:rPr>
              <a:t>Teagasc, Johnstown Castle, Environment Research Centre, Co. Wexford, Ireland. </a:t>
            </a:r>
          </a:p>
          <a:p>
            <a:r>
              <a:rPr lang="en-GB" sz="1400" b="1" baseline="30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GB" sz="1400" b="1" dirty="0">
                <a:solidFill>
                  <a:schemeClr val="tx1"/>
                </a:solidFill>
                <a:latin typeface="Calibri" pitchFamily="34" charset="0"/>
              </a:rPr>
              <a:t> Civil Engineering, National University of Ireland, Galway, Ireland. </a:t>
            </a:r>
          </a:p>
          <a:p>
            <a:r>
              <a:rPr lang="en-GB" sz="1400" b="1" baseline="30000" dirty="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en-GB" sz="1400" b="1" dirty="0">
                <a:solidFill>
                  <a:schemeClr val="tx1"/>
                </a:solidFill>
                <a:latin typeface="Calibri" pitchFamily="34" charset="0"/>
              </a:rPr>
              <a:t>Earth &amp; Ocean Sciences, National University of Ireland, Galway, Ireland. </a:t>
            </a:r>
          </a:p>
          <a:p>
            <a:r>
              <a:rPr lang="en-GB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IE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2" descr="\\jcax341\homeshares$\Sara.Vero\My Pictures\Teagasc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61988"/>
            <a:ext cx="2808312" cy="8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jcax341\homeshares$\Sara.Vero\My Pictures\NUIG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42" y="5625977"/>
            <a:ext cx="2525620" cy="8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3" descr="ASA 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219" y="227739"/>
            <a:ext cx="1845651" cy="10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5" descr="cssa-thumbnai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2195" y="188640"/>
            <a:ext cx="2423941" cy="99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7" descr="sssa-new-j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3986" y="188640"/>
            <a:ext cx="1845652" cy="11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0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" pitchFamily="34" charset="0"/>
              </a:rPr>
              <a:t>Initial Testing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5" cy="4248472"/>
          </a:xfrm>
        </p:spPr>
        <p:txBody>
          <a:bodyPr>
            <a:normAutofit/>
          </a:bodyPr>
          <a:lstStyle/>
          <a:p>
            <a:r>
              <a:rPr lang="en-IE" sz="3200" dirty="0" smtClean="0"/>
              <a:t>Four intact soil cores</a:t>
            </a:r>
          </a:p>
          <a:p>
            <a:pPr lvl="1"/>
            <a:r>
              <a:rPr lang="en-IE" sz="2800" dirty="0" smtClean="0"/>
              <a:t>Sand		40%</a:t>
            </a:r>
          </a:p>
          <a:p>
            <a:pPr lvl="1"/>
            <a:r>
              <a:rPr lang="en-IE" sz="2800" dirty="0" smtClean="0"/>
              <a:t>Silt 		36%</a:t>
            </a:r>
          </a:p>
          <a:p>
            <a:pPr lvl="1"/>
            <a:r>
              <a:rPr lang="en-IE" sz="2800" dirty="0" smtClean="0"/>
              <a:t>Clay		24%</a:t>
            </a:r>
          </a:p>
          <a:p>
            <a:pPr lvl="1"/>
            <a:r>
              <a:rPr lang="en-IE" sz="2800" dirty="0" smtClean="0"/>
              <a:t>Bulk density	1.35 – 1.47 g cm</a:t>
            </a:r>
            <a:r>
              <a:rPr lang="en-IE" sz="2800" baseline="30000" dirty="0" smtClean="0"/>
              <a:t>3</a:t>
            </a:r>
          </a:p>
          <a:p>
            <a:r>
              <a:rPr lang="en-IE" sz="3200" dirty="0" smtClean="0"/>
              <a:t>No predetermined experimental duration</a:t>
            </a:r>
          </a:p>
          <a:p>
            <a:r>
              <a:rPr lang="en-IE" sz="3200" dirty="0" smtClean="0"/>
              <a:t>Samples weighed every hour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08" y="1340768"/>
            <a:ext cx="303713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en-IE" dirty="0" smtClean="0">
                <a:latin typeface="Calibri" pitchFamily="34" charset="0"/>
              </a:rPr>
              <a:t>Dewatering</a:t>
            </a:r>
            <a:endParaRPr lang="en-IE" dirty="0">
              <a:latin typeface="Calibri" pitchFamily="34" charset="0"/>
            </a:endParaRPr>
          </a:p>
        </p:txBody>
      </p:sp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9" y="1340768"/>
            <a:ext cx="795642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032448"/>
          </a:xfrm>
        </p:spPr>
        <p:txBody>
          <a:bodyPr>
            <a:noAutofit/>
          </a:bodyPr>
          <a:lstStyle/>
          <a:p>
            <a:r>
              <a:rPr lang="en-IE" sz="2900" dirty="0" smtClean="0">
                <a:latin typeface="Calibri" pitchFamily="34" charset="0"/>
              </a:rPr>
              <a:t>Almost impossible in practice to identify true equilibrium</a:t>
            </a:r>
          </a:p>
          <a:p>
            <a:r>
              <a:rPr lang="en-IE" sz="2900" dirty="0" smtClean="0">
                <a:latin typeface="Calibri" pitchFamily="34" charset="0"/>
              </a:rPr>
              <a:t>What does this mean for numerical modelling?</a:t>
            </a:r>
          </a:p>
          <a:p>
            <a:r>
              <a:rPr lang="en-IE" sz="2900" dirty="0" smtClean="0">
                <a:latin typeface="Calibri" pitchFamily="34" charset="0"/>
              </a:rPr>
              <a:t>Is there an Effective Equilibrium?</a:t>
            </a:r>
          </a:p>
          <a:p>
            <a:r>
              <a:rPr lang="en-IE" sz="2900" dirty="0" smtClean="0">
                <a:latin typeface="Calibri" pitchFamily="34" charset="0"/>
              </a:rPr>
              <a:t>Grassland and arable soil</a:t>
            </a:r>
          </a:p>
          <a:p>
            <a:r>
              <a:rPr lang="en-IE" sz="2900" dirty="0">
                <a:latin typeface="Calibri" pitchFamily="34" charset="0"/>
              </a:rPr>
              <a:t>3x4 soil cores </a:t>
            </a:r>
          </a:p>
          <a:p>
            <a:r>
              <a:rPr lang="en-IE" sz="2900" dirty="0" smtClean="0">
                <a:latin typeface="Calibri" pitchFamily="34" charset="0"/>
              </a:rPr>
              <a:t>1 m</a:t>
            </a:r>
            <a:r>
              <a:rPr lang="en-IE" sz="2900" baseline="30000" dirty="0" smtClean="0">
                <a:latin typeface="Calibri" pitchFamily="34" charset="0"/>
              </a:rPr>
              <a:t>2</a:t>
            </a:r>
            <a:r>
              <a:rPr lang="en-IE" sz="2900" dirty="0" smtClean="0">
                <a:latin typeface="Calibri" pitchFamily="34" charset="0"/>
              </a:rPr>
              <a:t> area</a:t>
            </a:r>
          </a:p>
          <a:p>
            <a:r>
              <a:rPr lang="en-IE" sz="2900" dirty="0" smtClean="0">
                <a:latin typeface="Calibri" pitchFamily="34" charset="0"/>
              </a:rPr>
              <a:t>0, -50, -100, -150, -200, -1000 and -1500 </a:t>
            </a:r>
            <a:r>
              <a:rPr lang="en-IE" sz="2900" dirty="0" err="1" smtClean="0">
                <a:latin typeface="Calibri" pitchFamily="34" charset="0"/>
              </a:rPr>
              <a:t>Kpa</a:t>
            </a:r>
            <a:endParaRPr lang="en-IE" sz="2900" dirty="0" smtClean="0">
              <a:latin typeface="Calibri" pitchFamily="34" charset="0"/>
            </a:endParaRPr>
          </a:p>
          <a:p>
            <a:r>
              <a:rPr lang="en-IE" sz="2900" dirty="0" smtClean="0">
                <a:latin typeface="Calibri" pitchFamily="34" charset="0"/>
              </a:rPr>
              <a:t>24 hours, 48 hours and 72 hours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" pitchFamily="34" charset="0"/>
              </a:rPr>
              <a:t>Effective Equilibrium</a:t>
            </a:r>
            <a:endParaRPr lang="en-I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11"/>
            <a:ext cx="5788968" cy="66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36021"/>
              </p:ext>
            </p:extLst>
          </p:nvPr>
        </p:nvGraphicFramePr>
        <p:xfrm>
          <a:off x="5724128" y="3717032"/>
          <a:ext cx="3247528" cy="2834624"/>
        </p:xfrm>
        <a:graphic>
          <a:graphicData uri="http://schemas.openxmlformats.org/drawingml/2006/table">
            <a:tbl>
              <a:tblPr firstRow="1" firstCol="1" bandRow="1"/>
              <a:tblGrid>
                <a:gridCol w="1891659"/>
                <a:gridCol w="1355869"/>
              </a:tblGrid>
              <a:tr h="3840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Grassland</a:t>
                      </a:r>
                      <a:endParaRPr lang="en-IE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Sand (%)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Silt (%)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Clay (%)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Bulk Density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(g cm</a:t>
                      </a:r>
                      <a:r>
                        <a:rPr lang="en-IE" sz="24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IE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0.86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62047"/>
              </p:ext>
            </p:extLst>
          </p:nvPr>
        </p:nvGraphicFramePr>
        <p:xfrm>
          <a:off x="5868144" y="260648"/>
          <a:ext cx="3096344" cy="2834624"/>
        </p:xfrm>
        <a:graphic>
          <a:graphicData uri="http://schemas.openxmlformats.org/drawingml/2006/table">
            <a:tbl>
              <a:tblPr firstRow="1" firstCol="1" bandRow="1"/>
              <a:tblGrid>
                <a:gridCol w="1803594"/>
                <a:gridCol w="1292750"/>
              </a:tblGrid>
              <a:tr h="3840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Arable</a:t>
                      </a:r>
                      <a:endParaRPr lang="en-IE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Sand (%)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Silt (%)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IE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Clay (%)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IE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Bulk Density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(g cm</a:t>
                      </a:r>
                      <a:r>
                        <a:rPr lang="en-IE" sz="24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IE" sz="2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I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Soil Water Characteristic Curves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5"/>
            <a:ext cx="7128792" cy="52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Soil Water Characteristic Curves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363873"/>
            <a:ext cx="7272807" cy="53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r>
              <a:rPr lang="en-IE" dirty="0" smtClean="0"/>
              <a:t>VGM Parameters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38415"/>
              </p:ext>
            </p:extLst>
          </p:nvPr>
        </p:nvGraphicFramePr>
        <p:xfrm>
          <a:off x="35496" y="1196752"/>
          <a:ext cx="9108504" cy="6436217"/>
        </p:xfrm>
        <a:graphic>
          <a:graphicData uri="http://schemas.openxmlformats.org/drawingml/2006/table">
            <a:tbl>
              <a:tblPr firstRow="1" firstCol="1" bandRow="1"/>
              <a:tblGrid>
                <a:gridCol w="2448272"/>
                <a:gridCol w="2160240"/>
                <a:gridCol w="2381366"/>
                <a:gridCol w="2118626"/>
              </a:tblGrid>
              <a:tr h="408046"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Grassland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Arable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5010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Treatment effect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Significance </a:t>
                      </a:r>
                      <a:r>
                        <a:rPr lang="en-IE" sz="1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Level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Treatment effect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Significance Level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Pressure 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Pressure 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1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Treatment 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Treatment 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0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Pressure x Treatment 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n.s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Pressure x Treatment 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n.s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Treatment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Estimate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Treatment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Estimate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97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24-h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64a</a:t>
                      </a:r>
                      <a:r>
                        <a:rPr lang="en-IE" sz="19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†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24-h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67a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4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48-h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61b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48-h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62b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9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72-h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59c</a:t>
                      </a:r>
                      <a:endParaRPr lang="en-IE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72-h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61b</a:t>
                      </a:r>
                      <a:endParaRPr lang="en-IE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7">
                <a:tc grid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† Letters in common for each site indicate no significant difference between treatments (P&lt;0.05)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 significant at </a:t>
                      </a:r>
                      <a:r>
                        <a:rPr lang="en-IE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P&lt;0.0001,  </a:t>
                      </a:r>
                      <a:r>
                        <a:rPr lang="en-IE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n.s</a:t>
                      </a:r>
                      <a:r>
                        <a:rPr lang="en-IE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E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non-significant</a:t>
                      </a:r>
                      <a:endParaRPr lang="en-I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0" marR="647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876256" y="4886656"/>
            <a:ext cx="792088" cy="1008112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16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276872"/>
            <a:ext cx="8856984" cy="4104456"/>
          </a:xfrm>
        </p:spPr>
        <p:txBody>
          <a:bodyPr>
            <a:normAutofit/>
          </a:bodyPr>
          <a:lstStyle/>
          <a:p>
            <a:pPr algn="ctr"/>
            <a:r>
              <a:rPr lang="en-IE" sz="3200" dirty="0" smtClean="0"/>
              <a:t>24 hour treatment underestimates water content in undisturbed cores</a:t>
            </a:r>
          </a:p>
          <a:p>
            <a:pPr algn="ctr"/>
            <a:r>
              <a:rPr lang="en-IE" sz="3200" dirty="0" smtClean="0"/>
              <a:t>Close similarities between 48 and 72 hour treatments</a:t>
            </a:r>
          </a:p>
          <a:p>
            <a:pPr marL="0" indent="0" algn="ctr">
              <a:buNone/>
            </a:pPr>
            <a:r>
              <a:rPr lang="en-IE" sz="4000" b="1" dirty="0" smtClean="0"/>
              <a:t>Effective Equilibrium</a:t>
            </a:r>
            <a:endParaRPr lang="en-IE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72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8000" dirty="0" smtClean="0"/>
              <a:t>Thank you</a:t>
            </a:r>
          </a:p>
          <a:p>
            <a:pPr marL="0" indent="0" algn="ctr">
              <a:buNone/>
            </a:pPr>
            <a:r>
              <a:rPr lang="en-IE" sz="8000" dirty="0" smtClean="0"/>
              <a:t>Any questions?</a:t>
            </a:r>
          </a:p>
        </p:txBody>
      </p:sp>
      <p:pic>
        <p:nvPicPr>
          <p:cNvPr id="4" name="Picture 2" descr="\\jcax341\homeshares$\Sara.Vero\My Pictures\Teagasc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218"/>
            <a:ext cx="3788555" cy="11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jcax341\homeshares$\Sara.Vero\My Pictures\NUIG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4217"/>
            <a:ext cx="3134341" cy="11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0720" cy="48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en-IE" sz="4800" dirty="0" smtClean="0">
                <a:latin typeface="Calibri" pitchFamily="34" charset="0"/>
              </a:rPr>
              <a:t>Soil Water Characteristic Curve</a:t>
            </a:r>
            <a:endParaRPr lang="en-IE" sz="4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6279703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IE" sz="2400" b="1" dirty="0">
                <a:latin typeface="Calibri" pitchFamily="34" charset="0"/>
              </a:rPr>
              <a:t>Relationship between pressure (</a:t>
            </a:r>
            <a:r>
              <a:rPr lang="el-GR" sz="2400" b="1" dirty="0">
                <a:latin typeface="Calibri" pitchFamily="34" charset="0"/>
              </a:rPr>
              <a:t>Ψ</a:t>
            </a:r>
            <a:r>
              <a:rPr lang="en-IE" sz="2400" b="1" dirty="0">
                <a:latin typeface="Calibri" pitchFamily="34" charset="0"/>
              </a:rPr>
              <a:t>) and water content (</a:t>
            </a:r>
            <a:r>
              <a:rPr lang="el-GR" sz="2400" b="1" dirty="0">
                <a:latin typeface="Calibri" pitchFamily="34" charset="0"/>
              </a:rPr>
              <a:t>θ</a:t>
            </a:r>
            <a:r>
              <a:rPr lang="en-IE" sz="2400" b="1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24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784" y="4194284"/>
            <a:ext cx="4148420" cy="24482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Calibri" pitchFamily="34" charset="0"/>
              </a:rPr>
              <a:t>Uses:</a:t>
            </a:r>
          </a:p>
          <a:p>
            <a:pPr lvl="1"/>
            <a:r>
              <a:rPr lang="en-IE" sz="2800" dirty="0" smtClean="0">
                <a:latin typeface="Calibri" pitchFamily="34" charset="0"/>
              </a:rPr>
              <a:t>Pore size distribution</a:t>
            </a:r>
          </a:p>
          <a:p>
            <a:pPr lvl="1"/>
            <a:r>
              <a:rPr lang="en-IE" sz="2800" dirty="0" smtClean="0">
                <a:latin typeface="Calibri" pitchFamily="34" charset="0"/>
              </a:rPr>
              <a:t>Plant available water</a:t>
            </a:r>
          </a:p>
          <a:p>
            <a:pPr lvl="1"/>
            <a:r>
              <a:rPr lang="en-IE" sz="2800" dirty="0" smtClean="0">
                <a:latin typeface="Calibri" pitchFamily="34" charset="0"/>
              </a:rPr>
              <a:t>Numerical modelling</a:t>
            </a:r>
          </a:p>
          <a:p>
            <a:pPr lvl="1"/>
            <a:endParaRPr lang="en-IE" sz="2800" dirty="0" smtClean="0">
              <a:latin typeface="Calibri" pitchFamily="34" charset="0"/>
            </a:endParaRPr>
          </a:p>
          <a:p>
            <a:pPr lvl="1"/>
            <a:endParaRPr lang="en-IE" sz="28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800" dirty="0" smtClean="0">
                <a:latin typeface="Calibri" pitchFamily="34" charset="0"/>
              </a:rPr>
              <a:t>Soil Water Characteristic Curve</a:t>
            </a:r>
            <a:endParaRPr lang="en-IE" sz="4800" dirty="0">
              <a:latin typeface="Calibr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83867" y="2345594"/>
            <a:ext cx="1208213" cy="4589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5292080" y="184598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tx2"/>
                </a:solidFill>
                <a:latin typeface="Calibri" pitchFamily="34" charset="0"/>
              </a:rPr>
              <a:t>Soil Hydraulic Parameters</a:t>
            </a:r>
            <a:endParaRPr lang="en-IE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5" y="1412776"/>
            <a:ext cx="36530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1328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Calibri"/>
              </a:rPr>
              <a:t>θ</a:t>
            </a:r>
            <a:r>
              <a:rPr lang="en-IE" sz="3200" b="1" baseline="-25000" dirty="0" smtClean="0">
                <a:latin typeface="Calibri"/>
              </a:rPr>
              <a:t>r</a:t>
            </a:r>
            <a:r>
              <a:rPr lang="en-IE" sz="3200" b="1" dirty="0" smtClean="0">
                <a:latin typeface="Calibri"/>
              </a:rPr>
              <a:t> </a:t>
            </a:r>
            <a:r>
              <a:rPr lang="el-GR" sz="3200" b="1" dirty="0" smtClean="0">
                <a:latin typeface="Calibri"/>
              </a:rPr>
              <a:t>θ</a:t>
            </a:r>
            <a:r>
              <a:rPr lang="en-IE" sz="3200" b="1" baseline="-25000" dirty="0" smtClean="0">
                <a:latin typeface="Calibri"/>
              </a:rPr>
              <a:t>s </a:t>
            </a:r>
            <a:r>
              <a:rPr lang="el-GR" sz="3200" b="1" dirty="0" smtClean="0">
                <a:latin typeface="Calibri"/>
              </a:rPr>
              <a:t>α</a:t>
            </a:r>
            <a:r>
              <a:rPr lang="en-IE" sz="3200" b="1" dirty="0" smtClean="0">
                <a:latin typeface="Calibri"/>
              </a:rPr>
              <a:t> n m</a:t>
            </a:r>
            <a:endParaRPr lang="en-IE" sz="32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6589867" y="2855507"/>
            <a:ext cx="932819" cy="62549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49" y="3634666"/>
            <a:ext cx="2039455" cy="32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" pitchFamily="34" charset="0"/>
              </a:rPr>
              <a:t>Measurement</a:t>
            </a:r>
            <a:endParaRPr lang="en-IE" dirty="0">
              <a:latin typeface="Calibri" pitchFamily="34" charset="0"/>
            </a:endParaRPr>
          </a:p>
        </p:txBody>
      </p:sp>
      <p:pic>
        <p:nvPicPr>
          <p:cNvPr id="2050" name="Picture 2" descr="\\jcax341\homeshares$\Sara.Vero\My Pictures\Lab Pics\Pressure 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28" y="1628801"/>
            <a:ext cx="3266024" cy="24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56" y="4293096"/>
            <a:ext cx="3223344" cy="224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\\jcax341\homeshares$\Sara.Vero\My Pictures\Misc Photos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9" y="1412776"/>
            <a:ext cx="3105301" cy="26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ra.Vero\Desktop\Fieldwork\Castledockrell\Castledockrell Installation\P10300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3" y="420815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jcax341\homeshares$\Sara.Vero\My Pictures\Hypr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21" y="2924944"/>
            <a:ext cx="1814260" cy="1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29600" cy="1252728"/>
          </a:xfrm>
        </p:spPr>
        <p:txBody>
          <a:bodyPr/>
          <a:lstStyle/>
          <a:p>
            <a:r>
              <a:rPr lang="en-IE" dirty="0" smtClean="0">
                <a:latin typeface="Calibri" pitchFamily="34" charset="0"/>
              </a:rPr>
              <a:t>Centrifuge Method</a:t>
            </a:r>
            <a:endParaRPr lang="en-IE" dirty="0">
              <a:latin typeface="Calibri" pitchFamily="34" charset="0"/>
            </a:endParaRPr>
          </a:p>
        </p:txBody>
      </p:sp>
      <p:pic>
        <p:nvPicPr>
          <p:cNvPr id="4" name="Picture 8" descr="\\jcax341\homeshares$\Sara.Vero\My Pictures\Naila's photos\Image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7790"/>
            <a:ext cx="5023613" cy="37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9992" y="2996952"/>
                <a:ext cx="3174456" cy="79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en-IE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400" b="1" i="1" smtClean="0">
                              <a:latin typeface="Cambria Math"/>
                              <a:ea typeface="Cambria Math"/>
                            </a:rPr>
                            <m:t>𝝆𝝎</m:t>
                          </m:r>
                          <m:r>
                            <a:rPr lang="en-IE" sz="2400" b="1" i="1" baseline="3000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IE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IE" sz="24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den>
                      </m:f>
                      <m:d>
                        <m:dPr>
                          <m:ctrlPr>
                            <a:rPr lang="en-IE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E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IE" sz="24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  <m:r>
                                <a:rPr lang="en-IE" sz="2400" b="1" i="1" baseline="-2500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IE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IE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E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IE" sz="24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  <m:r>
                                <a:rPr lang="en-IE" sz="2400" b="1" i="1" baseline="-2500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IE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E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92" y="2996952"/>
                <a:ext cx="3174456" cy="795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19330" y="261493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Gardner Equation (Gardner, 1937)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429992" y="3921644"/>
            <a:ext cx="3517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/>
              </a:rPr>
              <a:t>ω</a:t>
            </a:r>
            <a:r>
              <a:rPr lang="en-IE" dirty="0" smtClean="0">
                <a:latin typeface="Calibri"/>
              </a:rPr>
              <a:t> = angular velocity (rad)</a:t>
            </a:r>
          </a:p>
          <a:p>
            <a:r>
              <a:rPr lang="el-GR" dirty="0" smtClean="0">
                <a:latin typeface="Calibri"/>
              </a:rPr>
              <a:t>ϕ</a:t>
            </a:r>
            <a:r>
              <a:rPr lang="en-IE" dirty="0" smtClean="0">
                <a:latin typeface="Calibri"/>
              </a:rPr>
              <a:t> = matric suction (</a:t>
            </a:r>
            <a:r>
              <a:rPr lang="en-IE" dirty="0" err="1" smtClean="0">
                <a:latin typeface="Calibri"/>
              </a:rPr>
              <a:t>kPa</a:t>
            </a:r>
            <a:r>
              <a:rPr lang="en-IE" dirty="0" smtClean="0">
                <a:latin typeface="Calibri"/>
              </a:rPr>
              <a:t>)</a:t>
            </a:r>
          </a:p>
          <a:p>
            <a:r>
              <a:rPr lang="el-GR" dirty="0" smtClean="0">
                <a:latin typeface="Calibri"/>
              </a:rPr>
              <a:t>ρ</a:t>
            </a:r>
            <a:r>
              <a:rPr lang="en-IE" dirty="0" smtClean="0">
                <a:latin typeface="Calibri"/>
              </a:rPr>
              <a:t> = density of pore fluid (g cm</a:t>
            </a:r>
            <a:r>
              <a:rPr lang="en-IE" baseline="30000" dirty="0" smtClean="0">
                <a:latin typeface="Calibri"/>
              </a:rPr>
              <a:t>3</a:t>
            </a:r>
            <a:r>
              <a:rPr lang="en-IE" dirty="0" smtClean="0">
                <a:latin typeface="Calibri"/>
              </a:rPr>
              <a:t>)</a:t>
            </a:r>
          </a:p>
          <a:p>
            <a:r>
              <a:rPr lang="en-IE" dirty="0" smtClean="0">
                <a:latin typeface="Calibri"/>
              </a:rPr>
              <a:t>g = acceleration due to gravity</a:t>
            </a:r>
          </a:p>
          <a:p>
            <a:r>
              <a:rPr lang="en-IE" dirty="0" smtClean="0">
                <a:latin typeface="Calibri"/>
              </a:rPr>
              <a:t>r</a:t>
            </a:r>
            <a:r>
              <a:rPr lang="en-IE" baseline="-25000" dirty="0" smtClean="0">
                <a:latin typeface="Calibri"/>
              </a:rPr>
              <a:t>1</a:t>
            </a:r>
            <a:r>
              <a:rPr lang="en-IE" dirty="0" smtClean="0">
                <a:latin typeface="Calibri"/>
              </a:rPr>
              <a:t> = radial distance to midpoint of specimen (cm)</a:t>
            </a:r>
          </a:p>
          <a:p>
            <a:r>
              <a:rPr lang="en-IE" dirty="0" smtClean="0">
                <a:latin typeface="Calibri"/>
              </a:rPr>
              <a:t>r</a:t>
            </a:r>
            <a:r>
              <a:rPr lang="en-IE" baseline="-25000" dirty="0" smtClean="0">
                <a:latin typeface="Calibri"/>
              </a:rPr>
              <a:t>2</a:t>
            </a:r>
            <a:r>
              <a:rPr lang="en-IE" dirty="0" smtClean="0">
                <a:latin typeface="Calibri"/>
              </a:rPr>
              <a:t> = radial distance to free water surface (cm)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34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" pitchFamily="34" charset="0"/>
              </a:rPr>
              <a:t>Equilibrium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84" y="568912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Intact soil cores vs. disturbed samples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381827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3200" dirty="0" smtClean="0"/>
              <a:t>Small samples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200" dirty="0" smtClean="0"/>
              <a:t>Disturbed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3200" dirty="0" smtClean="0"/>
              <a:t>In-flight instruments</a:t>
            </a:r>
            <a:endParaRPr lang="en-IE" sz="3200" dirty="0"/>
          </a:p>
        </p:txBody>
      </p:sp>
      <p:pic>
        <p:nvPicPr>
          <p:cNvPr id="1026" name="Picture 2" descr="\\jcax341\homeshares$\Sara.Vero\My Pictures\Lab Pics\Soil cores 5 and 2.5 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12606"/>
            <a:ext cx="2902024" cy="21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144" y="22048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/>
              <a:t>‘All of the water in the soil has the same value of free energy’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400" dirty="0" smtClean="0"/>
              <a:t>No hydraulic gradient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400" dirty="0" smtClean="0"/>
              <a:t>No flow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2823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Calibri" pitchFamily="34" charset="0"/>
              </a:rPr>
              <a:t>Rules of Thumb</a:t>
            </a:r>
            <a:br>
              <a:rPr lang="en-IE" dirty="0" smtClean="0">
                <a:latin typeface="Calibri" pitchFamily="34" charset="0"/>
              </a:rPr>
            </a:br>
            <a:r>
              <a:rPr lang="en-IE" dirty="0" smtClean="0">
                <a:latin typeface="Calibri" pitchFamily="34" charset="0"/>
              </a:rPr>
              <a:t>Disturbed Samples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51520" y="2996952"/>
            <a:ext cx="8640959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/>
              <a:t>2 Hours – </a:t>
            </a:r>
            <a:r>
              <a:rPr lang="en-IE" sz="3600" dirty="0" err="1" smtClean="0"/>
              <a:t>Khanzode</a:t>
            </a:r>
            <a:r>
              <a:rPr lang="en-IE" sz="3600" dirty="0" smtClean="0"/>
              <a:t> </a:t>
            </a:r>
            <a:r>
              <a:rPr lang="en-IE" sz="3600" i="1" dirty="0" smtClean="0"/>
              <a:t>et al</a:t>
            </a:r>
            <a:r>
              <a:rPr lang="en-IE" sz="3600" dirty="0" smtClean="0"/>
              <a:t>., 2002 (12 mm)</a:t>
            </a:r>
          </a:p>
          <a:p>
            <a:pPr algn="ctr"/>
            <a:r>
              <a:rPr lang="en-IE" sz="3600" dirty="0" smtClean="0"/>
              <a:t>2 Hours – Russell and Richards (5 mm)</a:t>
            </a:r>
          </a:p>
          <a:p>
            <a:pPr algn="ctr"/>
            <a:r>
              <a:rPr lang="en-IE" sz="3600" dirty="0" smtClean="0"/>
              <a:t>4-8 Hours – </a:t>
            </a:r>
            <a:r>
              <a:rPr lang="en-IE" sz="3600" dirty="0" err="1" smtClean="0"/>
              <a:t>Smagin</a:t>
            </a:r>
            <a:r>
              <a:rPr lang="en-IE" sz="3600" dirty="0" smtClean="0"/>
              <a:t> 2012 (10-15 g)</a:t>
            </a:r>
          </a:p>
        </p:txBody>
      </p:sp>
    </p:spTree>
    <p:extLst>
      <p:ext uri="{BB962C8B-B14F-4D97-AF65-F5344CB8AC3E}">
        <p14:creationId xmlns:p14="http://schemas.microsoft.com/office/powerpoint/2010/main" val="10582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209331"/>
          </a:xfrm>
        </p:spPr>
        <p:txBody>
          <a:bodyPr>
            <a:noAutofit/>
          </a:bodyPr>
          <a:lstStyle/>
          <a:p>
            <a:pPr algn="ctr"/>
            <a:r>
              <a:rPr lang="en-IE" sz="3600" dirty="0" smtClean="0"/>
              <a:t>Until </a:t>
            </a:r>
            <a:r>
              <a:rPr lang="en-IE" sz="3600" dirty="0"/>
              <a:t>dewatering ceases? – Reis </a:t>
            </a:r>
            <a:r>
              <a:rPr lang="en-IE" sz="3600" i="1" dirty="0"/>
              <a:t>et al</a:t>
            </a:r>
            <a:r>
              <a:rPr lang="en-IE" sz="3600" dirty="0"/>
              <a:t>., 2011</a:t>
            </a:r>
          </a:p>
          <a:p>
            <a:pPr algn="ctr"/>
            <a:r>
              <a:rPr lang="en-IE" sz="3600" dirty="0" smtClean="0"/>
              <a:t>3-8 </a:t>
            </a:r>
            <a:r>
              <a:rPr lang="en-IE" sz="3600" dirty="0"/>
              <a:t>Hours – </a:t>
            </a:r>
            <a:r>
              <a:rPr lang="en-IE" sz="3600" dirty="0" err="1"/>
              <a:t>Nimmo</a:t>
            </a:r>
            <a:r>
              <a:rPr lang="en-IE" sz="3600" dirty="0"/>
              <a:t> </a:t>
            </a:r>
            <a:r>
              <a:rPr lang="en-IE" sz="3600" i="1" dirty="0"/>
              <a:t>et al</a:t>
            </a:r>
            <a:r>
              <a:rPr lang="en-IE" sz="3600" dirty="0"/>
              <a:t>., 1987 (38 mm) – steady state flow</a:t>
            </a:r>
          </a:p>
          <a:p>
            <a:pPr algn="ctr"/>
            <a:r>
              <a:rPr lang="en-IE" sz="3600" dirty="0"/>
              <a:t>3-72 Hours – </a:t>
            </a:r>
            <a:r>
              <a:rPr lang="en-IE" sz="3600" dirty="0" err="1"/>
              <a:t>Nimmo</a:t>
            </a:r>
            <a:r>
              <a:rPr lang="en-IE" sz="3600" dirty="0"/>
              <a:t> 1990(38 mm) – in-flight </a:t>
            </a:r>
            <a:r>
              <a:rPr lang="en-IE" sz="3600" dirty="0" smtClean="0"/>
              <a:t>instruments</a:t>
            </a:r>
          </a:p>
          <a:p>
            <a:pPr algn="ctr"/>
            <a:r>
              <a:rPr lang="en-IE" sz="3600" dirty="0" smtClean="0"/>
              <a:t>&gt;80 Minutes – da Silva and de </a:t>
            </a:r>
            <a:r>
              <a:rPr lang="en-IE" sz="3600" dirty="0" err="1" smtClean="0"/>
              <a:t>Azevedo</a:t>
            </a:r>
            <a:r>
              <a:rPr lang="en-IE" sz="3600" dirty="0" smtClean="0"/>
              <a:t> 2002 (50 mm)</a:t>
            </a:r>
            <a:endParaRPr lang="en-IE" sz="3600" dirty="0"/>
          </a:p>
          <a:p>
            <a:pPr algn="ctr"/>
            <a:endParaRPr lang="en-IE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Calibri" pitchFamily="34" charset="0"/>
              </a:rPr>
              <a:t>Rules of Thumb</a:t>
            </a:r>
            <a:br>
              <a:rPr lang="en-IE" dirty="0">
                <a:latin typeface="Calibri" pitchFamily="34" charset="0"/>
              </a:rPr>
            </a:br>
            <a:r>
              <a:rPr lang="en-IE" dirty="0" smtClean="0">
                <a:latin typeface="Calibri" pitchFamily="34" charset="0"/>
              </a:rPr>
              <a:t>Intact Samples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2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8"/>
            <a:ext cx="4176464" cy="4104456"/>
          </a:xfrm>
        </p:spPr>
        <p:txBody>
          <a:bodyPr/>
          <a:lstStyle/>
          <a:p>
            <a:r>
              <a:rPr lang="en-IE" dirty="0" smtClean="0"/>
              <a:t>Using the SWCC as input data (RETC and </a:t>
            </a:r>
            <a:r>
              <a:rPr lang="en-IE" dirty="0" err="1" smtClean="0"/>
              <a:t>Hydrus</a:t>
            </a:r>
            <a:r>
              <a:rPr lang="en-IE" dirty="0" smtClean="0"/>
              <a:t> 1D) to determine time lag in two vulnerable watersheds</a:t>
            </a:r>
          </a:p>
          <a:p>
            <a:r>
              <a:rPr lang="en-IE" sz="2800" b="1" dirty="0" smtClean="0"/>
              <a:t>How long should I centrifuge my samples?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Objectives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431396" cy="43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1181</TotalTime>
  <Words>637</Words>
  <Application>Microsoft Office PowerPoint</Application>
  <PresentationFormat>On-screen Show (4:3)</PresentationFormat>
  <Paragraphs>143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Achieving equilibrium in the Soil Water Characteristic Curve: An ‘effective’ approach</vt:lpstr>
      <vt:lpstr>Soil Water Characteristic Curve</vt:lpstr>
      <vt:lpstr>Soil Water Characteristic Curve</vt:lpstr>
      <vt:lpstr>Measurement</vt:lpstr>
      <vt:lpstr>Centrifuge Method</vt:lpstr>
      <vt:lpstr>Equilibrium</vt:lpstr>
      <vt:lpstr>Rules of Thumb Disturbed Samples</vt:lpstr>
      <vt:lpstr>Rules of Thumb Intact Samples</vt:lpstr>
      <vt:lpstr>Objectives</vt:lpstr>
      <vt:lpstr>Initial Testing</vt:lpstr>
      <vt:lpstr>Dewatering</vt:lpstr>
      <vt:lpstr>Effective Equilibrium</vt:lpstr>
      <vt:lpstr>PowerPoint Presentation</vt:lpstr>
      <vt:lpstr>Soil Water Characteristic Curves</vt:lpstr>
      <vt:lpstr>Soil Water Characteristic Curves</vt:lpstr>
      <vt:lpstr>VGM Parameters</vt:lpstr>
      <vt:lpstr>Conclusions</vt:lpstr>
      <vt:lpstr>PowerPoint Presentation</vt:lpstr>
    </vt:vector>
  </TitlesOfParts>
  <Company>Teagasc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Hydraulic Equilibrium:  Is It Ever Reached?</dc:title>
  <dc:creator>Sara Vero (External)</dc:creator>
  <cp:lastModifiedBy>ISS</cp:lastModifiedBy>
  <cp:revision>60</cp:revision>
  <dcterms:created xsi:type="dcterms:W3CDTF">2014-06-30T20:03:57Z</dcterms:created>
  <dcterms:modified xsi:type="dcterms:W3CDTF">2015-10-23T08:44:19Z</dcterms:modified>
</cp:coreProperties>
</file>