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8"/>
  </p:notesMasterIdLst>
  <p:sldIdLst>
    <p:sldId id="256" r:id="rId2"/>
    <p:sldId id="279" r:id="rId3"/>
    <p:sldId id="301" r:id="rId4"/>
    <p:sldId id="291" r:id="rId5"/>
    <p:sldId id="292" r:id="rId6"/>
    <p:sldId id="293" r:id="rId7"/>
    <p:sldId id="302" r:id="rId8"/>
    <p:sldId id="294" r:id="rId9"/>
    <p:sldId id="295" r:id="rId10"/>
    <p:sldId id="296" r:id="rId11"/>
    <p:sldId id="297" r:id="rId12"/>
    <p:sldId id="298" r:id="rId13"/>
    <p:sldId id="283" r:id="rId14"/>
    <p:sldId id="299" r:id="rId15"/>
    <p:sldId id="300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oghan Clifford" initials="EC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3D04"/>
    <a:srgbClr val="9B7509"/>
    <a:srgbClr val="F5CC57"/>
    <a:srgbClr val="CEC47E"/>
    <a:srgbClr val="A432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9756" autoAdjust="0"/>
  </p:normalViewPr>
  <p:slideViewPr>
    <p:cSldViewPr>
      <p:cViewPr>
        <p:scale>
          <a:sx n="81" d="100"/>
          <a:sy n="81" d="100"/>
        </p:scale>
        <p:origin x="-106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ropbox\PhD\Column%20Study\DOC%20data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ropbox\PhD\Column%20Study\DOC%20data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ropbox\PhD\Column%20Study\DOC%20data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ropbox\PhD\Column%20Study\DOC%20data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ropbox\PhD\Column%20Study\DOC%20data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ropbox\PhD\Column%20Study\DOC%20data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User\Dropbox\PhD\Column%20Study\Clogging%20Data\Constant%20Head%20Test%20and%20Falling%20Head%20Tes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PhD\Column%20Study\Clogging%20Data\Constant%20Head%20Test%20and%20Falling%20Head%20Test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User\Dropbox\PhD\Column%20Study\Clogging%20Data\Constant%20Head%20Test%20and%20Falling%20Head%20Te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/>
              <a:t>Control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655578295811912"/>
          <c:y val="0.13407532051282051"/>
          <c:w val="0.60911655767982831"/>
          <c:h val="0.65526442307692312"/>
        </c:manualLayout>
      </c:layout>
      <c:scatterChart>
        <c:scatterStyle val="lineMarker"/>
        <c:varyColors val="0"/>
        <c:ser>
          <c:idx val="1"/>
          <c:order val="0"/>
          <c:tx>
            <c:v>0</c:v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Continuous!$FY$12:$GA$12</c:f>
              <c:numCache>
                <c:formatCode>General</c:formatCode>
                <c:ptCount val="3"/>
                <c:pt idx="0">
                  <c:v>40.909090909090907</c:v>
                </c:pt>
                <c:pt idx="1">
                  <c:v>36.36363636363636</c:v>
                </c:pt>
                <c:pt idx="2">
                  <c:v>49.494949494949502</c:v>
                </c:pt>
              </c:numCache>
            </c:numRef>
          </c:xVal>
          <c:yVal>
            <c:numRef>
              <c:f>Continuous!$FY$15:$GA$15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ser>
          <c:idx val="0"/>
          <c:order val="1"/>
          <c:tx>
            <c:v>45</c:v>
          </c:tx>
          <c:spPr>
            <a:ln w="28575">
              <a:noFill/>
            </a:ln>
          </c:spPr>
          <c:marker>
            <c:symbol val="squar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Continuous!$FY$13:$GA$13</c:f>
              <c:numCache>
                <c:formatCode>General</c:formatCode>
                <c:ptCount val="3"/>
                <c:pt idx="0">
                  <c:v>42.857142857142861</c:v>
                </c:pt>
                <c:pt idx="1">
                  <c:v>46.428571428571431</c:v>
                </c:pt>
                <c:pt idx="2">
                  <c:v>47.126436781609193</c:v>
                </c:pt>
              </c:numCache>
            </c:numRef>
          </c:xVal>
          <c:yVal>
            <c:numRef>
              <c:f>Continuous!$FY$15:$GA$15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ser>
          <c:idx val="2"/>
          <c:order val="2"/>
          <c:tx>
            <c:v>90</c:v>
          </c:tx>
          <c:spPr>
            <a:ln w="28575">
              <a:noFill/>
            </a:ln>
          </c:spPr>
          <c:marker>
            <c:symbol val="circl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Continuous!$FY$14:$GA$14</c:f>
              <c:numCache>
                <c:formatCode>General</c:formatCode>
                <c:ptCount val="3"/>
                <c:pt idx="0">
                  <c:v>22</c:v>
                </c:pt>
                <c:pt idx="1">
                  <c:v>51</c:v>
                </c:pt>
                <c:pt idx="2">
                  <c:v>42.7843137254902</c:v>
                </c:pt>
              </c:numCache>
            </c:numRef>
          </c:xVal>
          <c:yVal>
            <c:numRef>
              <c:f>Continuous!$FY$15:$GA$15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12512"/>
        <c:axId val="40526976"/>
      </c:scatterChart>
      <c:valAx>
        <c:axId val="40512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0526976"/>
        <c:crosses val="max"/>
        <c:crossBetween val="midCat"/>
      </c:valAx>
      <c:valAx>
        <c:axId val="40526976"/>
        <c:scaling>
          <c:orientation val="maxMin"/>
          <c:max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51251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/>
              <a:t>Control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655578295811912"/>
          <c:y val="0.13407532051282051"/>
          <c:w val="0.60911655767982831"/>
          <c:h val="0.65526442307692312"/>
        </c:manualLayout>
      </c:layout>
      <c:scatterChart>
        <c:scatterStyle val="lineMarker"/>
        <c:varyColors val="0"/>
        <c:ser>
          <c:idx val="1"/>
          <c:order val="0"/>
          <c:spPr>
            <a:ln w="28575"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Intermittent!$FT$12:$FV$12</c:f>
              <c:numCache>
                <c:formatCode>General</c:formatCode>
                <c:ptCount val="3"/>
                <c:pt idx="0">
                  <c:v>2.0833333333333397</c:v>
                </c:pt>
                <c:pt idx="1">
                  <c:v>26.562500000000011</c:v>
                </c:pt>
                <c:pt idx="2">
                  <c:v>31.770833333333343</c:v>
                </c:pt>
              </c:numCache>
            </c:numRef>
          </c:xVal>
          <c:yVal>
            <c:numRef>
              <c:f>Intermittent!$FT$15:$FV$15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ser>
          <c:idx val="0"/>
          <c:order val="1"/>
          <c:tx>
            <c:v>45</c:v>
          </c:tx>
          <c:spPr>
            <a:ln w="28575">
              <a:noFill/>
            </a:ln>
          </c:spPr>
          <c:marker>
            <c:symbol val="squar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Intermittent!$FT$13:$FV$13</c:f>
              <c:numCache>
                <c:formatCode>General</c:formatCode>
                <c:ptCount val="3"/>
                <c:pt idx="0">
                  <c:v>49.047619047619044</c:v>
                </c:pt>
                <c:pt idx="1">
                  <c:v>34.761904761904766</c:v>
                </c:pt>
                <c:pt idx="2">
                  <c:v>40.444444444444436</c:v>
                </c:pt>
              </c:numCache>
            </c:numRef>
          </c:xVal>
          <c:yVal>
            <c:numRef>
              <c:f>Intermittent!$FT$15:$FV$15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ser>
          <c:idx val="2"/>
          <c:order val="2"/>
          <c:tx>
            <c:v>90</c:v>
          </c:tx>
          <c:spPr>
            <a:ln w="28575">
              <a:noFill/>
            </a:ln>
          </c:spPr>
          <c:marker>
            <c:symbol val="circl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Intermittent!$FT$14:$FV$14</c:f>
              <c:numCache>
                <c:formatCode>General</c:formatCode>
                <c:ptCount val="3"/>
                <c:pt idx="0">
                  <c:v>19.491148378739123</c:v>
                </c:pt>
                <c:pt idx="1">
                  <c:v>53.846153846153854</c:v>
                </c:pt>
                <c:pt idx="2">
                  <c:v>44.705882352941174</c:v>
                </c:pt>
              </c:numCache>
            </c:numRef>
          </c:xVal>
          <c:yVal>
            <c:numRef>
              <c:f>Intermittent!$FT$15:$FV$15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950848"/>
        <c:axId val="45953024"/>
      </c:scatterChart>
      <c:valAx>
        <c:axId val="45950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953024"/>
        <c:crosses val="max"/>
        <c:crossBetween val="midCat"/>
      </c:valAx>
      <c:valAx>
        <c:axId val="45953024"/>
        <c:scaling>
          <c:orientation val="maxMin"/>
          <c:max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95084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/>
            </a:pPr>
            <a:r>
              <a:rPr lang="en-GB"/>
              <a:t>Config 1</a:t>
            </a:r>
          </a:p>
          <a:p>
            <a:pPr algn="ctr" rtl="0">
              <a:defRPr/>
            </a:pPr>
            <a:endParaRPr lang="en-GB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655578295811912"/>
          <c:y val="0.13407532051282051"/>
          <c:w val="0.60911655767982831"/>
          <c:h val="0.65526442307692312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circl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Continuous!$GC$14:$GE$14</c:f>
              <c:numCache>
                <c:formatCode>General</c:formatCode>
                <c:ptCount val="3"/>
                <c:pt idx="0">
                  <c:v>84.722222222222229</c:v>
                </c:pt>
                <c:pt idx="1">
                  <c:v>33.333333333333336</c:v>
                </c:pt>
                <c:pt idx="2">
                  <c:v>34.898647451796684</c:v>
                </c:pt>
              </c:numCache>
            </c:numRef>
          </c:xVal>
          <c:yVal>
            <c:numRef>
              <c:f>Continuous!$GC$15:$GE$15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v>0</c:v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Continuous!$GC$12:$GE$12</c:f>
              <c:numCache>
                <c:formatCode>General</c:formatCode>
                <c:ptCount val="3"/>
                <c:pt idx="0">
                  <c:v>37.878787878787875</c:v>
                </c:pt>
                <c:pt idx="1">
                  <c:v>98.989898989899004</c:v>
                </c:pt>
                <c:pt idx="2">
                  <c:v>42.424242424242429</c:v>
                </c:pt>
              </c:numCache>
            </c:numRef>
          </c:xVal>
          <c:yVal>
            <c:numRef>
              <c:f>Continuous!$GC$15:$GE$15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ser>
          <c:idx val="2"/>
          <c:order val="2"/>
          <c:tx>
            <c:v>45</c:v>
          </c:tx>
          <c:spPr>
            <a:ln w="28575">
              <a:noFill/>
            </a:ln>
          </c:spPr>
          <c:marker>
            <c:symbol val="squar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Continuous!$GC$13:$GE$13</c:f>
              <c:numCache>
                <c:formatCode>General</c:formatCode>
                <c:ptCount val="3"/>
                <c:pt idx="0">
                  <c:v>84.666666666666657</c:v>
                </c:pt>
                <c:pt idx="1">
                  <c:v>77.272727272727266</c:v>
                </c:pt>
                <c:pt idx="2">
                  <c:v>51.866666666666674</c:v>
                </c:pt>
              </c:numCache>
            </c:numRef>
          </c:xVal>
          <c:yVal>
            <c:numRef>
              <c:f>Continuous!$GC$15:$GE$15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857408"/>
        <c:axId val="45859584"/>
      </c:scatterChart>
      <c:valAx>
        <c:axId val="45857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859584"/>
        <c:crosses val="max"/>
        <c:crossBetween val="midCat"/>
      </c:valAx>
      <c:valAx>
        <c:axId val="45859584"/>
        <c:scaling>
          <c:orientation val="maxMin"/>
          <c:max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85740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/>
            </a:pPr>
            <a:r>
              <a:rPr lang="en-GB"/>
              <a:t>Config 1</a:t>
            </a:r>
          </a:p>
          <a:p>
            <a:pPr algn="ctr" rtl="0">
              <a:defRPr/>
            </a:pPr>
            <a:endParaRPr lang="en-GB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655578295811912"/>
          <c:y val="0.13407532051282051"/>
          <c:w val="0.60911655767982831"/>
          <c:h val="0.65526442307692312"/>
        </c:manualLayout>
      </c:layout>
      <c:scatterChart>
        <c:scatterStyle val="lineMarker"/>
        <c:varyColors val="0"/>
        <c:ser>
          <c:idx val="0"/>
          <c:order val="0"/>
          <c:tx>
            <c:v>0</c:v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Intermittent!$FX$12:$FZ$12</c:f>
              <c:numCache>
                <c:formatCode>General</c:formatCode>
                <c:ptCount val="3"/>
                <c:pt idx="0">
                  <c:v>69.427083333333329</c:v>
                </c:pt>
                <c:pt idx="1">
                  <c:v>56.25</c:v>
                </c:pt>
                <c:pt idx="2">
                  <c:v>59.203980099502495</c:v>
                </c:pt>
              </c:numCache>
            </c:numRef>
          </c:xVal>
          <c:yVal>
            <c:numRef>
              <c:f>Intermittent!$FX$15:$FZ$15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v>45</c:v>
          </c:tx>
          <c:spPr>
            <a:ln w="28575">
              <a:noFill/>
            </a:ln>
          </c:spPr>
          <c:marker>
            <c:symbol val="squar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Intermittent!$FX$13:$FZ$13</c:f>
              <c:numCache>
                <c:formatCode>General</c:formatCode>
                <c:ptCount val="3"/>
                <c:pt idx="0">
                  <c:v>-14.285714285714285</c:v>
                </c:pt>
                <c:pt idx="1">
                  <c:v>51.428571428571438</c:v>
                </c:pt>
                <c:pt idx="2">
                  <c:v>50.666666666666664</c:v>
                </c:pt>
              </c:numCache>
            </c:numRef>
          </c:xVal>
          <c:yVal>
            <c:numRef>
              <c:f>Intermittent!$FX$15:$FZ$15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ser>
          <c:idx val="2"/>
          <c:order val="2"/>
          <c:tx>
            <c:v>90</c:v>
          </c:tx>
          <c:spPr>
            <a:ln w="28575">
              <a:noFill/>
            </a:ln>
          </c:spPr>
          <c:marker>
            <c:symbol val="circl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Intermittent!$FX$14:$FZ$14</c:f>
              <c:numCache>
                <c:formatCode>General</c:formatCode>
                <c:ptCount val="3"/>
                <c:pt idx="0">
                  <c:v>25.333333333333332</c:v>
                </c:pt>
                <c:pt idx="1">
                  <c:v>28</c:v>
                </c:pt>
                <c:pt idx="2">
                  <c:v>34.310578095873453</c:v>
                </c:pt>
              </c:numCache>
            </c:numRef>
          </c:xVal>
          <c:yVal>
            <c:numRef>
              <c:f>Intermittent!$FX$15:$FZ$15</c:f>
              <c:numCache>
                <c:formatCode>General</c:formatCode>
                <c:ptCount val="3"/>
                <c:pt idx="0">
                  <c:v>0.33</c:v>
                </c:pt>
                <c:pt idx="1">
                  <c:v>0.66</c:v>
                </c:pt>
                <c:pt idx="2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880832"/>
        <c:axId val="45882752"/>
      </c:scatterChart>
      <c:valAx>
        <c:axId val="45880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882752"/>
        <c:crosses val="max"/>
        <c:crossBetween val="midCat"/>
      </c:valAx>
      <c:valAx>
        <c:axId val="45882752"/>
        <c:scaling>
          <c:orientation val="maxMin"/>
          <c:max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880832"/>
        <c:crossesAt val="-50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/>
            </a:pPr>
            <a:r>
              <a:rPr lang="en-GB"/>
              <a:t>Config 2</a:t>
            </a:r>
          </a:p>
          <a:p>
            <a:pPr algn="ctr" rtl="0">
              <a:defRPr/>
            </a:pPr>
            <a:endParaRPr lang="en-GB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655578295811912"/>
          <c:y val="0.13407532051282051"/>
          <c:w val="0.60911655767982831"/>
          <c:h val="0.65526442307692312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squar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Continuous!$GG$14:$GJ$14</c:f>
              <c:numCache>
                <c:formatCode>General</c:formatCode>
                <c:ptCount val="4"/>
                <c:pt idx="0">
                  <c:v>52</c:v>
                </c:pt>
                <c:pt idx="1">
                  <c:v>82</c:v>
                </c:pt>
                <c:pt idx="2">
                  <c:v>68</c:v>
                </c:pt>
                <c:pt idx="3">
                  <c:v>71.510604536988865</c:v>
                </c:pt>
              </c:numCache>
            </c:numRef>
          </c:xVal>
          <c:yVal>
            <c:numRef>
              <c:f>Continuous!$GG$15:$GJ$15</c:f>
              <c:numCache>
                <c:formatCode>General</c:formatCode>
                <c:ptCount val="4"/>
                <c:pt idx="0">
                  <c:v>0.25</c:v>
                </c:pt>
                <c:pt idx="1">
                  <c:v>0.5</c:v>
                </c:pt>
                <c:pt idx="2">
                  <c:v>0.75</c:v>
                </c:pt>
                <c:pt idx="3">
                  <c:v>1</c:v>
                </c:pt>
              </c:numCache>
            </c:numRef>
          </c:yVal>
          <c:smooth val="0"/>
        </c:ser>
        <c:ser>
          <c:idx val="1"/>
          <c:order val="1"/>
          <c:spPr>
            <a:ln w="28575"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Continuous!$GG$12:$GJ$12</c:f>
              <c:numCache>
                <c:formatCode>General</c:formatCode>
                <c:ptCount val="4"/>
                <c:pt idx="0">
                  <c:v>72.222222222222214</c:v>
                </c:pt>
                <c:pt idx="1">
                  <c:v>91.414141414141412</c:v>
                </c:pt>
                <c:pt idx="2">
                  <c:v>90.404040404040401</c:v>
                </c:pt>
                <c:pt idx="3">
                  <c:v>82.828282828282838</c:v>
                </c:pt>
              </c:numCache>
            </c:numRef>
          </c:xVal>
          <c:yVal>
            <c:numRef>
              <c:f>Continuous!$GG$15:$GJ$15</c:f>
              <c:numCache>
                <c:formatCode>General</c:formatCode>
                <c:ptCount val="4"/>
                <c:pt idx="0">
                  <c:v>0.25</c:v>
                </c:pt>
                <c:pt idx="1">
                  <c:v>0.5</c:v>
                </c:pt>
                <c:pt idx="2">
                  <c:v>0.75</c:v>
                </c:pt>
                <c:pt idx="3">
                  <c:v>1</c:v>
                </c:pt>
              </c:numCache>
            </c:numRef>
          </c:yVal>
          <c:smooth val="0"/>
        </c:ser>
        <c:ser>
          <c:idx val="2"/>
          <c:order val="2"/>
          <c:spPr>
            <a:ln w="28575">
              <a:noFill/>
            </a:ln>
          </c:spPr>
          <c:marker>
            <c:symbol val="circl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Continuous!$GG$13:$GJ$13</c:f>
              <c:numCache>
                <c:formatCode>General</c:formatCode>
                <c:ptCount val="4"/>
                <c:pt idx="0">
                  <c:v>60.714285714285722</c:v>
                </c:pt>
                <c:pt idx="1">
                  <c:v>73.68421052631578</c:v>
                </c:pt>
                <c:pt idx="2">
                  <c:v>71.428571428571431</c:v>
                </c:pt>
                <c:pt idx="3">
                  <c:v>78.947368421052616</c:v>
                </c:pt>
              </c:numCache>
            </c:numRef>
          </c:xVal>
          <c:yVal>
            <c:numRef>
              <c:f>Continuous!$GG$15:$GJ$15</c:f>
              <c:numCache>
                <c:formatCode>General</c:formatCode>
                <c:ptCount val="4"/>
                <c:pt idx="0">
                  <c:v>0.25</c:v>
                </c:pt>
                <c:pt idx="1">
                  <c:v>0.5</c:v>
                </c:pt>
                <c:pt idx="2">
                  <c:v>0.75</c:v>
                </c:pt>
                <c:pt idx="3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072512"/>
        <c:axId val="46014464"/>
      </c:scatterChart>
      <c:valAx>
        <c:axId val="41072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6014464"/>
        <c:crosses val="max"/>
        <c:crossBetween val="midCat"/>
      </c:valAx>
      <c:valAx>
        <c:axId val="46014464"/>
        <c:scaling>
          <c:orientation val="maxMin"/>
          <c:max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07251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/>
            </a:pPr>
            <a:r>
              <a:rPr lang="en-GB"/>
              <a:t>Config 2</a:t>
            </a:r>
          </a:p>
          <a:p>
            <a:pPr algn="ctr" rtl="0">
              <a:defRPr/>
            </a:pPr>
            <a:endParaRPr lang="en-GB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655578295811912"/>
          <c:y val="0.13407532051282051"/>
          <c:w val="0.60911655767982831"/>
          <c:h val="0.65526442307692312"/>
        </c:manualLayout>
      </c:layout>
      <c:scatterChart>
        <c:scatterStyle val="lineMarker"/>
        <c:varyColors val="0"/>
        <c:ser>
          <c:idx val="2"/>
          <c:order val="0"/>
          <c:tx>
            <c:v>0</c:v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ysClr val="windowText" lastClr="000000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Intermittent!$GB$12:$GE$12</c:f>
              <c:numCache>
                <c:formatCode>General</c:formatCode>
                <c:ptCount val="4"/>
                <c:pt idx="0">
                  <c:v>77.604166666666671</c:v>
                </c:pt>
                <c:pt idx="3">
                  <c:v>82.8125</c:v>
                </c:pt>
              </c:numCache>
            </c:numRef>
          </c:xVal>
          <c:yVal>
            <c:numRef>
              <c:f>Intermittent!$GB$15:$GE$15</c:f>
              <c:numCache>
                <c:formatCode>General</c:formatCode>
                <c:ptCount val="4"/>
                <c:pt idx="0">
                  <c:v>0.25</c:v>
                </c:pt>
                <c:pt idx="3">
                  <c:v>1</c:v>
                </c:pt>
              </c:numCache>
            </c:numRef>
          </c:yVal>
          <c:smooth val="0"/>
        </c:ser>
        <c:ser>
          <c:idx val="0"/>
          <c:order val="1"/>
          <c:tx>
            <c:v>45</c:v>
          </c:tx>
          <c:spPr>
            <a:ln w="28575">
              <a:noFill/>
            </a:ln>
          </c:spPr>
          <c:marker>
            <c:symbol val="squar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Intermittent!$GB$13:$GE$13</c:f>
              <c:numCache>
                <c:formatCode>General</c:formatCode>
                <c:ptCount val="4"/>
                <c:pt idx="0">
                  <c:v>81.034482758620697</c:v>
                </c:pt>
                <c:pt idx="3">
                  <c:v>74.074074074074062</c:v>
                </c:pt>
              </c:numCache>
            </c:numRef>
          </c:xVal>
          <c:yVal>
            <c:numRef>
              <c:f>Intermittent!$GB$15:$GE$15</c:f>
              <c:numCache>
                <c:formatCode>General</c:formatCode>
                <c:ptCount val="4"/>
                <c:pt idx="0">
                  <c:v>0.25</c:v>
                </c:pt>
                <c:pt idx="3">
                  <c:v>1</c:v>
                </c:pt>
              </c:numCache>
            </c:numRef>
          </c:yVal>
          <c:smooth val="0"/>
        </c:ser>
        <c:ser>
          <c:idx val="1"/>
          <c:order val="2"/>
          <c:tx>
            <c:v>90</c:v>
          </c:tx>
          <c:spPr>
            <a:ln w="28575">
              <a:noFill/>
            </a:ln>
          </c:spPr>
          <c:marker>
            <c:symbol val="circle"/>
            <c:size val="10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Intermittent!$GB$14:$GE$14</c:f>
              <c:numCache>
                <c:formatCode>General</c:formatCode>
                <c:ptCount val="4"/>
                <c:pt idx="0">
                  <c:v>38</c:v>
                </c:pt>
                <c:pt idx="3">
                  <c:v>63.279383896656817</c:v>
                </c:pt>
              </c:numCache>
            </c:numRef>
          </c:xVal>
          <c:yVal>
            <c:numRef>
              <c:f>Intermittent!$GB$15:$GE$15</c:f>
              <c:numCache>
                <c:formatCode>General</c:formatCode>
                <c:ptCount val="4"/>
                <c:pt idx="0">
                  <c:v>0.25</c:v>
                </c:pt>
                <c:pt idx="3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052096"/>
        <c:axId val="46054016"/>
      </c:scatterChart>
      <c:valAx>
        <c:axId val="46052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6054016"/>
        <c:crosses val="max"/>
        <c:crossBetween val="midCat"/>
      </c:valAx>
      <c:valAx>
        <c:axId val="46054016"/>
        <c:scaling>
          <c:orientation val="maxMin"/>
          <c:max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605209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Control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cust"/>
            <c:noEndCap val="0"/>
            <c:plus>
              <c:numRef>
                <c:f>'Graphed results for paper'!$G$3:$G$17</c:f>
                <c:numCache>
                  <c:formatCode>General</c:formatCode>
                  <c:ptCount val="15"/>
                  <c:pt idx="0">
                    <c:v>0.21676409766960947</c:v>
                  </c:pt>
                  <c:pt idx="1">
                    <c:v>4.7552294599538691E-2</c:v>
                  </c:pt>
                  <c:pt idx="2">
                    <c:v>3.4329515628728269E-2</c:v>
                  </c:pt>
                  <c:pt idx="3">
                    <c:v>5.6529865584983741E-2</c:v>
                  </c:pt>
                  <c:pt idx="4">
                    <c:v>0.13961465044142207</c:v>
                  </c:pt>
                  <c:pt idx="5">
                    <c:v>1.0279965004374447E-2</c:v>
                  </c:pt>
                  <c:pt idx="6">
                    <c:v>0</c:v>
                  </c:pt>
                  <c:pt idx="7">
                    <c:v>8.6991966913226582E-3</c:v>
                  </c:pt>
                  <c:pt idx="8">
                    <c:v>0.10180545613616476</c:v>
                  </c:pt>
                  <c:pt idx="9">
                    <c:v>7.8591028394178031E-2</c:v>
                  </c:pt>
                  <c:pt idx="10">
                    <c:v>0</c:v>
                  </c:pt>
                  <c:pt idx="11">
                    <c:v>9.7291815795752856E-2</c:v>
                  </c:pt>
                  <c:pt idx="12">
                    <c:v>0.13489302473554443</c:v>
                  </c:pt>
                  <c:pt idx="13">
                    <c:v>0</c:v>
                  </c:pt>
                  <c:pt idx="14">
                    <c:v>0</c:v>
                  </c:pt>
                </c:numCache>
              </c:numRef>
            </c:plus>
            <c:minus>
              <c:numRef>
                <c:f>'Graphed results for paper'!$H$3:$H$17</c:f>
                <c:numCache>
                  <c:formatCode>General</c:formatCode>
                  <c:ptCount val="15"/>
                  <c:pt idx="0">
                    <c:v>0.21676409766960941</c:v>
                  </c:pt>
                  <c:pt idx="1">
                    <c:v>4.7552294599538636E-2</c:v>
                  </c:pt>
                  <c:pt idx="2">
                    <c:v>3.4329515628728269E-2</c:v>
                  </c:pt>
                  <c:pt idx="3">
                    <c:v>5.652986558498363E-2</c:v>
                  </c:pt>
                  <c:pt idx="4">
                    <c:v>0.13961465044142196</c:v>
                  </c:pt>
                  <c:pt idx="5">
                    <c:v>1.0279965004374447E-2</c:v>
                  </c:pt>
                  <c:pt idx="6">
                    <c:v>0</c:v>
                  </c:pt>
                  <c:pt idx="7">
                    <c:v>8.6991966913226859E-3</c:v>
                  </c:pt>
                  <c:pt idx="8">
                    <c:v>0.10180545613616479</c:v>
                  </c:pt>
                  <c:pt idx="9">
                    <c:v>7.8591028394177975E-2</c:v>
                  </c:pt>
                  <c:pt idx="10">
                    <c:v>0</c:v>
                  </c:pt>
                  <c:pt idx="11">
                    <c:v>9.7291815795752912E-2</c:v>
                  </c:pt>
                  <c:pt idx="12">
                    <c:v>0.13489302473554454</c:v>
                  </c:pt>
                  <c:pt idx="13">
                    <c:v>0</c:v>
                  </c:pt>
                  <c:pt idx="14">
                    <c:v>0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'Graphed results for paper'!$E$3:$E$17</c:f>
              <c:numCache>
                <c:formatCode>0.00</c:formatCode>
                <c:ptCount val="15"/>
                <c:pt idx="0">
                  <c:v>0.53977769824226507</c:v>
                </c:pt>
                <c:pt idx="1">
                  <c:v>0.32206911636045488</c:v>
                </c:pt>
                <c:pt idx="2">
                  <c:v>0.43809154537500994</c:v>
                </c:pt>
                <c:pt idx="3">
                  <c:v>0.66931122246082864</c:v>
                </c:pt>
                <c:pt idx="4">
                  <c:v>0.52454664757814351</c:v>
                </c:pt>
                <c:pt idx="5">
                  <c:v>0.4595363079615048</c:v>
                </c:pt>
                <c:pt idx="6">
                  <c:v>0.30358705161854771</c:v>
                </c:pt>
                <c:pt idx="7">
                  <c:v>0.14536109122723295</c:v>
                </c:pt>
                <c:pt idx="8">
                  <c:v>0.28748111031575596</c:v>
                </c:pt>
                <c:pt idx="9">
                  <c:v>0.42134931997136715</c:v>
                </c:pt>
                <c:pt idx="10">
                  <c:v>0.37246480553567163</c:v>
                </c:pt>
                <c:pt idx="11">
                  <c:v>0.49779288952517309</c:v>
                </c:pt>
                <c:pt idx="12">
                  <c:v>0.85510697526445556</c:v>
                </c:pt>
                <c:pt idx="13">
                  <c:v>0.56430446194225725</c:v>
                </c:pt>
                <c:pt idx="14">
                  <c:v>1</c:v>
                </c:pt>
              </c:numCache>
            </c:numRef>
          </c:xVal>
          <c:yVal>
            <c:numRef>
              <c:f>'Graphed results for paper'!$A$3:$A$17</c:f>
              <c:numCache>
                <c:formatCode>General</c:formatCode>
                <c:ptCount val="15"/>
                <c:pt idx="0">
                  <c:v>0.01</c:v>
                </c:pt>
                <c:pt idx="1">
                  <c:v>0.03</c:v>
                </c:pt>
                <c:pt idx="2">
                  <c:v>0.05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0.11</c:v>
                </c:pt>
                <c:pt idx="6">
                  <c:v>0.13</c:v>
                </c:pt>
                <c:pt idx="7">
                  <c:v>0.15</c:v>
                </c:pt>
                <c:pt idx="8">
                  <c:v>0.17</c:v>
                </c:pt>
                <c:pt idx="9">
                  <c:v>0.19</c:v>
                </c:pt>
                <c:pt idx="10">
                  <c:v>0.21</c:v>
                </c:pt>
                <c:pt idx="11">
                  <c:v>0.23</c:v>
                </c:pt>
                <c:pt idx="12">
                  <c:v>0.25</c:v>
                </c:pt>
                <c:pt idx="13">
                  <c:v>0.27</c:v>
                </c:pt>
                <c:pt idx="14">
                  <c:v>0.28999999999999998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157824"/>
        <c:axId val="46159360"/>
      </c:scatterChart>
      <c:valAx>
        <c:axId val="46157824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GB"/>
                  <a:t>K/Kv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6159360"/>
        <c:crosses val="autoZero"/>
        <c:crossBetween val="midCat"/>
      </c:valAx>
      <c:valAx>
        <c:axId val="46159360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GB"/>
                  <a:t>Depth (m)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61578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squar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cust"/>
            <c:noEndCap val="0"/>
            <c:plus>
              <c:numRef>
                <c:f>'Graphed results for paper'!$G$20:$G$28</c:f>
                <c:numCache>
                  <c:formatCode>General</c:formatCode>
                  <c:ptCount val="9"/>
                  <c:pt idx="0">
                    <c:v>0.28440085810603744</c:v>
                  </c:pt>
                  <c:pt idx="1">
                    <c:v>0.4451506269465203</c:v>
                  </c:pt>
                  <c:pt idx="2">
                    <c:v>7.5663159328497986E-2</c:v>
                  </c:pt>
                  <c:pt idx="3">
                    <c:v>0.50245094572400739</c:v>
                  </c:pt>
                  <c:pt idx="4">
                    <c:v>0.13024823781795897</c:v>
                  </c:pt>
                  <c:pt idx="5">
                    <c:v>0.42099792807730307</c:v>
                  </c:pt>
                  <c:pt idx="6">
                    <c:v>0.23084584737971192</c:v>
                  </c:pt>
                  <c:pt idx="7">
                    <c:v>0.29573540158891065</c:v>
                  </c:pt>
                  <c:pt idx="8">
                    <c:v>0</c:v>
                  </c:pt>
                </c:numCache>
              </c:numRef>
            </c:plus>
            <c:minus>
              <c:numRef>
                <c:f>'Graphed results for paper'!$H$20:$H$28</c:f>
                <c:numCache>
                  <c:formatCode>General</c:formatCode>
                  <c:ptCount val="9"/>
                  <c:pt idx="0">
                    <c:v>0.28440085810603744</c:v>
                  </c:pt>
                  <c:pt idx="1">
                    <c:v>0.32014794209093927</c:v>
                  </c:pt>
                  <c:pt idx="2">
                    <c:v>0.12742193618687653</c:v>
                  </c:pt>
                  <c:pt idx="3">
                    <c:v>0.32232097252017566</c:v>
                  </c:pt>
                  <c:pt idx="4">
                    <c:v>0.13024823781795891</c:v>
                  </c:pt>
                  <c:pt idx="5">
                    <c:v>0.32618611680824361</c:v>
                  </c:pt>
                  <c:pt idx="6">
                    <c:v>0.23084584737971181</c:v>
                  </c:pt>
                  <c:pt idx="7">
                    <c:v>0.29573540158891071</c:v>
                  </c:pt>
                  <c:pt idx="8">
                    <c:v>0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'Graphed results for paper'!$E$20:$E$28</c:f>
              <c:numCache>
                <c:formatCode>0.00</c:formatCode>
                <c:ptCount val="9"/>
                <c:pt idx="0">
                  <c:v>0.34446828072326086</c:v>
                </c:pt>
                <c:pt idx="1">
                  <c:v>0.32367466360724095</c:v>
                </c:pt>
                <c:pt idx="2">
                  <c:v>0.52858650866619006</c:v>
                </c:pt>
                <c:pt idx="3">
                  <c:v>0.32600799955994558</c:v>
                </c:pt>
                <c:pt idx="4">
                  <c:v>0.35069976504239453</c:v>
                </c:pt>
                <c:pt idx="5">
                  <c:v>0.48862904725607748</c:v>
                </c:pt>
                <c:pt idx="6">
                  <c:v>0.76946061906221264</c:v>
                </c:pt>
                <c:pt idx="7">
                  <c:v>0.77382305099130133</c:v>
                </c:pt>
                <c:pt idx="8">
                  <c:v>1</c:v>
                </c:pt>
              </c:numCache>
            </c:numRef>
          </c:xVal>
          <c:yVal>
            <c:numRef>
              <c:f>'Graphed results for paper'!$A$20:$A$28</c:f>
              <c:numCache>
                <c:formatCode>General</c:formatCode>
                <c:ptCount val="9"/>
                <c:pt idx="0">
                  <c:v>0.01</c:v>
                </c:pt>
                <c:pt idx="1">
                  <c:v>0.03</c:v>
                </c:pt>
                <c:pt idx="2">
                  <c:v>0.05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0.11</c:v>
                </c:pt>
                <c:pt idx="6">
                  <c:v>0.13</c:v>
                </c:pt>
                <c:pt idx="7">
                  <c:v>0.15</c:v>
                </c:pt>
                <c:pt idx="8">
                  <c:v>0.17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188032"/>
        <c:axId val="46189952"/>
      </c:scatterChart>
      <c:valAx>
        <c:axId val="46188032"/>
        <c:scaling>
          <c:orientation val="minMax"/>
          <c:max val="1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GB"/>
                  <a:t>K/Kv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6189952"/>
        <c:crosses val="autoZero"/>
        <c:crossBetween val="midCat"/>
      </c:valAx>
      <c:valAx>
        <c:axId val="46189952"/>
        <c:scaling>
          <c:orientation val="maxMin"/>
          <c:max val="0.3500000000000000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61880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triang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cust"/>
            <c:noEndCap val="0"/>
            <c:plus>
              <c:numRef>
                <c:f>'Graphed results for paper'!$G$31:$G$34</c:f>
                <c:numCache>
                  <c:formatCode>General</c:formatCode>
                  <c:ptCount val="4"/>
                  <c:pt idx="0">
                    <c:v>2.357213767786126E-2</c:v>
                  </c:pt>
                  <c:pt idx="1">
                    <c:v>1.4399047120588482E-3</c:v>
                  </c:pt>
                  <c:pt idx="2">
                    <c:v>0.10110178084100363</c:v>
                  </c:pt>
                  <c:pt idx="3">
                    <c:v>2.6468747108453927E-2</c:v>
                  </c:pt>
                </c:numCache>
              </c:numRef>
            </c:plus>
            <c:minus>
              <c:numRef>
                <c:f>'Graphed results for paper'!$H$31:$H$34</c:f>
                <c:numCache>
                  <c:formatCode>General</c:formatCode>
                  <c:ptCount val="4"/>
                  <c:pt idx="0">
                    <c:v>2.3572137677861205E-2</c:v>
                  </c:pt>
                  <c:pt idx="1">
                    <c:v>1.4399047120589037E-3</c:v>
                  </c:pt>
                  <c:pt idx="2">
                    <c:v>0.10110178084100374</c:v>
                  </c:pt>
                  <c:pt idx="3">
                    <c:v>2.6468747108454038E-2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'Graphed results for paper'!$E$31:$E$34</c:f>
              <c:numCache>
                <c:formatCode>0.000</c:formatCode>
                <c:ptCount val="4"/>
                <c:pt idx="0">
                  <c:v>0.40194861930216719</c:v>
                </c:pt>
                <c:pt idx="1">
                  <c:v>0.46317529549476311</c:v>
                </c:pt>
                <c:pt idx="2">
                  <c:v>0.63221407254128326</c:v>
                </c:pt>
                <c:pt idx="3">
                  <c:v>0.97353125289154607</c:v>
                </c:pt>
              </c:numCache>
            </c:numRef>
          </c:xVal>
          <c:yVal>
            <c:numRef>
              <c:f>'Graphed results for paper'!$A$31:$A$34</c:f>
              <c:numCache>
                <c:formatCode>General</c:formatCode>
                <c:ptCount val="4"/>
                <c:pt idx="0">
                  <c:v>2.5000000000000001E-2</c:v>
                </c:pt>
                <c:pt idx="1">
                  <c:v>7.4999999999999997E-2</c:v>
                </c:pt>
                <c:pt idx="2">
                  <c:v>0.125</c:v>
                </c:pt>
                <c:pt idx="3">
                  <c:v>0.17499999999999999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078976"/>
        <c:axId val="46113920"/>
      </c:scatterChart>
      <c:valAx>
        <c:axId val="46078976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GB"/>
                  <a:t>K/Kv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6113920"/>
        <c:crosses val="autoZero"/>
        <c:crossBetween val="midCat"/>
      </c:valAx>
      <c:valAx>
        <c:axId val="46113920"/>
        <c:scaling>
          <c:orientation val="maxMin"/>
          <c:max val="0.3500000000000000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60789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ED1585-FF23-4F4E-8D6B-EE79BBC9EE90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0821915-5064-4E16-9CDF-8397D80CC7CD}">
      <dgm:prSet phldrT="[Text]"/>
      <dgm:spPr/>
      <dgm:t>
        <a:bodyPr/>
        <a:lstStyle/>
        <a:p>
          <a:r>
            <a:rPr lang="en-GB" dirty="0" smtClean="0"/>
            <a:t>Introduction</a:t>
          </a:r>
          <a:endParaRPr lang="en-GB" dirty="0"/>
        </a:p>
      </dgm:t>
    </dgm:pt>
    <dgm:pt modelId="{AD04D8D6-1CD2-446D-A120-0B96DD8CA4B2}" type="parTrans" cxnId="{FF89B1B3-F2B4-44EE-8A3E-A3AB41356D20}">
      <dgm:prSet/>
      <dgm:spPr/>
      <dgm:t>
        <a:bodyPr/>
        <a:lstStyle/>
        <a:p>
          <a:endParaRPr lang="en-GB"/>
        </a:p>
      </dgm:t>
    </dgm:pt>
    <dgm:pt modelId="{BD52A489-F84C-4422-B0DC-7B1F83B84BC0}" type="sibTrans" cxnId="{FF89B1B3-F2B4-44EE-8A3E-A3AB41356D20}">
      <dgm:prSet/>
      <dgm:spPr/>
      <dgm:t>
        <a:bodyPr/>
        <a:lstStyle/>
        <a:p>
          <a:endParaRPr lang="en-GB"/>
        </a:p>
      </dgm:t>
    </dgm:pt>
    <dgm:pt modelId="{057DDB1B-E0EC-4A6B-8529-E4B8B4854BE1}">
      <dgm:prSet phldrT="[Text]"/>
      <dgm:spPr/>
      <dgm:t>
        <a:bodyPr/>
        <a:lstStyle/>
        <a:p>
          <a:r>
            <a:rPr lang="en-GB" dirty="0" smtClean="0"/>
            <a:t>Why Natural Organic Matter?</a:t>
          </a:r>
          <a:endParaRPr lang="en-GB" dirty="0"/>
        </a:p>
      </dgm:t>
    </dgm:pt>
    <dgm:pt modelId="{104E8D5E-E809-4E0F-9B80-47AC83B1069E}" type="parTrans" cxnId="{315D9048-E9B2-4FC8-8B5F-7CC8160E5B37}">
      <dgm:prSet/>
      <dgm:spPr/>
      <dgm:t>
        <a:bodyPr/>
        <a:lstStyle/>
        <a:p>
          <a:endParaRPr lang="en-GB"/>
        </a:p>
      </dgm:t>
    </dgm:pt>
    <dgm:pt modelId="{5E9A6909-E511-4038-A9B4-8A74C9C2E1FB}" type="sibTrans" cxnId="{315D9048-E9B2-4FC8-8B5F-7CC8160E5B37}">
      <dgm:prSet/>
      <dgm:spPr/>
      <dgm:t>
        <a:bodyPr/>
        <a:lstStyle/>
        <a:p>
          <a:endParaRPr lang="en-GB"/>
        </a:p>
      </dgm:t>
    </dgm:pt>
    <dgm:pt modelId="{DE272A1D-EAC7-4BB0-9A67-0AE1C58DEDDF}">
      <dgm:prSet phldrT="[Text]"/>
      <dgm:spPr/>
      <dgm:t>
        <a:bodyPr/>
        <a:lstStyle/>
        <a:p>
          <a:r>
            <a:rPr lang="en-GB" dirty="0" smtClean="0"/>
            <a:t>Materials and Methods</a:t>
          </a:r>
          <a:endParaRPr lang="en-GB" dirty="0"/>
        </a:p>
      </dgm:t>
    </dgm:pt>
    <dgm:pt modelId="{3D83161C-FF66-4B63-A5B7-1AFD837A41B4}" type="parTrans" cxnId="{4D61653E-CEAA-474A-A88D-EE49234D83BA}">
      <dgm:prSet/>
      <dgm:spPr/>
      <dgm:t>
        <a:bodyPr/>
        <a:lstStyle/>
        <a:p>
          <a:endParaRPr lang="en-GB"/>
        </a:p>
      </dgm:t>
    </dgm:pt>
    <dgm:pt modelId="{E1A2D2BF-3E82-4443-9E9F-7E7D5662F720}" type="sibTrans" cxnId="{4D61653E-CEAA-474A-A88D-EE49234D83BA}">
      <dgm:prSet/>
      <dgm:spPr/>
      <dgm:t>
        <a:bodyPr/>
        <a:lstStyle/>
        <a:p>
          <a:endParaRPr lang="en-GB"/>
        </a:p>
      </dgm:t>
    </dgm:pt>
    <dgm:pt modelId="{829D6CC8-CAE5-46A6-A860-10ADDEA2E68E}">
      <dgm:prSet phldrT="[Text]"/>
      <dgm:spPr/>
      <dgm:t>
        <a:bodyPr/>
        <a:lstStyle/>
        <a:p>
          <a:r>
            <a:rPr lang="en-GB" dirty="0" smtClean="0"/>
            <a:t>Filter construction</a:t>
          </a:r>
          <a:endParaRPr lang="en-GB" dirty="0"/>
        </a:p>
      </dgm:t>
    </dgm:pt>
    <dgm:pt modelId="{ACDC0749-FDB1-4CD6-BE77-EAA9CE102BAF}" type="parTrans" cxnId="{5361CC98-06F9-42EF-A193-426FED0C9D7B}">
      <dgm:prSet/>
      <dgm:spPr/>
      <dgm:t>
        <a:bodyPr/>
        <a:lstStyle/>
        <a:p>
          <a:endParaRPr lang="en-GB"/>
        </a:p>
      </dgm:t>
    </dgm:pt>
    <dgm:pt modelId="{EFBA8537-A3B8-46ED-8593-5BC940C3A557}" type="sibTrans" cxnId="{5361CC98-06F9-42EF-A193-426FED0C9D7B}">
      <dgm:prSet/>
      <dgm:spPr/>
      <dgm:t>
        <a:bodyPr/>
        <a:lstStyle/>
        <a:p>
          <a:endParaRPr lang="en-GB"/>
        </a:p>
      </dgm:t>
    </dgm:pt>
    <dgm:pt modelId="{A78AA790-8F8E-4F32-9F5A-D08346218B93}">
      <dgm:prSet phldrT="[Text]"/>
      <dgm:spPr/>
      <dgm:t>
        <a:bodyPr/>
        <a:lstStyle/>
        <a:p>
          <a:r>
            <a:rPr lang="en-GB" dirty="0" smtClean="0"/>
            <a:t>Results and conclusion</a:t>
          </a:r>
          <a:endParaRPr lang="en-GB" dirty="0"/>
        </a:p>
      </dgm:t>
    </dgm:pt>
    <dgm:pt modelId="{71BB5352-58F3-4488-9517-4B5C4BA8F234}" type="parTrans" cxnId="{A5148DCE-ABA2-49AE-9B33-E8293BDBC36D}">
      <dgm:prSet/>
      <dgm:spPr/>
      <dgm:t>
        <a:bodyPr/>
        <a:lstStyle/>
        <a:p>
          <a:endParaRPr lang="en-GB"/>
        </a:p>
      </dgm:t>
    </dgm:pt>
    <dgm:pt modelId="{DB62D5EA-6D2E-4119-86D8-BA5ED0E593B5}" type="sibTrans" cxnId="{A5148DCE-ABA2-49AE-9B33-E8293BDBC36D}">
      <dgm:prSet/>
      <dgm:spPr/>
      <dgm:t>
        <a:bodyPr/>
        <a:lstStyle/>
        <a:p>
          <a:endParaRPr lang="en-GB"/>
        </a:p>
      </dgm:t>
    </dgm:pt>
    <dgm:pt modelId="{B57A49AB-9D3F-47C8-AF35-C3BD33A3B8C4}">
      <dgm:prSet phldrT="[Text]"/>
      <dgm:spPr/>
      <dgm:t>
        <a:bodyPr/>
        <a:lstStyle/>
        <a:p>
          <a:r>
            <a:rPr lang="en-GB" dirty="0" smtClean="0"/>
            <a:t>Performance results and conclusions</a:t>
          </a:r>
          <a:endParaRPr lang="en-GB" dirty="0"/>
        </a:p>
      </dgm:t>
    </dgm:pt>
    <dgm:pt modelId="{F980DC43-6D0C-4FF0-9F51-8FB05AFC0EE0}" type="parTrans" cxnId="{AAF145B3-4399-4386-A320-5C796B6CB71D}">
      <dgm:prSet/>
      <dgm:spPr/>
      <dgm:t>
        <a:bodyPr/>
        <a:lstStyle/>
        <a:p>
          <a:endParaRPr lang="en-GB"/>
        </a:p>
      </dgm:t>
    </dgm:pt>
    <dgm:pt modelId="{5569BCEB-9577-4B1A-B44E-87026469544E}" type="sibTrans" cxnId="{AAF145B3-4399-4386-A320-5C796B6CB71D}">
      <dgm:prSet/>
      <dgm:spPr/>
      <dgm:t>
        <a:bodyPr/>
        <a:lstStyle/>
        <a:p>
          <a:endParaRPr lang="en-GB"/>
        </a:p>
      </dgm:t>
    </dgm:pt>
    <dgm:pt modelId="{0926B0A4-67C4-4E66-8774-415790F851BD}">
      <dgm:prSet phldrT="[Text]"/>
      <dgm:spPr/>
      <dgm:t>
        <a:bodyPr/>
        <a:lstStyle/>
        <a:p>
          <a:r>
            <a:rPr lang="en-GB" dirty="0" smtClean="0"/>
            <a:t>Our solution</a:t>
          </a:r>
          <a:endParaRPr lang="en-GB" dirty="0"/>
        </a:p>
      </dgm:t>
    </dgm:pt>
    <dgm:pt modelId="{96C5773B-38FD-49B3-856E-A04F3751DCDD}" type="parTrans" cxnId="{87A7DE91-A75F-4A33-9CB5-0C0A277A45F3}">
      <dgm:prSet/>
      <dgm:spPr/>
      <dgm:t>
        <a:bodyPr/>
        <a:lstStyle/>
        <a:p>
          <a:endParaRPr lang="en-GB"/>
        </a:p>
      </dgm:t>
    </dgm:pt>
    <dgm:pt modelId="{4A5C50CC-9D8E-45EE-92EA-4AFAA0E18163}" type="sibTrans" cxnId="{87A7DE91-A75F-4A33-9CB5-0C0A277A45F3}">
      <dgm:prSet/>
      <dgm:spPr/>
      <dgm:t>
        <a:bodyPr/>
        <a:lstStyle/>
        <a:p>
          <a:endParaRPr lang="en-GB"/>
        </a:p>
      </dgm:t>
    </dgm:pt>
    <dgm:pt modelId="{0F26FA42-E10A-4C80-981D-5A17F06EAFE2}" type="pres">
      <dgm:prSet presAssocID="{DDED1585-FF23-4F4E-8D6B-EE79BBC9EE9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6C87D7C6-A4F5-45DB-96D6-B14F325FE556}" type="pres">
      <dgm:prSet presAssocID="{20821915-5064-4E16-9CDF-8397D80CC7CD}" presName="composite" presStyleCnt="0"/>
      <dgm:spPr/>
    </dgm:pt>
    <dgm:pt modelId="{8270008B-3C6C-4274-9CD4-66763167E781}" type="pres">
      <dgm:prSet presAssocID="{20821915-5064-4E16-9CDF-8397D80CC7CD}" presName="bentUpArrow1" presStyleLbl="alignImgPlace1" presStyleIdx="0" presStyleCnt="2"/>
      <dgm:spPr/>
    </dgm:pt>
    <dgm:pt modelId="{35006B73-172B-481B-A64C-8A07035B63E5}" type="pres">
      <dgm:prSet presAssocID="{20821915-5064-4E16-9CDF-8397D80CC7CD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BD54E9-BAC9-4503-9AE7-DFAA8009E2A7}" type="pres">
      <dgm:prSet presAssocID="{20821915-5064-4E16-9CDF-8397D80CC7CD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9DECB7-D983-40A6-B132-5F4B085CD8B4}" type="pres">
      <dgm:prSet presAssocID="{BD52A489-F84C-4422-B0DC-7B1F83B84BC0}" presName="sibTrans" presStyleCnt="0"/>
      <dgm:spPr/>
    </dgm:pt>
    <dgm:pt modelId="{848329C1-C87A-4A6A-A04B-9C5BAE2C04E5}" type="pres">
      <dgm:prSet presAssocID="{DE272A1D-EAC7-4BB0-9A67-0AE1C58DEDDF}" presName="composite" presStyleCnt="0"/>
      <dgm:spPr/>
    </dgm:pt>
    <dgm:pt modelId="{27AF31A4-8070-4AF6-8A43-CBC52C729472}" type="pres">
      <dgm:prSet presAssocID="{DE272A1D-EAC7-4BB0-9A67-0AE1C58DEDDF}" presName="bentUpArrow1" presStyleLbl="alignImgPlace1" presStyleIdx="1" presStyleCnt="2"/>
      <dgm:spPr/>
    </dgm:pt>
    <dgm:pt modelId="{747BCA32-0A91-4EDF-8CC6-46E252A4A0A5}" type="pres">
      <dgm:prSet presAssocID="{DE272A1D-EAC7-4BB0-9A67-0AE1C58DEDDF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68EA27-BB09-4C2F-A357-648F723823E0}" type="pres">
      <dgm:prSet presAssocID="{DE272A1D-EAC7-4BB0-9A67-0AE1C58DEDDF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104B81-DAA6-42C0-B686-89E815B81239}" type="pres">
      <dgm:prSet presAssocID="{E1A2D2BF-3E82-4443-9E9F-7E7D5662F720}" presName="sibTrans" presStyleCnt="0"/>
      <dgm:spPr/>
    </dgm:pt>
    <dgm:pt modelId="{E3965DD3-22B4-4A60-BCE8-E91FFF1E3796}" type="pres">
      <dgm:prSet presAssocID="{A78AA790-8F8E-4F32-9F5A-D08346218B93}" presName="composite" presStyleCnt="0"/>
      <dgm:spPr/>
    </dgm:pt>
    <dgm:pt modelId="{9910CE60-B135-493D-B4C2-11EB57F2B14D}" type="pres">
      <dgm:prSet presAssocID="{A78AA790-8F8E-4F32-9F5A-D08346218B93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668BA8E-A494-4526-A899-A7D4CEA1BD12}" type="pres">
      <dgm:prSet presAssocID="{A78AA790-8F8E-4F32-9F5A-D08346218B93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A232206-7336-4EAB-B5CD-2C110FA300FE}" type="presOf" srcId="{0926B0A4-67C4-4E66-8774-415790F851BD}" destId="{03BD54E9-BAC9-4503-9AE7-DFAA8009E2A7}" srcOrd="0" destOrd="1" presId="urn:microsoft.com/office/officeart/2005/8/layout/StepDownProcess"/>
    <dgm:cxn modelId="{ED4C53D5-93E3-450C-802A-28ACA6783798}" type="presOf" srcId="{057DDB1B-E0EC-4A6B-8529-E4B8B4854BE1}" destId="{03BD54E9-BAC9-4503-9AE7-DFAA8009E2A7}" srcOrd="0" destOrd="0" presId="urn:microsoft.com/office/officeart/2005/8/layout/StepDownProcess"/>
    <dgm:cxn modelId="{FF89B1B3-F2B4-44EE-8A3E-A3AB41356D20}" srcId="{DDED1585-FF23-4F4E-8D6B-EE79BBC9EE90}" destId="{20821915-5064-4E16-9CDF-8397D80CC7CD}" srcOrd="0" destOrd="0" parTransId="{AD04D8D6-1CD2-446D-A120-0B96DD8CA4B2}" sibTransId="{BD52A489-F84C-4422-B0DC-7B1F83B84BC0}"/>
    <dgm:cxn modelId="{85406B58-6639-4389-959A-12F247A1479A}" type="presOf" srcId="{829D6CC8-CAE5-46A6-A860-10ADDEA2E68E}" destId="{0368EA27-BB09-4C2F-A357-648F723823E0}" srcOrd="0" destOrd="0" presId="urn:microsoft.com/office/officeart/2005/8/layout/StepDownProcess"/>
    <dgm:cxn modelId="{A5148DCE-ABA2-49AE-9B33-E8293BDBC36D}" srcId="{DDED1585-FF23-4F4E-8D6B-EE79BBC9EE90}" destId="{A78AA790-8F8E-4F32-9F5A-D08346218B93}" srcOrd="2" destOrd="0" parTransId="{71BB5352-58F3-4488-9517-4B5C4BA8F234}" sibTransId="{DB62D5EA-6D2E-4119-86D8-BA5ED0E593B5}"/>
    <dgm:cxn modelId="{4D61653E-CEAA-474A-A88D-EE49234D83BA}" srcId="{DDED1585-FF23-4F4E-8D6B-EE79BBC9EE90}" destId="{DE272A1D-EAC7-4BB0-9A67-0AE1C58DEDDF}" srcOrd="1" destOrd="0" parTransId="{3D83161C-FF66-4B63-A5B7-1AFD837A41B4}" sibTransId="{E1A2D2BF-3E82-4443-9E9F-7E7D5662F720}"/>
    <dgm:cxn modelId="{87A7DE91-A75F-4A33-9CB5-0C0A277A45F3}" srcId="{20821915-5064-4E16-9CDF-8397D80CC7CD}" destId="{0926B0A4-67C4-4E66-8774-415790F851BD}" srcOrd="1" destOrd="0" parTransId="{96C5773B-38FD-49B3-856E-A04F3751DCDD}" sibTransId="{4A5C50CC-9D8E-45EE-92EA-4AFAA0E18163}"/>
    <dgm:cxn modelId="{315D9048-E9B2-4FC8-8B5F-7CC8160E5B37}" srcId="{20821915-5064-4E16-9CDF-8397D80CC7CD}" destId="{057DDB1B-E0EC-4A6B-8529-E4B8B4854BE1}" srcOrd="0" destOrd="0" parTransId="{104E8D5E-E809-4E0F-9B80-47AC83B1069E}" sibTransId="{5E9A6909-E511-4038-A9B4-8A74C9C2E1FB}"/>
    <dgm:cxn modelId="{763B5F12-FE34-4E80-BAA7-01D074ABA134}" type="presOf" srcId="{B57A49AB-9D3F-47C8-AF35-C3BD33A3B8C4}" destId="{9668BA8E-A494-4526-A899-A7D4CEA1BD12}" srcOrd="0" destOrd="0" presId="urn:microsoft.com/office/officeart/2005/8/layout/StepDownProcess"/>
    <dgm:cxn modelId="{5361CC98-06F9-42EF-A193-426FED0C9D7B}" srcId="{DE272A1D-EAC7-4BB0-9A67-0AE1C58DEDDF}" destId="{829D6CC8-CAE5-46A6-A860-10ADDEA2E68E}" srcOrd="0" destOrd="0" parTransId="{ACDC0749-FDB1-4CD6-BE77-EAA9CE102BAF}" sibTransId="{EFBA8537-A3B8-46ED-8593-5BC940C3A557}"/>
    <dgm:cxn modelId="{AAF145B3-4399-4386-A320-5C796B6CB71D}" srcId="{A78AA790-8F8E-4F32-9F5A-D08346218B93}" destId="{B57A49AB-9D3F-47C8-AF35-C3BD33A3B8C4}" srcOrd="0" destOrd="0" parTransId="{F980DC43-6D0C-4FF0-9F51-8FB05AFC0EE0}" sibTransId="{5569BCEB-9577-4B1A-B44E-87026469544E}"/>
    <dgm:cxn modelId="{844C6C90-57D3-4185-9B9D-8327A31D573E}" type="presOf" srcId="{DE272A1D-EAC7-4BB0-9A67-0AE1C58DEDDF}" destId="{747BCA32-0A91-4EDF-8CC6-46E252A4A0A5}" srcOrd="0" destOrd="0" presId="urn:microsoft.com/office/officeart/2005/8/layout/StepDownProcess"/>
    <dgm:cxn modelId="{AA8F04E9-94A9-4E72-8043-9F4A3E5DE429}" type="presOf" srcId="{A78AA790-8F8E-4F32-9F5A-D08346218B93}" destId="{9910CE60-B135-493D-B4C2-11EB57F2B14D}" srcOrd="0" destOrd="0" presId="urn:microsoft.com/office/officeart/2005/8/layout/StepDownProcess"/>
    <dgm:cxn modelId="{4EEE5C9A-96F2-41C7-9E3F-B50402C84A44}" type="presOf" srcId="{20821915-5064-4E16-9CDF-8397D80CC7CD}" destId="{35006B73-172B-481B-A64C-8A07035B63E5}" srcOrd="0" destOrd="0" presId="urn:microsoft.com/office/officeart/2005/8/layout/StepDownProcess"/>
    <dgm:cxn modelId="{CA7FCA5B-82EF-47ED-AE9E-1747B873FE64}" type="presOf" srcId="{DDED1585-FF23-4F4E-8D6B-EE79BBC9EE90}" destId="{0F26FA42-E10A-4C80-981D-5A17F06EAFE2}" srcOrd="0" destOrd="0" presId="urn:microsoft.com/office/officeart/2005/8/layout/StepDownProcess"/>
    <dgm:cxn modelId="{4035B708-BB11-4DFE-A6D7-C010257BDE0D}" type="presParOf" srcId="{0F26FA42-E10A-4C80-981D-5A17F06EAFE2}" destId="{6C87D7C6-A4F5-45DB-96D6-B14F325FE556}" srcOrd="0" destOrd="0" presId="urn:microsoft.com/office/officeart/2005/8/layout/StepDownProcess"/>
    <dgm:cxn modelId="{5F68126E-95AB-4BED-8A83-861D1F6CAFE4}" type="presParOf" srcId="{6C87D7C6-A4F5-45DB-96D6-B14F325FE556}" destId="{8270008B-3C6C-4274-9CD4-66763167E781}" srcOrd="0" destOrd="0" presId="urn:microsoft.com/office/officeart/2005/8/layout/StepDownProcess"/>
    <dgm:cxn modelId="{D20680A1-E089-416C-85CC-51B73DAF8DF2}" type="presParOf" srcId="{6C87D7C6-A4F5-45DB-96D6-B14F325FE556}" destId="{35006B73-172B-481B-A64C-8A07035B63E5}" srcOrd="1" destOrd="0" presId="urn:microsoft.com/office/officeart/2005/8/layout/StepDownProcess"/>
    <dgm:cxn modelId="{280A5CAA-58E6-4355-B09E-8887D3F2D20C}" type="presParOf" srcId="{6C87D7C6-A4F5-45DB-96D6-B14F325FE556}" destId="{03BD54E9-BAC9-4503-9AE7-DFAA8009E2A7}" srcOrd="2" destOrd="0" presId="urn:microsoft.com/office/officeart/2005/8/layout/StepDownProcess"/>
    <dgm:cxn modelId="{4F4576ED-B6CD-41DF-A50B-DDF19C20B709}" type="presParOf" srcId="{0F26FA42-E10A-4C80-981D-5A17F06EAFE2}" destId="{549DECB7-D983-40A6-B132-5F4B085CD8B4}" srcOrd="1" destOrd="0" presId="urn:microsoft.com/office/officeart/2005/8/layout/StepDownProcess"/>
    <dgm:cxn modelId="{79A4926F-E8EA-45A8-A54E-254D356700DD}" type="presParOf" srcId="{0F26FA42-E10A-4C80-981D-5A17F06EAFE2}" destId="{848329C1-C87A-4A6A-A04B-9C5BAE2C04E5}" srcOrd="2" destOrd="0" presId="urn:microsoft.com/office/officeart/2005/8/layout/StepDownProcess"/>
    <dgm:cxn modelId="{1F72EB0D-1283-40B3-891E-549CC17DFC94}" type="presParOf" srcId="{848329C1-C87A-4A6A-A04B-9C5BAE2C04E5}" destId="{27AF31A4-8070-4AF6-8A43-CBC52C729472}" srcOrd="0" destOrd="0" presId="urn:microsoft.com/office/officeart/2005/8/layout/StepDownProcess"/>
    <dgm:cxn modelId="{88B87302-7EC8-4702-8F4C-75F4BAF3E4C7}" type="presParOf" srcId="{848329C1-C87A-4A6A-A04B-9C5BAE2C04E5}" destId="{747BCA32-0A91-4EDF-8CC6-46E252A4A0A5}" srcOrd="1" destOrd="0" presId="urn:microsoft.com/office/officeart/2005/8/layout/StepDownProcess"/>
    <dgm:cxn modelId="{88D7274D-416D-405A-BF68-FC70AF1FB4F7}" type="presParOf" srcId="{848329C1-C87A-4A6A-A04B-9C5BAE2C04E5}" destId="{0368EA27-BB09-4C2F-A357-648F723823E0}" srcOrd="2" destOrd="0" presId="urn:microsoft.com/office/officeart/2005/8/layout/StepDownProcess"/>
    <dgm:cxn modelId="{9EA433F3-079E-4B81-BC99-3774E0C0A4A8}" type="presParOf" srcId="{0F26FA42-E10A-4C80-981D-5A17F06EAFE2}" destId="{BF104B81-DAA6-42C0-B686-89E815B81239}" srcOrd="3" destOrd="0" presId="urn:microsoft.com/office/officeart/2005/8/layout/StepDownProcess"/>
    <dgm:cxn modelId="{6041E12D-D9B5-40CD-B869-0618CE9AFCC8}" type="presParOf" srcId="{0F26FA42-E10A-4C80-981D-5A17F06EAFE2}" destId="{E3965DD3-22B4-4A60-BCE8-E91FFF1E3796}" srcOrd="4" destOrd="0" presId="urn:microsoft.com/office/officeart/2005/8/layout/StepDownProcess"/>
    <dgm:cxn modelId="{B3A8B91E-99DC-4E41-BC4C-A0A7E3AACDC7}" type="presParOf" srcId="{E3965DD3-22B4-4A60-BCE8-E91FFF1E3796}" destId="{9910CE60-B135-493D-B4C2-11EB57F2B14D}" srcOrd="0" destOrd="0" presId="urn:microsoft.com/office/officeart/2005/8/layout/StepDownProcess"/>
    <dgm:cxn modelId="{B6D001DF-6FAC-44B9-8A45-8B5C4D0E475F}" type="presParOf" srcId="{E3965DD3-22B4-4A60-BCE8-E91FFF1E3796}" destId="{9668BA8E-A494-4526-A899-A7D4CEA1BD12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DDF6EA-644F-450F-B728-B525ECFA325C}" type="doc">
      <dgm:prSet loTypeId="urn:microsoft.com/office/officeart/2005/8/layout/equation2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6F96BEE-64D6-4BBB-A143-606A411274AB}">
      <dgm:prSet phldrT="[Text]"/>
      <dgm:spPr/>
      <dgm:t>
        <a:bodyPr/>
        <a:lstStyle/>
        <a:p>
          <a:r>
            <a:rPr lang="en-GB" dirty="0" smtClean="0"/>
            <a:t>NOM in drinking water</a:t>
          </a:r>
          <a:endParaRPr lang="en-GB" dirty="0"/>
        </a:p>
      </dgm:t>
    </dgm:pt>
    <dgm:pt modelId="{2B518833-06BD-4400-8480-B0234296E47B}" type="parTrans" cxnId="{1293E92A-23C6-4019-8E23-D16429900E04}">
      <dgm:prSet/>
      <dgm:spPr/>
      <dgm:t>
        <a:bodyPr/>
        <a:lstStyle/>
        <a:p>
          <a:endParaRPr lang="en-GB"/>
        </a:p>
      </dgm:t>
    </dgm:pt>
    <dgm:pt modelId="{DB896635-5ECB-4303-BAC7-2A903A0848BC}" type="sibTrans" cxnId="{1293E92A-23C6-4019-8E23-D16429900E04}">
      <dgm:prSet/>
      <dgm:spPr/>
      <dgm:t>
        <a:bodyPr/>
        <a:lstStyle/>
        <a:p>
          <a:endParaRPr lang="en-GB"/>
        </a:p>
      </dgm:t>
    </dgm:pt>
    <dgm:pt modelId="{C417DBE3-F8B8-4BF3-9A28-0060471B5A37}">
      <dgm:prSet phldrT="[Text]"/>
      <dgm:spPr/>
      <dgm:t>
        <a:bodyPr/>
        <a:lstStyle/>
        <a:p>
          <a:r>
            <a:rPr lang="en-GB" dirty="0" smtClean="0"/>
            <a:t>Disinfectant</a:t>
          </a:r>
          <a:endParaRPr lang="en-GB" dirty="0"/>
        </a:p>
      </dgm:t>
    </dgm:pt>
    <dgm:pt modelId="{16E136AD-859F-43D5-8FBA-53FCC06533A0}" type="parTrans" cxnId="{00CE4CAC-29CD-4E3B-96B9-5CD89C915FF9}">
      <dgm:prSet/>
      <dgm:spPr/>
      <dgm:t>
        <a:bodyPr/>
        <a:lstStyle/>
        <a:p>
          <a:endParaRPr lang="en-GB"/>
        </a:p>
      </dgm:t>
    </dgm:pt>
    <dgm:pt modelId="{8B331C81-D985-4823-A85D-E6E13615AC7B}" type="sibTrans" cxnId="{00CE4CAC-29CD-4E3B-96B9-5CD89C915FF9}">
      <dgm:prSet/>
      <dgm:spPr/>
      <dgm:t>
        <a:bodyPr/>
        <a:lstStyle/>
        <a:p>
          <a:endParaRPr lang="en-GB"/>
        </a:p>
      </dgm:t>
    </dgm:pt>
    <dgm:pt modelId="{0269A52B-B2B2-4AED-9157-11EDE7BC012C}">
      <dgm:prSet phldrT="[Text]"/>
      <dgm:spPr/>
      <dgm:t>
        <a:bodyPr/>
        <a:lstStyle/>
        <a:p>
          <a:r>
            <a:rPr lang="en-GB" dirty="0" smtClean="0"/>
            <a:t>Disinfection by-product formation</a:t>
          </a:r>
          <a:endParaRPr lang="en-GB" dirty="0"/>
        </a:p>
      </dgm:t>
    </dgm:pt>
    <dgm:pt modelId="{231A9EDA-43B0-4A72-9DD1-D388AA5CEA10}" type="parTrans" cxnId="{4CB766AF-E9AB-4CAB-ADC9-DC3ED92102D5}">
      <dgm:prSet/>
      <dgm:spPr/>
      <dgm:t>
        <a:bodyPr/>
        <a:lstStyle/>
        <a:p>
          <a:endParaRPr lang="en-GB"/>
        </a:p>
      </dgm:t>
    </dgm:pt>
    <dgm:pt modelId="{CEF038AC-51BB-461C-A3C5-74953459AD43}" type="sibTrans" cxnId="{4CB766AF-E9AB-4CAB-ADC9-DC3ED92102D5}">
      <dgm:prSet/>
      <dgm:spPr/>
      <dgm:t>
        <a:bodyPr/>
        <a:lstStyle/>
        <a:p>
          <a:endParaRPr lang="en-GB"/>
        </a:p>
      </dgm:t>
    </dgm:pt>
    <dgm:pt modelId="{E2D902E1-6160-4FA1-A758-57B6922EDB38}" type="pres">
      <dgm:prSet presAssocID="{6FDDF6EA-644F-450F-B728-B525ECFA32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7FFDCB0-08B6-4548-B2DA-DB9EFDFC23AD}" type="pres">
      <dgm:prSet presAssocID="{6FDDF6EA-644F-450F-B728-B525ECFA325C}" presName="vNodes" presStyleCnt="0"/>
      <dgm:spPr/>
    </dgm:pt>
    <dgm:pt modelId="{2522A05A-CB82-4812-BCC6-1AC7AA71C830}" type="pres">
      <dgm:prSet presAssocID="{E6F96BEE-64D6-4BBB-A143-606A411274AB}" presName="node" presStyleLbl="node1" presStyleIdx="0" presStyleCnt="3" custScaleX="166804" custScaleY="14083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666B16-78E8-4A93-8755-EB88898EB22B}" type="pres">
      <dgm:prSet presAssocID="{DB896635-5ECB-4303-BAC7-2A903A0848BC}" presName="spacerT" presStyleCnt="0"/>
      <dgm:spPr/>
    </dgm:pt>
    <dgm:pt modelId="{8B246787-B687-418B-AAC2-B4E4DBBEC3F1}" type="pres">
      <dgm:prSet presAssocID="{DB896635-5ECB-4303-BAC7-2A903A0848BC}" presName="sibTrans" presStyleLbl="sibTrans2D1" presStyleIdx="0" presStyleCnt="2"/>
      <dgm:spPr/>
      <dgm:t>
        <a:bodyPr/>
        <a:lstStyle/>
        <a:p>
          <a:endParaRPr lang="en-GB"/>
        </a:p>
      </dgm:t>
    </dgm:pt>
    <dgm:pt modelId="{0CD8B994-0528-465D-A6A1-528C4BAC7B27}" type="pres">
      <dgm:prSet presAssocID="{DB896635-5ECB-4303-BAC7-2A903A0848BC}" presName="spacerB" presStyleCnt="0"/>
      <dgm:spPr/>
    </dgm:pt>
    <dgm:pt modelId="{9BE40A6C-2BA7-4387-B035-E923CCA51827}" type="pres">
      <dgm:prSet presAssocID="{C417DBE3-F8B8-4BF3-9A28-0060471B5A37}" presName="node" presStyleLbl="node1" presStyleIdx="1" presStyleCnt="3" custScaleX="170474" custScaleY="13358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EDB96B-EA3C-48AA-999E-6719113E2E63}" type="pres">
      <dgm:prSet presAssocID="{6FDDF6EA-644F-450F-B728-B525ECFA325C}" presName="sibTransLast" presStyleLbl="sibTrans2D1" presStyleIdx="1" presStyleCnt="2"/>
      <dgm:spPr/>
      <dgm:t>
        <a:bodyPr/>
        <a:lstStyle/>
        <a:p>
          <a:endParaRPr lang="en-GB"/>
        </a:p>
      </dgm:t>
    </dgm:pt>
    <dgm:pt modelId="{C3084E9E-A25B-4535-9989-667E5D99393F}" type="pres">
      <dgm:prSet presAssocID="{6FDDF6EA-644F-450F-B728-B525ECFA325C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418D2FCD-077A-40F1-9B58-204E84907CF3}" type="pres">
      <dgm:prSet presAssocID="{6FDDF6EA-644F-450F-B728-B525ECFA325C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B3BD600-27C5-4D8A-B399-7B4D574DFBE6}" type="presOf" srcId="{DB896635-5ECB-4303-BAC7-2A903A0848BC}" destId="{8B246787-B687-418B-AAC2-B4E4DBBEC3F1}" srcOrd="0" destOrd="0" presId="urn:microsoft.com/office/officeart/2005/8/layout/equation2"/>
    <dgm:cxn modelId="{1073A33B-9564-42DC-A4D2-250694AAD58E}" type="presOf" srcId="{8B331C81-D985-4823-A85D-E6E13615AC7B}" destId="{C3084E9E-A25B-4535-9989-667E5D99393F}" srcOrd="1" destOrd="0" presId="urn:microsoft.com/office/officeart/2005/8/layout/equation2"/>
    <dgm:cxn modelId="{7F741C4C-095D-4219-92B3-1D24F003E56E}" type="presOf" srcId="{8B331C81-D985-4823-A85D-E6E13615AC7B}" destId="{30EDB96B-EA3C-48AA-999E-6719113E2E63}" srcOrd="0" destOrd="0" presId="urn:microsoft.com/office/officeart/2005/8/layout/equation2"/>
    <dgm:cxn modelId="{1293E92A-23C6-4019-8E23-D16429900E04}" srcId="{6FDDF6EA-644F-450F-B728-B525ECFA325C}" destId="{E6F96BEE-64D6-4BBB-A143-606A411274AB}" srcOrd="0" destOrd="0" parTransId="{2B518833-06BD-4400-8480-B0234296E47B}" sibTransId="{DB896635-5ECB-4303-BAC7-2A903A0848BC}"/>
    <dgm:cxn modelId="{00CE4CAC-29CD-4E3B-96B9-5CD89C915FF9}" srcId="{6FDDF6EA-644F-450F-B728-B525ECFA325C}" destId="{C417DBE3-F8B8-4BF3-9A28-0060471B5A37}" srcOrd="1" destOrd="0" parTransId="{16E136AD-859F-43D5-8FBA-53FCC06533A0}" sibTransId="{8B331C81-D985-4823-A85D-E6E13615AC7B}"/>
    <dgm:cxn modelId="{4CB766AF-E9AB-4CAB-ADC9-DC3ED92102D5}" srcId="{6FDDF6EA-644F-450F-B728-B525ECFA325C}" destId="{0269A52B-B2B2-4AED-9157-11EDE7BC012C}" srcOrd="2" destOrd="0" parTransId="{231A9EDA-43B0-4A72-9DD1-D388AA5CEA10}" sibTransId="{CEF038AC-51BB-461C-A3C5-74953459AD43}"/>
    <dgm:cxn modelId="{64C0321B-82C0-4E2F-A63B-09DB7115FD19}" type="presOf" srcId="{0269A52B-B2B2-4AED-9157-11EDE7BC012C}" destId="{418D2FCD-077A-40F1-9B58-204E84907CF3}" srcOrd="0" destOrd="0" presId="urn:microsoft.com/office/officeart/2005/8/layout/equation2"/>
    <dgm:cxn modelId="{6D8C7F70-4CC4-4520-A596-575018403554}" type="presOf" srcId="{E6F96BEE-64D6-4BBB-A143-606A411274AB}" destId="{2522A05A-CB82-4812-BCC6-1AC7AA71C830}" srcOrd="0" destOrd="0" presId="urn:microsoft.com/office/officeart/2005/8/layout/equation2"/>
    <dgm:cxn modelId="{7D0AAD52-0201-49C5-AA9A-909EA8004819}" type="presOf" srcId="{6FDDF6EA-644F-450F-B728-B525ECFA325C}" destId="{E2D902E1-6160-4FA1-A758-57B6922EDB38}" srcOrd="0" destOrd="0" presId="urn:microsoft.com/office/officeart/2005/8/layout/equation2"/>
    <dgm:cxn modelId="{2FC4323E-DB9B-446A-B284-89962EBB4AAA}" type="presOf" srcId="{C417DBE3-F8B8-4BF3-9A28-0060471B5A37}" destId="{9BE40A6C-2BA7-4387-B035-E923CCA51827}" srcOrd="0" destOrd="0" presId="urn:microsoft.com/office/officeart/2005/8/layout/equation2"/>
    <dgm:cxn modelId="{4EC2C4FB-A270-4332-AE21-D3600760E895}" type="presParOf" srcId="{E2D902E1-6160-4FA1-A758-57B6922EDB38}" destId="{47FFDCB0-08B6-4548-B2DA-DB9EFDFC23AD}" srcOrd="0" destOrd="0" presId="urn:microsoft.com/office/officeart/2005/8/layout/equation2"/>
    <dgm:cxn modelId="{DABA7539-9EAD-4C5D-B2F1-A0A9EAB4A396}" type="presParOf" srcId="{47FFDCB0-08B6-4548-B2DA-DB9EFDFC23AD}" destId="{2522A05A-CB82-4812-BCC6-1AC7AA71C830}" srcOrd="0" destOrd="0" presId="urn:microsoft.com/office/officeart/2005/8/layout/equation2"/>
    <dgm:cxn modelId="{F5F25385-CBA2-4B10-B723-902A1C9105A9}" type="presParOf" srcId="{47FFDCB0-08B6-4548-B2DA-DB9EFDFC23AD}" destId="{80666B16-78E8-4A93-8755-EB88898EB22B}" srcOrd="1" destOrd="0" presId="urn:microsoft.com/office/officeart/2005/8/layout/equation2"/>
    <dgm:cxn modelId="{6AA51F2C-48B1-4E56-B87E-63774375DC7A}" type="presParOf" srcId="{47FFDCB0-08B6-4548-B2DA-DB9EFDFC23AD}" destId="{8B246787-B687-418B-AAC2-B4E4DBBEC3F1}" srcOrd="2" destOrd="0" presId="urn:microsoft.com/office/officeart/2005/8/layout/equation2"/>
    <dgm:cxn modelId="{FCFF484B-5139-4B7C-95EA-D55CBDDF05AF}" type="presParOf" srcId="{47FFDCB0-08B6-4548-B2DA-DB9EFDFC23AD}" destId="{0CD8B994-0528-465D-A6A1-528C4BAC7B27}" srcOrd="3" destOrd="0" presId="urn:microsoft.com/office/officeart/2005/8/layout/equation2"/>
    <dgm:cxn modelId="{C2FFA334-678C-4266-BAA4-D6725C628C8C}" type="presParOf" srcId="{47FFDCB0-08B6-4548-B2DA-DB9EFDFC23AD}" destId="{9BE40A6C-2BA7-4387-B035-E923CCA51827}" srcOrd="4" destOrd="0" presId="urn:microsoft.com/office/officeart/2005/8/layout/equation2"/>
    <dgm:cxn modelId="{4E7AFBEE-B767-4387-828A-927104BF9EA9}" type="presParOf" srcId="{E2D902E1-6160-4FA1-A758-57B6922EDB38}" destId="{30EDB96B-EA3C-48AA-999E-6719113E2E63}" srcOrd="1" destOrd="0" presId="urn:microsoft.com/office/officeart/2005/8/layout/equation2"/>
    <dgm:cxn modelId="{5DF22821-ACAB-4FDB-9E0D-255C9A3EEA3C}" type="presParOf" srcId="{30EDB96B-EA3C-48AA-999E-6719113E2E63}" destId="{C3084E9E-A25B-4535-9989-667E5D99393F}" srcOrd="0" destOrd="0" presId="urn:microsoft.com/office/officeart/2005/8/layout/equation2"/>
    <dgm:cxn modelId="{32E6C033-4AA1-4106-ACE3-250618C0D00C}" type="presParOf" srcId="{E2D902E1-6160-4FA1-A758-57B6922EDB38}" destId="{418D2FCD-077A-40F1-9B58-204E84907CF3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926F96-E699-4C83-AADB-2E49B19768B3}" type="doc">
      <dgm:prSet loTypeId="urn:microsoft.com/office/officeart/2005/8/layout/radial3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87E17B26-66B5-47A4-8936-9F29CCED552F}">
      <dgm:prSet phldrT="[Text]"/>
      <dgm:spPr/>
      <dgm:t>
        <a:bodyPr/>
        <a:lstStyle/>
        <a:p>
          <a:r>
            <a:rPr lang="en-GB" dirty="0" smtClean="0"/>
            <a:t>Why target NOM?</a:t>
          </a:r>
          <a:endParaRPr lang="en-GB" dirty="0"/>
        </a:p>
      </dgm:t>
    </dgm:pt>
    <dgm:pt modelId="{7D3DEB51-9F2A-4F70-9E44-9F107A92AE22}" type="parTrans" cxnId="{425DF5DD-5405-4CE5-8E5B-CB3F39A5E2C9}">
      <dgm:prSet/>
      <dgm:spPr/>
      <dgm:t>
        <a:bodyPr/>
        <a:lstStyle/>
        <a:p>
          <a:endParaRPr lang="en-GB"/>
        </a:p>
      </dgm:t>
    </dgm:pt>
    <dgm:pt modelId="{17304D43-A40A-4E70-93DA-BF2361EA4C6C}" type="sibTrans" cxnId="{425DF5DD-5405-4CE5-8E5B-CB3F39A5E2C9}">
      <dgm:prSet/>
      <dgm:spPr/>
      <dgm:t>
        <a:bodyPr/>
        <a:lstStyle/>
        <a:p>
          <a:endParaRPr lang="en-GB"/>
        </a:p>
      </dgm:t>
    </dgm:pt>
    <dgm:pt modelId="{C62AD048-F2EF-4BF1-8520-D93FF5AC7C17}">
      <dgm:prSet phldrT="[Text]"/>
      <dgm:spPr/>
      <dgm:t>
        <a:bodyPr/>
        <a:lstStyle/>
        <a:p>
          <a:r>
            <a:rPr lang="en-GB" dirty="0" smtClean="0"/>
            <a:t>Plentiful NOM sources</a:t>
          </a:r>
          <a:endParaRPr lang="en-GB" dirty="0"/>
        </a:p>
      </dgm:t>
    </dgm:pt>
    <dgm:pt modelId="{B069550A-0F46-4883-B34B-BFD789316BA3}" type="parTrans" cxnId="{1C6F5D2B-5C8A-4063-9C8F-FA48169FB0EC}">
      <dgm:prSet/>
      <dgm:spPr/>
      <dgm:t>
        <a:bodyPr/>
        <a:lstStyle/>
        <a:p>
          <a:endParaRPr lang="en-GB"/>
        </a:p>
      </dgm:t>
    </dgm:pt>
    <dgm:pt modelId="{B2869443-3F15-4492-BB61-D76E3FF151D0}" type="sibTrans" cxnId="{1C6F5D2B-5C8A-4063-9C8F-FA48169FB0EC}">
      <dgm:prSet/>
      <dgm:spPr/>
      <dgm:t>
        <a:bodyPr/>
        <a:lstStyle/>
        <a:p>
          <a:endParaRPr lang="en-GB"/>
        </a:p>
      </dgm:t>
    </dgm:pt>
    <dgm:pt modelId="{1F04524C-75F5-4080-8A53-0DD42A3793E6}">
      <dgm:prSet phldrT="[Text]"/>
      <dgm:spPr/>
      <dgm:t>
        <a:bodyPr/>
        <a:lstStyle/>
        <a:p>
          <a:r>
            <a:rPr lang="en-GB" dirty="0" smtClean="0"/>
            <a:t>Highest TTHM recorded:</a:t>
          </a:r>
        </a:p>
        <a:p>
          <a:r>
            <a:rPr lang="en-GB" dirty="0" smtClean="0"/>
            <a:t>245 µg L</a:t>
          </a:r>
          <a:r>
            <a:rPr lang="en-GB" baseline="30000" dirty="0" smtClean="0"/>
            <a:t>-1</a:t>
          </a:r>
        </a:p>
      </dgm:t>
    </dgm:pt>
    <dgm:pt modelId="{01742D92-FC69-4E5C-92D4-68D709F83A35}" type="parTrans" cxnId="{523662D5-25C4-46F8-A6BE-6549974905CB}">
      <dgm:prSet/>
      <dgm:spPr/>
      <dgm:t>
        <a:bodyPr/>
        <a:lstStyle/>
        <a:p>
          <a:endParaRPr lang="en-GB"/>
        </a:p>
      </dgm:t>
    </dgm:pt>
    <dgm:pt modelId="{9A1FF4EC-5537-4078-A12D-B39119C9D72A}" type="sibTrans" cxnId="{523662D5-25C4-46F8-A6BE-6549974905CB}">
      <dgm:prSet/>
      <dgm:spPr/>
      <dgm:t>
        <a:bodyPr/>
        <a:lstStyle/>
        <a:p>
          <a:endParaRPr lang="en-GB"/>
        </a:p>
      </dgm:t>
    </dgm:pt>
    <dgm:pt modelId="{5CB8EAFA-4AC4-40C4-A61D-4376BE1C12D2}">
      <dgm:prSet phldrT="[Text]"/>
      <dgm:spPr/>
      <dgm:t>
        <a:bodyPr/>
        <a:lstStyle/>
        <a:p>
          <a:r>
            <a:rPr lang="en-GB" dirty="0" smtClean="0"/>
            <a:t>Retrofitting not redesigning</a:t>
          </a:r>
          <a:endParaRPr lang="en-GB" dirty="0"/>
        </a:p>
      </dgm:t>
    </dgm:pt>
    <dgm:pt modelId="{8A2F0E3C-9D31-443C-B04C-6075D3D6EE4E}" type="parTrans" cxnId="{6E675DD2-8872-49F6-9DCA-8F39D10BFD49}">
      <dgm:prSet/>
      <dgm:spPr/>
      <dgm:t>
        <a:bodyPr/>
        <a:lstStyle/>
        <a:p>
          <a:endParaRPr lang="en-GB"/>
        </a:p>
      </dgm:t>
    </dgm:pt>
    <dgm:pt modelId="{00EF9EBA-B42D-4A87-9D80-0DDD75C8BDB5}" type="sibTrans" cxnId="{6E675DD2-8872-49F6-9DCA-8F39D10BFD49}">
      <dgm:prSet/>
      <dgm:spPr/>
      <dgm:t>
        <a:bodyPr/>
        <a:lstStyle/>
        <a:p>
          <a:endParaRPr lang="en-GB"/>
        </a:p>
      </dgm:t>
    </dgm:pt>
    <dgm:pt modelId="{BEE2408C-0E22-4B08-9E13-12F9158C9F65}">
      <dgm:prSet phldrT="[Text]"/>
      <dgm:spPr/>
      <dgm:t>
        <a:bodyPr/>
        <a:lstStyle/>
        <a:p>
          <a:r>
            <a:rPr lang="en-GB" dirty="0" smtClean="0"/>
            <a:t>10 % Total </a:t>
          </a:r>
          <a:r>
            <a:rPr lang="en-GB" dirty="0" err="1" smtClean="0"/>
            <a:t>Trihalomethane</a:t>
          </a:r>
          <a:r>
            <a:rPr lang="en-GB" dirty="0" smtClean="0"/>
            <a:t> non-compliance in Ireland</a:t>
          </a:r>
          <a:endParaRPr lang="en-GB" dirty="0"/>
        </a:p>
      </dgm:t>
    </dgm:pt>
    <dgm:pt modelId="{8E2E30BB-1138-4317-A1A2-6109D511CA9C}" type="parTrans" cxnId="{B511C1B8-DE8A-4189-9AA4-8911248E15EB}">
      <dgm:prSet/>
      <dgm:spPr/>
      <dgm:t>
        <a:bodyPr/>
        <a:lstStyle/>
        <a:p>
          <a:endParaRPr lang="en-GB"/>
        </a:p>
      </dgm:t>
    </dgm:pt>
    <dgm:pt modelId="{9CD18E4E-B99F-47BB-9943-E00B02673EFB}" type="sibTrans" cxnId="{B511C1B8-DE8A-4189-9AA4-8911248E15EB}">
      <dgm:prSet/>
      <dgm:spPr/>
      <dgm:t>
        <a:bodyPr/>
        <a:lstStyle/>
        <a:p>
          <a:endParaRPr lang="en-GB"/>
        </a:p>
      </dgm:t>
    </dgm:pt>
    <dgm:pt modelId="{22B16555-1661-4C00-9AB4-CF88CE4D18B7}" type="pres">
      <dgm:prSet presAssocID="{B7926F96-E699-4C83-AADB-2E49B19768B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5038424-7533-4F07-9A00-F674967C28D9}" type="pres">
      <dgm:prSet presAssocID="{B7926F96-E699-4C83-AADB-2E49B19768B3}" presName="radial" presStyleCnt="0">
        <dgm:presLayoutVars>
          <dgm:animLvl val="ctr"/>
        </dgm:presLayoutVars>
      </dgm:prSet>
      <dgm:spPr/>
    </dgm:pt>
    <dgm:pt modelId="{D8D38D0A-D764-48D0-BD95-72999F585B11}" type="pres">
      <dgm:prSet presAssocID="{87E17B26-66B5-47A4-8936-9F29CCED552F}" presName="centerShape" presStyleLbl="vennNode1" presStyleIdx="0" presStyleCnt="5" custLinFactNeighborY="392"/>
      <dgm:spPr/>
      <dgm:t>
        <a:bodyPr/>
        <a:lstStyle/>
        <a:p>
          <a:endParaRPr lang="en-GB"/>
        </a:p>
      </dgm:t>
    </dgm:pt>
    <dgm:pt modelId="{7B403B6F-0A68-4255-8234-32002D8E03BD}" type="pres">
      <dgm:prSet presAssocID="{C62AD048-F2EF-4BF1-8520-D93FF5AC7C17}" presName="node" presStyleLbl="vennNode1" presStyleIdx="1" presStyleCnt="5" custScaleX="177134" custScaleY="145197" custRadScaleRad="122278" custRadScaleInc="-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F5B3D5-583A-43AC-86B0-AFD2A1726B00}" type="pres">
      <dgm:prSet presAssocID="{1F04524C-75F5-4080-8A53-0DD42A3793E6}" presName="node" presStyleLbl="vennNode1" presStyleIdx="2" presStyleCnt="5" custScaleX="177134" custScaleY="145197" custRadScaleRad="117958" custRadScaleInc="-112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ED4A4D7-2E2F-4316-8DE7-D026858C019B}" type="pres">
      <dgm:prSet presAssocID="{5CB8EAFA-4AC4-40C4-A61D-4376BE1C12D2}" presName="node" presStyleLbl="vennNode1" presStyleIdx="3" presStyleCnt="5" custScaleX="177134" custScaleY="1451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CA5C267-37F7-48B7-A840-5686289F0863}" type="pres">
      <dgm:prSet presAssocID="{BEE2408C-0E22-4B08-9E13-12F9158C9F65}" presName="node" presStyleLbl="vennNode1" presStyleIdx="4" presStyleCnt="5" custScaleX="177217" custScaleY="145114" custRadScaleRad="122741" custRadScaleInc="109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535872C-F63E-46F2-9976-4483D2E55244}" type="presOf" srcId="{C62AD048-F2EF-4BF1-8520-D93FF5AC7C17}" destId="{7B403B6F-0A68-4255-8234-32002D8E03BD}" srcOrd="0" destOrd="0" presId="urn:microsoft.com/office/officeart/2005/8/layout/radial3"/>
    <dgm:cxn modelId="{425DF5DD-5405-4CE5-8E5B-CB3F39A5E2C9}" srcId="{B7926F96-E699-4C83-AADB-2E49B19768B3}" destId="{87E17B26-66B5-47A4-8936-9F29CCED552F}" srcOrd="0" destOrd="0" parTransId="{7D3DEB51-9F2A-4F70-9E44-9F107A92AE22}" sibTransId="{17304D43-A40A-4E70-93DA-BF2361EA4C6C}"/>
    <dgm:cxn modelId="{132ECE80-F103-4B07-A825-EDD4DEABC2AE}" type="presOf" srcId="{87E17B26-66B5-47A4-8936-9F29CCED552F}" destId="{D8D38D0A-D764-48D0-BD95-72999F585B11}" srcOrd="0" destOrd="0" presId="urn:microsoft.com/office/officeart/2005/8/layout/radial3"/>
    <dgm:cxn modelId="{523662D5-25C4-46F8-A6BE-6549974905CB}" srcId="{87E17B26-66B5-47A4-8936-9F29CCED552F}" destId="{1F04524C-75F5-4080-8A53-0DD42A3793E6}" srcOrd="1" destOrd="0" parTransId="{01742D92-FC69-4E5C-92D4-68D709F83A35}" sibTransId="{9A1FF4EC-5537-4078-A12D-B39119C9D72A}"/>
    <dgm:cxn modelId="{B511C1B8-DE8A-4189-9AA4-8911248E15EB}" srcId="{87E17B26-66B5-47A4-8936-9F29CCED552F}" destId="{BEE2408C-0E22-4B08-9E13-12F9158C9F65}" srcOrd="3" destOrd="0" parTransId="{8E2E30BB-1138-4317-A1A2-6109D511CA9C}" sibTransId="{9CD18E4E-B99F-47BB-9943-E00B02673EFB}"/>
    <dgm:cxn modelId="{259B4787-F713-4E16-80F7-83F3B11ABD74}" type="presOf" srcId="{1F04524C-75F5-4080-8A53-0DD42A3793E6}" destId="{E8F5B3D5-583A-43AC-86B0-AFD2A1726B00}" srcOrd="0" destOrd="0" presId="urn:microsoft.com/office/officeart/2005/8/layout/radial3"/>
    <dgm:cxn modelId="{FC984B72-C87E-445C-987F-43DFF71128B8}" type="presOf" srcId="{5CB8EAFA-4AC4-40C4-A61D-4376BE1C12D2}" destId="{1ED4A4D7-2E2F-4316-8DE7-D026858C019B}" srcOrd="0" destOrd="0" presId="urn:microsoft.com/office/officeart/2005/8/layout/radial3"/>
    <dgm:cxn modelId="{676EEB93-3216-487C-A99D-5EAC68C39FCC}" type="presOf" srcId="{B7926F96-E699-4C83-AADB-2E49B19768B3}" destId="{22B16555-1661-4C00-9AB4-CF88CE4D18B7}" srcOrd="0" destOrd="0" presId="urn:microsoft.com/office/officeart/2005/8/layout/radial3"/>
    <dgm:cxn modelId="{AC8B73AB-F425-416C-9E8D-4A38114F5E92}" type="presOf" srcId="{BEE2408C-0E22-4B08-9E13-12F9158C9F65}" destId="{0CA5C267-37F7-48B7-A840-5686289F0863}" srcOrd="0" destOrd="0" presId="urn:microsoft.com/office/officeart/2005/8/layout/radial3"/>
    <dgm:cxn modelId="{6E675DD2-8872-49F6-9DCA-8F39D10BFD49}" srcId="{87E17B26-66B5-47A4-8936-9F29CCED552F}" destId="{5CB8EAFA-4AC4-40C4-A61D-4376BE1C12D2}" srcOrd="2" destOrd="0" parTransId="{8A2F0E3C-9D31-443C-B04C-6075D3D6EE4E}" sibTransId="{00EF9EBA-B42D-4A87-9D80-0DDD75C8BDB5}"/>
    <dgm:cxn modelId="{1C6F5D2B-5C8A-4063-9C8F-FA48169FB0EC}" srcId="{87E17B26-66B5-47A4-8936-9F29CCED552F}" destId="{C62AD048-F2EF-4BF1-8520-D93FF5AC7C17}" srcOrd="0" destOrd="0" parTransId="{B069550A-0F46-4883-B34B-BFD789316BA3}" sibTransId="{B2869443-3F15-4492-BB61-D76E3FF151D0}"/>
    <dgm:cxn modelId="{CC2D5655-DE55-454A-BB06-5ADDE3425EE1}" type="presParOf" srcId="{22B16555-1661-4C00-9AB4-CF88CE4D18B7}" destId="{25038424-7533-4F07-9A00-F674967C28D9}" srcOrd="0" destOrd="0" presId="urn:microsoft.com/office/officeart/2005/8/layout/radial3"/>
    <dgm:cxn modelId="{BD3D80E2-AA7C-4BA5-8754-E2B79DD9C4EC}" type="presParOf" srcId="{25038424-7533-4F07-9A00-F674967C28D9}" destId="{D8D38D0A-D764-48D0-BD95-72999F585B11}" srcOrd="0" destOrd="0" presId="urn:microsoft.com/office/officeart/2005/8/layout/radial3"/>
    <dgm:cxn modelId="{C95286B2-6774-4369-A4AB-A959FB4D4626}" type="presParOf" srcId="{25038424-7533-4F07-9A00-F674967C28D9}" destId="{7B403B6F-0A68-4255-8234-32002D8E03BD}" srcOrd="1" destOrd="0" presId="urn:microsoft.com/office/officeart/2005/8/layout/radial3"/>
    <dgm:cxn modelId="{6DE6CCDD-F2B7-4DC4-85D8-8546E8290BD4}" type="presParOf" srcId="{25038424-7533-4F07-9A00-F674967C28D9}" destId="{E8F5B3D5-583A-43AC-86B0-AFD2A1726B00}" srcOrd="2" destOrd="0" presId="urn:microsoft.com/office/officeart/2005/8/layout/radial3"/>
    <dgm:cxn modelId="{50F30BE6-E3A1-443E-8120-C58A1E1A38FF}" type="presParOf" srcId="{25038424-7533-4F07-9A00-F674967C28D9}" destId="{1ED4A4D7-2E2F-4316-8DE7-D026858C019B}" srcOrd="3" destOrd="0" presId="urn:microsoft.com/office/officeart/2005/8/layout/radial3"/>
    <dgm:cxn modelId="{FE88C678-EECB-4451-AA13-20684A19F22D}" type="presParOf" srcId="{25038424-7533-4F07-9A00-F674967C28D9}" destId="{0CA5C267-37F7-48B7-A840-5686289F0863}" srcOrd="4" destOrd="0" presId="urn:microsoft.com/office/officeart/2005/8/layout/radial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A119F3-79FF-4D07-81B2-A7BDC42A8805}" type="doc">
      <dgm:prSet loTypeId="urn:microsoft.com/office/officeart/2005/8/layout/chevron1" loCatId="process" qsTypeId="urn:microsoft.com/office/officeart/2005/8/quickstyle/simple5" qsCatId="simple" csTypeId="urn:microsoft.com/office/officeart/2005/8/colors/accent1_2" csCatId="accent1" phldr="1"/>
      <dgm:spPr/>
    </dgm:pt>
    <dgm:pt modelId="{E010DF44-2DF2-432A-8CC1-458C33FA404F}">
      <dgm:prSet phldrT="[Text]"/>
      <dgm:spPr/>
      <dgm:t>
        <a:bodyPr/>
        <a:lstStyle/>
        <a:p>
          <a:r>
            <a:rPr lang="en-GB" dirty="0" smtClean="0"/>
            <a:t>Add to water and mix for 25 min</a:t>
          </a:r>
          <a:endParaRPr lang="en-GB" dirty="0"/>
        </a:p>
      </dgm:t>
    </dgm:pt>
    <dgm:pt modelId="{A00E2DD3-9A58-4000-99E4-921D0F0630E4}" type="parTrans" cxnId="{3CFF42A2-5CB5-423B-BA8D-FCA64B3CAAE8}">
      <dgm:prSet/>
      <dgm:spPr/>
      <dgm:t>
        <a:bodyPr/>
        <a:lstStyle/>
        <a:p>
          <a:endParaRPr lang="en-GB"/>
        </a:p>
      </dgm:t>
    </dgm:pt>
    <dgm:pt modelId="{1BACC545-ED7A-41B0-B8FC-26A33BE3A2E7}" type="sibTrans" cxnId="{3CFF42A2-5CB5-423B-BA8D-FCA64B3CAAE8}">
      <dgm:prSet/>
      <dgm:spPr/>
      <dgm:t>
        <a:bodyPr/>
        <a:lstStyle/>
        <a:p>
          <a:endParaRPr lang="en-GB"/>
        </a:p>
      </dgm:t>
    </dgm:pt>
    <dgm:pt modelId="{AFBFD1EC-8361-4599-A6AE-370510466590}">
      <dgm:prSet phldrT="[Text]"/>
      <dgm:spPr/>
      <dgm:t>
        <a:bodyPr/>
        <a:lstStyle/>
        <a:p>
          <a:r>
            <a:rPr lang="en-GB" dirty="0" smtClean="0"/>
            <a:t>Centrifuge at 1000 RPM for 30 min</a:t>
          </a:r>
          <a:endParaRPr lang="en-GB" dirty="0"/>
        </a:p>
      </dgm:t>
    </dgm:pt>
    <dgm:pt modelId="{21B1F6A3-F1FE-4EAB-A134-FB0E002B791C}" type="parTrans" cxnId="{667BDC94-EA9A-44F6-B00A-10A278CDD698}">
      <dgm:prSet/>
      <dgm:spPr/>
      <dgm:t>
        <a:bodyPr/>
        <a:lstStyle/>
        <a:p>
          <a:endParaRPr lang="en-GB"/>
        </a:p>
      </dgm:t>
    </dgm:pt>
    <dgm:pt modelId="{BE1875A7-2952-466F-96B5-786785DD719F}" type="sibTrans" cxnId="{667BDC94-EA9A-44F6-B00A-10A278CDD698}">
      <dgm:prSet/>
      <dgm:spPr/>
      <dgm:t>
        <a:bodyPr/>
        <a:lstStyle/>
        <a:p>
          <a:endParaRPr lang="en-GB"/>
        </a:p>
      </dgm:t>
    </dgm:pt>
    <dgm:pt modelId="{78454BD2-2E5C-4747-8525-5B451F1511B3}">
      <dgm:prSet phldrT="[Text]"/>
      <dgm:spPr/>
      <dgm:t>
        <a:bodyPr/>
        <a:lstStyle/>
        <a:p>
          <a:r>
            <a:rPr lang="en-GB" dirty="0" smtClean="0"/>
            <a:t>Filter through 0.45 µm filter</a:t>
          </a:r>
          <a:endParaRPr lang="en-GB" dirty="0"/>
        </a:p>
      </dgm:t>
    </dgm:pt>
    <dgm:pt modelId="{68169C8E-5119-43FF-B585-DE04BE30ED4D}" type="parTrans" cxnId="{11B95DBA-DF2A-487D-86A0-DD9EAC77F94E}">
      <dgm:prSet/>
      <dgm:spPr/>
      <dgm:t>
        <a:bodyPr/>
        <a:lstStyle/>
        <a:p>
          <a:endParaRPr lang="en-GB"/>
        </a:p>
      </dgm:t>
    </dgm:pt>
    <dgm:pt modelId="{B7A3A116-D726-4529-A89E-AA603F763923}" type="sibTrans" cxnId="{11B95DBA-DF2A-487D-86A0-DD9EAC77F94E}">
      <dgm:prSet/>
      <dgm:spPr/>
      <dgm:t>
        <a:bodyPr/>
        <a:lstStyle/>
        <a:p>
          <a:endParaRPr lang="en-GB"/>
        </a:p>
      </dgm:t>
    </dgm:pt>
    <dgm:pt modelId="{C94E8ADA-1B3C-4E0D-8577-23A7CF262BE2}" type="pres">
      <dgm:prSet presAssocID="{C7A119F3-79FF-4D07-81B2-A7BDC42A8805}" presName="Name0" presStyleCnt="0">
        <dgm:presLayoutVars>
          <dgm:dir/>
          <dgm:animLvl val="lvl"/>
          <dgm:resizeHandles val="exact"/>
        </dgm:presLayoutVars>
      </dgm:prSet>
      <dgm:spPr/>
    </dgm:pt>
    <dgm:pt modelId="{B76EE77B-05B2-4491-A037-AEF8A7132E4E}" type="pres">
      <dgm:prSet presAssocID="{E010DF44-2DF2-432A-8CC1-458C33FA404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002845-375C-428E-83A8-A8B52AF98963}" type="pres">
      <dgm:prSet presAssocID="{1BACC545-ED7A-41B0-B8FC-26A33BE3A2E7}" presName="parTxOnlySpace" presStyleCnt="0"/>
      <dgm:spPr/>
    </dgm:pt>
    <dgm:pt modelId="{0A4F628E-591C-46CE-9620-9C789E76F8B7}" type="pres">
      <dgm:prSet presAssocID="{AFBFD1EC-8361-4599-A6AE-37051046659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F76AE1-1337-4EB5-82D0-47F06557DCC7}" type="pres">
      <dgm:prSet presAssocID="{BE1875A7-2952-466F-96B5-786785DD719F}" presName="parTxOnlySpace" presStyleCnt="0"/>
      <dgm:spPr/>
    </dgm:pt>
    <dgm:pt modelId="{65BFA712-A86F-4FD7-B7C4-D9CA34F839BA}" type="pres">
      <dgm:prSet presAssocID="{78454BD2-2E5C-4747-8525-5B451F1511B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23E180E-A3D7-4AD0-83E1-B8768462AB59}" type="presOf" srcId="{E010DF44-2DF2-432A-8CC1-458C33FA404F}" destId="{B76EE77B-05B2-4491-A037-AEF8A7132E4E}" srcOrd="0" destOrd="0" presId="urn:microsoft.com/office/officeart/2005/8/layout/chevron1"/>
    <dgm:cxn modelId="{3CFF42A2-5CB5-423B-BA8D-FCA64B3CAAE8}" srcId="{C7A119F3-79FF-4D07-81B2-A7BDC42A8805}" destId="{E010DF44-2DF2-432A-8CC1-458C33FA404F}" srcOrd="0" destOrd="0" parTransId="{A00E2DD3-9A58-4000-99E4-921D0F0630E4}" sibTransId="{1BACC545-ED7A-41B0-B8FC-26A33BE3A2E7}"/>
    <dgm:cxn modelId="{667BDC94-EA9A-44F6-B00A-10A278CDD698}" srcId="{C7A119F3-79FF-4D07-81B2-A7BDC42A8805}" destId="{AFBFD1EC-8361-4599-A6AE-370510466590}" srcOrd="1" destOrd="0" parTransId="{21B1F6A3-F1FE-4EAB-A134-FB0E002B791C}" sibTransId="{BE1875A7-2952-466F-96B5-786785DD719F}"/>
    <dgm:cxn modelId="{11B95DBA-DF2A-487D-86A0-DD9EAC77F94E}" srcId="{C7A119F3-79FF-4D07-81B2-A7BDC42A8805}" destId="{78454BD2-2E5C-4747-8525-5B451F1511B3}" srcOrd="2" destOrd="0" parTransId="{68169C8E-5119-43FF-B585-DE04BE30ED4D}" sibTransId="{B7A3A116-D726-4529-A89E-AA603F763923}"/>
    <dgm:cxn modelId="{2BD33335-E534-40B1-AEB2-A2832C2BB638}" type="presOf" srcId="{AFBFD1EC-8361-4599-A6AE-370510466590}" destId="{0A4F628E-591C-46CE-9620-9C789E76F8B7}" srcOrd="0" destOrd="0" presId="urn:microsoft.com/office/officeart/2005/8/layout/chevron1"/>
    <dgm:cxn modelId="{45F2DDA5-56B3-4881-BA06-4A471F1DB143}" type="presOf" srcId="{C7A119F3-79FF-4D07-81B2-A7BDC42A8805}" destId="{C94E8ADA-1B3C-4E0D-8577-23A7CF262BE2}" srcOrd="0" destOrd="0" presId="urn:microsoft.com/office/officeart/2005/8/layout/chevron1"/>
    <dgm:cxn modelId="{781BF70B-A0C1-4A2A-A288-1602E7FBF0A0}" type="presOf" srcId="{78454BD2-2E5C-4747-8525-5B451F1511B3}" destId="{65BFA712-A86F-4FD7-B7C4-D9CA34F839BA}" srcOrd="0" destOrd="0" presId="urn:microsoft.com/office/officeart/2005/8/layout/chevron1"/>
    <dgm:cxn modelId="{B0DAD34D-C677-4A9C-B35B-979AA51B85D0}" type="presParOf" srcId="{C94E8ADA-1B3C-4E0D-8577-23A7CF262BE2}" destId="{B76EE77B-05B2-4491-A037-AEF8A7132E4E}" srcOrd="0" destOrd="0" presId="urn:microsoft.com/office/officeart/2005/8/layout/chevron1"/>
    <dgm:cxn modelId="{00421F5B-2C86-4C19-81BA-F149E15330FB}" type="presParOf" srcId="{C94E8ADA-1B3C-4E0D-8577-23A7CF262BE2}" destId="{BB002845-375C-428E-83A8-A8B52AF98963}" srcOrd="1" destOrd="0" presId="urn:microsoft.com/office/officeart/2005/8/layout/chevron1"/>
    <dgm:cxn modelId="{3B39E594-E387-4187-BC61-DF5E54451837}" type="presParOf" srcId="{C94E8ADA-1B3C-4E0D-8577-23A7CF262BE2}" destId="{0A4F628E-591C-46CE-9620-9C789E76F8B7}" srcOrd="2" destOrd="0" presId="urn:microsoft.com/office/officeart/2005/8/layout/chevron1"/>
    <dgm:cxn modelId="{E8EB8EE4-6E46-4A07-9334-49B49234AE06}" type="presParOf" srcId="{C94E8ADA-1B3C-4E0D-8577-23A7CF262BE2}" destId="{12F76AE1-1337-4EB5-82D0-47F06557DCC7}" srcOrd="3" destOrd="0" presId="urn:microsoft.com/office/officeart/2005/8/layout/chevron1"/>
    <dgm:cxn modelId="{60FE8830-BDA4-4474-93F4-C7E77A0B9E92}" type="presParOf" srcId="{C94E8ADA-1B3C-4E0D-8577-23A7CF262BE2}" destId="{65BFA712-A86F-4FD7-B7C4-D9CA34F839B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70008B-3C6C-4274-9CD4-66763167E781}">
      <dsp:nvSpPr>
        <dsp:cNvPr id="0" name=""/>
        <dsp:cNvSpPr/>
      </dsp:nvSpPr>
      <dsp:spPr>
        <a:xfrm rot="5400000">
          <a:off x="1183206" y="1282458"/>
          <a:ext cx="1134223" cy="12912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06B73-172B-481B-A64C-8A07035B63E5}">
      <dsp:nvSpPr>
        <dsp:cNvPr id="0" name=""/>
        <dsp:cNvSpPr/>
      </dsp:nvSpPr>
      <dsp:spPr>
        <a:xfrm>
          <a:off x="882705" y="25148"/>
          <a:ext cx="1909364" cy="133649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Introduction</a:t>
          </a:r>
          <a:endParaRPr lang="en-GB" sz="2200" kern="1200" dirty="0"/>
        </a:p>
      </dsp:txBody>
      <dsp:txXfrm>
        <a:off x="947959" y="90402"/>
        <a:ext cx="1778856" cy="1205985"/>
      </dsp:txXfrm>
    </dsp:sp>
    <dsp:sp modelId="{03BD54E9-BAC9-4503-9AE7-DFAA8009E2A7}">
      <dsp:nvSpPr>
        <dsp:cNvPr id="0" name=""/>
        <dsp:cNvSpPr/>
      </dsp:nvSpPr>
      <dsp:spPr>
        <a:xfrm>
          <a:off x="2792070" y="152613"/>
          <a:ext cx="1388690" cy="1080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Why Natural Organic Matter?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Our solution</a:t>
          </a:r>
          <a:endParaRPr lang="en-GB" sz="1500" kern="1200" dirty="0"/>
        </a:p>
      </dsp:txBody>
      <dsp:txXfrm>
        <a:off x="2792070" y="152613"/>
        <a:ext cx="1388690" cy="1080213"/>
      </dsp:txXfrm>
    </dsp:sp>
    <dsp:sp modelId="{27AF31A4-8070-4AF6-8A43-CBC52C729472}">
      <dsp:nvSpPr>
        <dsp:cNvPr id="0" name=""/>
        <dsp:cNvSpPr/>
      </dsp:nvSpPr>
      <dsp:spPr>
        <a:xfrm rot="5400000">
          <a:off x="2766272" y="2783781"/>
          <a:ext cx="1134223" cy="12912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BCA32-0A91-4EDF-8CC6-46E252A4A0A5}">
      <dsp:nvSpPr>
        <dsp:cNvPr id="0" name=""/>
        <dsp:cNvSpPr/>
      </dsp:nvSpPr>
      <dsp:spPr>
        <a:xfrm>
          <a:off x="2465772" y="1526471"/>
          <a:ext cx="1909364" cy="133649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Materials and Methods</a:t>
          </a:r>
          <a:endParaRPr lang="en-GB" sz="2200" kern="1200" dirty="0"/>
        </a:p>
      </dsp:txBody>
      <dsp:txXfrm>
        <a:off x="2531026" y="1591725"/>
        <a:ext cx="1778856" cy="1205985"/>
      </dsp:txXfrm>
    </dsp:sp>
    <dsp:sp modelId="{0368EA27-BB09-4C2F-A357-648F723823E0}">
      <dsp:nvSpPr>
        <dsp:cNvPr id="0" name=""/>
        <dsp:cNvSpPr/>
      </dsp:nvSpPr>
      <dsp:spPr>
        <a:xfrm>
          <a:off x="4375137" y="1653936"/>
          <a:ext cx="1388690" cy="1080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Filter construction</a:t>
          </a:r>
          <a:endParaRPr lang="en-GB" sz="1500" kern="1200" dirty="0"/>
        </a:p>
      </dsp:txBody>
      <dsp:txXfrm>
        <a:off x="4375137" y="1653936"/>
        <a:ext cx="1388690" cy="1080213"/>
      </dsp:txXfrm>
    </dsp:sp>
    <dsp:sp modelId="{9910CE60-B135-493D-B4C2-11EB57F2B14D}">
      <dsp:nvSpPr>
        <dsp:cNvPr id="0" name=""/>
        <dsp:cNvSpPr/>
      </dsp:nvSpPr>
      <dsp:spPr>
        <a:xfrm>
          <a:off x="4048838" y="3027794"/>
          <a:ext cx="1909364" cy="133649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Results and conclusion</a:t>
          </a:r>
          <a:endParaRPr lang="en-GB" sz="2200" kern="1200" dirty="0"/>
        </a:p>
      </dsp:txBody>
      <dsp:txXfrm>
        <a:off x="4114092" y="3093048"/>
        <a:ext cx="1778856" cy="1205985"/>
      </dsp:txXfrm>
    </dsp:sp>
    <dsp:sp modelId="{9668BA8E-A494-4526-A899-A7D4CEA1BD12}">
      <dsp:nvSpPr>
        <dsp:cNvPr id="0" name=""/>
        <dsp:cNvSpPr/>
      </dsp:nvSpPr>
      <dsp:spPr>
        <a:xfrm>
          <a:off x="5958203" y="3155260"/>
          <a:ext cx="1388690" cy="1080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Performance results and conclusions</a:t>
          </a:r>
          <a:endParaRPr lang="en-GB" sz="1500" kern="1200" dirty="0"/>
        </a:p>
      </dsp:txBody>
      <dsp:txXfrm>
        <a:off x="5958203" y="3155260"/>
        <a:ext cx="1388690" cy="10802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2A05A-CB82-4812-BCC6-1AC7AA71C830}">
      <dsp:nvSpPr>
        <dsp:cNvPr id="0" name=""/>
        <dsp:cNvSpPr/>
      </dsp:nvSpPr>
      <dsp:spPr>
        <a:xfrm>
          <a:off x="1430743" y="2070"/>
          <a:ext cx="2097971" cy="17713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NOM in drinking water</a:t>
          </a:r>
          <a:endParaRPr lang="en-GB" sz="2100" kern="1200" dirty="0"/>
        </a:p>
      </dsp:txBody>
      <dsp:txXfrm>
        <a:off x="1737984" y="261478"/>
        <a:ext cx="1483489" cy="1252531"/>
      </dsp:txXfrm>
    </dsp:sp>
    <dsp:sp modelId="{8B246787-B687-418B-AAC2-B4E4DBBEC3F1}">
      <dsp:nvSpPr>
        <dsp:cNvPr id="0" name=""/>
        <dsp:cNvSpPr/>
      </dsp:nvSpPr>
      <dsp:spPr>
        <a:xfrm>
          <a:off x="2114983" y="1875546"/>
          <a:ext cx="729492" cy="729492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>
        <a:off x="2211677" y="2154504"/>
        <a:ext cx="536104" cy="171576"/>
      </dsp:txXfrm>
    </dsp:sp>
    <dsp:sp modelId="{9BE40A6C-2BA7-4387-B035-E923CCA51827}">
      <dsp:nvSpPr>
        <dsp:cNvPr id="0" name=""/>
        <dsp:cNvSpPr/>
      </dsp:nvSpPr>
      <dsp:spPr>
        <a:xfrm>
          <a:off x="1407664" y="2707168"/>
          <a:ext cx="2144130" cy="168019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Disinfectant</a:t>
          </a:r>
          <a:endParaRPr lang="en-GB" sz="2100" kern="1200" dirty="0"/>
        </a:p>
      </dsp:txBody>
      <dsp:txXfrm>
        <a:off x="1721665" y="2953227"/>
        <a:ext cx="1516128" cy="1188080"/>
      </dsp:txXfrm>
    </dsp:sp>
    <dsp:sp modelId="{30EDB96B-EA3C-48AA-999E-6719113E2E63}">
      <dsp:nvSpPr>
        <dsp:cNvPr id="0" name=""/>
        <dsp:cNvSpPr/>
      </dsp:nvSpPr>
      <dsp:spPr>
        <a:xfrm>
          <a:off x="3740456" y="1960777"/>
          <a:ext cx="399963" cy="46788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700" kern="1200"/>
        </a:p>
      </dsp:txBody>
      <dsp:txXfrm>
        <a:off x="3740456" y="2054353"/>
        <a:ext cx="279974" cy="280729"/>
      </dsp:txXfrm>
    </dsp:sp>
    <dsp:sp modelId="{418D2FCD-077A-40F1-9B58-204E84907CF3}">
      <dsp:nvSpPr>
        <dsp:cNvPr id="0" name=""/>
        <dsp:cNvSpPr/>
      </dsp:nvSpPr>
      <dsp:spPr>
        <a:xfrm>
          <a:off x="4306442" y="936972"/>
          <a:ext cx="2515492" cy="251549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Disinfection by-product formation</a:t>
          </a:r>
          <a:endParaRPr lang="en-GB" sz="2500" kern="1200" dirty="0"/>
        </a:p>
      </dsp:txBody>
      <dsp:txXfrm>
        <a:off x="4674827" y="1305357"/>
        <a:ext cx="1778722" cy="17787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38D0A-D764-48D0-BD95-72999F585B11}">
      <dsp:nvSpPr>
        <dsp:cNvPr id="0" name=""/>
        <dsp:cNvSpPr/>
      </dsp:nvSpPr>
      <dsp:spPr>
        <a:xfrm>
          <a:off x="2897669" y="989766"/>
          <a:ext cx="2434765" cy="243476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alpha val="5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800" kern="1200" dirty="0" smtClean="0"/>
            <a:t>Why target NOM?</a:t>
          </a:r>
          <a:endParaRPr lang="en-GB" sz="3800" kern="1200" dirty="0"/>
        </a:p>
      </dsp:txBody>
      <dsp:txXfrm>
        <a:off x="3254232" y="1346329"/>
        <a:ext cx="1721639" cy="1721639"/>
      </dsp:txXfrm>
    </dsp:sp>
    <dsp:sp modelId="{7B403B6F-0A68-4255-8234-32002D8E03BD}">
      <dsp:nvSpPr>
        <dsp:cNvPr id="0" name=""/>
        <dsp:cNvSpPr/>
      </dsp:nvSpPr>
      <dsp:spPr>
        <a:xfrm>
          <a:off x="3036609" y="-274675"/>
          <a:ext cx="2156399" cy="1767603"/>
        </a:xfrm>
        <a:prstGeom prst="ellipse">
          <a:avLst/>
        </a:prstGeom>
        <a:solidFill>
          <a:schemeClr val="accent3">
            <a:alpha val="50000"/>
            <a:hueOff val="-284339"/>
            <a:satOff val="-1172"/>
            <a:lumOff val="-246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alpha val="50000"/>
              <a:hueOff val="-284339"/>
              <a:satOff val="-1172"/>
              <a:lumOff val="-246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Plentiful NOM sources</a:t>
          </a:r>
          <a:endParaRPr lang="en-GB" sz="1600" kern="1200" dirty="0"/>
        </a:p>
      </dsp:txBody>
      <dsp:txXfrm>
        <a:off x="3352406" y="-15816"/>
        <a:ext cx="1524805" cy="1249885"/>
      </dsp:txXfrm>
    </dsp:sp>
    <dsp:sp modelId="{E8F5B3D5-583A-43AC-86B0-AFD2A1726B00}">
      <dsp:nvSpPr>
        <dsp:cNvPr id="0" name=""/>
        <dsp:cNvSpPr/>
      </dsp:nvSpPr>
      <dsp:spPr>
        <a:xfrm>
          <a:off x="4906893" y="1277808"/>
          <a:ext cx="2156399" cy="1767603"/>
        </a:xfrm>
        <a:prstGeom prst="ellipse">
          <a:avLst/>
        </a:prstGeom>
        <a:solidFill>
          <a:schemeClr val="accent3">
            <a:alpha val="50000"/>
            <a:hueOff val="-568678"/>
            <a:satOff val="-2344"/>
            <a:lumOff val="-491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alpha val="50000"/>
              <a:hueOff val="-568678"/>
              <a:satOff val="-2344"/>
              <a:lumOff val="-491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Highest TTHM recorded: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245 µg L</a:t>
          </a:r>
          <a:r>
            <a:rPr lang="en-GB" sz="1600" kern="1200" baseline="30000" dirty="0" smtClean="0"/>
            <a:t>-1</a:t>
          </a:r>
        </a:p>
      </dsp:txBody>
      <dsp:txXfrm>
        <a:off x="5222690" y="1536667"/>
        <a:ext cx="1524805" cy="1249885"/>
      </dsp:txXfrm>
    </dsp:sp>
    <dsp:sp modelId="{1ED4A4D7-2E2F-4316-8DE7-D026858C019B}">
      <dsp:nvSpPr>
        <dsp:cNvPr id="0" name=""/>
        <dsp:cNvSpPr/>
      </dsp:nvSpPr>
      <dsp:spPr>
        <a:xfrm>
          <a:off x="3036853" y="2896509"/>
          <a:ext cx="2156399" cy="1767603"/>
        </a:xfrm>
        <a:prstGeom prst="ellipse">
          <a:avLst/>
        </a:prstGeom>
        <a:solidFill>
          <a:schemeClr val="accent3">
            <a:alpha val="50000"/>
            <a:hueOff val="-853018"/>
            <a:satOff val="-3517"/>
            <a:lumOff val="-737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alpha val="50000"/>
              <a:hueOff val="-853018"/>
              <a:satOff val="-3517"/>
              <a:lumOff val="-737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Retrofitting not redesigning</a:t>
          </a:r>
          <a:endParaRPr lang="en-GB" sz="1600" kern="1200" dirty="0"/>
        </a:p>
      </dsp:txBody>
      <dsp:txXfrm>
        <a:off x="3352650" y="3155368"/>
        <a:ext cx="1524805" cy="1249885"/>
      </dsp:txXfrm>
    </dsp:sp>
    <dsp:sp modelId="{0CA5C267-37F7-48B7-A840-5686289F0863}">
      <dsp:nvSpPr>
        <dsp:cNvPr id="0" name=""/>
        <dsp:cNvSpPr/>
      </dsp:nvSpPr>
      <dsp:spPr>
        <a:xfrm>
          <a:off x="1090465" y="1277826"/>
          <a:ext cx="2157409" cy="1766593"/>
        </a:xfrm>
        <a:prstGeom prst="ellipse">
          <a:avLst/>
        </a:prstGeom>
        <a:solidFill>
          <a:schemeClr val="accent3">
            <a:alpha val="50000"/>
            <a:hueOff val="-1137357"/>
            <a:satOff val="-4689"/>
            <a:lumOff val="-983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alpha val="50000"/>
              <a:hueOff val="-1137357"/>
              <a:satOff val="-4689"/>
              <a:lumOff val="-983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10 % Total </a:t>
          </a:r>
          <a:r>
            <a:rPr lang="en-GB" sz="1600" kern="1200" dirty="0" err="1" smtClean="0"/>
            <a:t>Trihalomethane</a:t>
          </a:r>
          <a:r>
            <a:rPr lang="en-GB" sz="1600" kern="1200" dirty="0" smtClean="0"/>
            <a:t> non-compliance in Ireland</a:t>
          </a:r>
          <a:endParaRPr lang="en-GB" sz="1600" kern="1200" dirty="0"/>
        </a:p>
      </dsp:txBody>
      <dsp:txXfrm>
        <a:off x="1406410" y="1536538"/>
        <a:ext cx="1525519" cy="12491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6EE77B-05B2-4491-A037-AEF8A7132E4E}">
      <dsp:nvSpPr>
        <dsp:cNvPr id="0" name=""/>
        <dsp:cNvSpPr/>
      </dsp:nvSpPr>
      <dsp:spPr>
        <a:xfrm>
          <a:off x="2004" y="1579664"/>
          <a:ext cx="2441697" cy="97667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Add to water and mix for 25 min</a:t>
          </a:r>
          <a:endParaRPr lang="en-GB" sz="1900" kern="1200" dirty="0"/>
        </a:p>
      </dsp:txBody>
      <dsp:txXfrm>
        <a:off x="490343" y="1579664"/>
        <a:ext cx="1465019" cy="976678"/>
      </dsp:txXfrm>
    </dsp:sp>
    <dsp:sp modelId="{0A4F628E-591C-46CE-9620-9C789E76F8B7}">
      <dsp:nvSpPr>
        <dsp:cNvPr id="0" name=""/>
        <dsp:cNvSpPr/>
      </dsp:nvSpPr>
      <dsp:spPr>
        <a:xfrm>
          <a:off x="2199531" y="1579664"/>
          <a:ext cx="2441697" cy="97667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Centrifuge at 1000 RPM for 30 min</a:t>
          </a:r>
          <a:endParaRPr lang="en-GB" sz="1900" kern="1200" dirty="0"/>
        </a:p>
      </dsp:txBody>
      <dsp:txXfrm>
        <a:off x="2687870" y="1579664"/>
        <a:ext cx="1465019" cy="976678"/>
      </dsp:txXfrm>
    </dsp:sp>
    <dsp:sp modelId="{65BFA712-A86F-4FD7-B7C4-D9CA34F839BA}">
      <dsp:nvSpPr>
        <dsp:cNvPr id="0" name=""/>
        <dsp:cNvSpPr/>
      </dsp:nvSpPr>
      <dsp:spPr>
        <a:xfrm>
          <a:off x="4397058" y="1579664"/>
          <a:ext cx="2441697" cy="97667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Filter through 0.45 µm filter</a:t>
          </a:r>
          <a:endParaRPr lang="en-GB" sz="1900" kern="1200" dirty="0"/>
        </a:p>
      </dsp:txBody>
      <dsp:txXfrm>
        <a:off x="4885397" y="1579664"/>
        <a:ext cx="1465019" cy="976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63B32-4837-4586-AF9A-6273724FBEEB}" type="datetimeFigureOut">
              <a:rPr lang="en-IE" smtClean="0"/>
              <a:t>01/09/2015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3E6CE-5A86-4A5C-A1A0-A789A6C417B8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4790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207730-FF44-49F3-BB03-A339ADC45948}" type="datetimeFigureOut">
              <a:rPr lang="en-GB" smtClean="0"/>
              <a:t>01/09/2015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0D406F-6E37-4D45-8883-0BE9E7D7267F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12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 novel filtration configuration for targeted </a:t>
            </a:r>
            <a:r>
              <a:rPr lang="en-GB" dirty="0" err="1" smtClean="0"/>
              <a:t>humic</a:t>
            </a:r>
            <a:r>
              <a:rPr lang="en-GB" dirty="0" smtClean="0"/>
              <a:t> acid removal from drinking water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4437112"/>
            <a:ext cx="7854696" cy="888504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Maebh A. Grace, Mark G. Healy, Eoghan Clifford</a:t>
            </a:r>
            <a:endParaRPr lang="en-GB" dirty="0"/>
          </a:p>
        </p:txBody>
      </p:sp>
      <p:pic>
        <p:nvPicPr>
          <p:cNvPr id="6" name="Picture 5" descr="http://www.cavan.ie/fleadh2011cavan/image/epa(master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517232"/>
            <a:ext cx="2088232" cy="1076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www.maths.nuigalway.ie/~javier/nuig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17230"/>
            <a:ext cx="2952329" cy="1076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591" y="5517232"/>
            <a:ext cx="3021941" cy="107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275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	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Continuous	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GB" dirty="0" smtClean="0"/>
              <a:t>Intermittent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591780" y="5734967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% DOC Removal</a:t>
            </a:r>
          </a:p>
          <a:p>
            <a:endParaRPr lang="en-GB" dirty="0"/>
          </a:p>
        </p:txBody>
      </p:sp>
      <p:pic>
        <p:nvPicPr>
          <p:cNvPr id="10" name="Picture 9" descr="C:\Users\User\Dropbox\PhD\Conferences\NOM 6\legend fina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852" y="6112258"/>
            <a:ext cx="2664296" cy="47815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179512" y="2522759"/>
            <a:ext cx="461665" cy="321220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 smtClean="0"/>
              <a:t>Depth from surface (m)</a:t>
            </a:r>
            <a:endParaRPr lang="en-GB" dirty="0"/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316554904"/>
              </p:ext>
            </p:extLst>
          </p:nvPr>
        </p:nvGraphicFramePr>
        <p:xfrm>
          <a:off x="674822" y="2514600"/>
          <a:ext cx="4039200" cy="321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546200207"/>
              </p:ext>
            </p:extLst>
          </p:nvPr>
        </p:nvGraphicFramePr>
        <p:xfrm>
          <a:off x="4689104" y="2514600"/>
          <a:ext cx="4039200" cy="321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Freeform 4"/>
          <p:cNvSpPr/>
          <p:nvPr/>
        </p:nvSpPr>
        <p:spPr>
          <a:xfrm>
            <a:off x="1882588" y="3617259"/>
            <a:ext cx="766670" cy="1411941"/>
          </a:xfrm>
          <a:custGeom>
            <a:avLst/>
            <a:gdLst>
              <a:gd name="connsiteX0" fmla="*/ 0 w 766670"/>
              <a:gd name="connsiteY0" fmla="*/ 0 h 1411941"/>
              <a:gd name="connsiteX1" fmla="*/ 766483 w 766670"/>
              <a:gd name="connsiteY1" fmla="*/ 699247 h 1411941"/>
              <a:gd name="connsiteX2" fmla="*/ 67236 w 766670"/>
              <a:gd name="connsiteY2" fmla="*/ 1411941 h 1411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6670" h="1411941">
                <a:moveTo>
                  <a:pt x="0" y="0"/>
                </a:moveTo>
                <a:cubicBezTo>
                  <a:pt x="377638" y="231962"/>
                  <a:pt x="755277" y="463924"/>
                  <a:pt x="766483" y="699247"/>
                </a:cubicBezTo>
                <a:cubicBezTo>
                  <a:pt x="777689" y="934570"/>
                  <a:pt x="284630" y="1230406"/>
                  <a:pt x="67236" y="141194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7189600" y="3617259"/>
            <a:ext cx="246624" cy="1452282"/>
          </a:xfrm>
          <a:custGeom>
            <a:avLst/>
            <a:gdLst>
              <a:gd name="connsiteX0" fmla="*/ 246624 w 246624"/>
              <a:gd name="connsiteY0" fmla="*/ 0 h 1452282"/>
              <a:gd name="connsiteX1" fmla="*/ 18024 w 246624"/>
              <a:gd name="connsiteY1" fmla="*/ 699247 h 1452282"/>
              <a:gd name="connsiteX2" fmla="*/ 31471 w 246624"/>
              <a:gd name="connsiteY2" fmla="*/ 1452282 h 1452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624" h="1452282">
                <a:moveTo>
                  <a:pt x="246624" y="0"/>
                </a:moveTo>
                <a:cubicBezTo>
                  <a:pt x="150253" y="228600"/>
                  <a:pt x="53883" y="457200"/>
                  <a:pt x="18024" y="699247"/>
                </a:cubicBezTo>
                <a:cubicBezTo>
                  <a:pt x="-17835" y="941294"/>
                  <a:pt x="6818" y="1196788"/>
                  <a:pt x="31471" y="145228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 6"/>
          <p:cNvSpPr/>
          <p:nvPr/>
        </p:nvSpPr>
        <p:spPr>
          <a:xfrm>
            <a:off x="2057400" y="3617259"/>
            <a:ext cx="403412" cy="1438835"/>
          </a:xfrm>
          <a:custGeom>
            <a:avLst/>
            <a:gdLst>
              <a:gd name="connsiteX0" fmla="*/ 403412 w 403412"/>
              <a:gd name="connsiteY0" fmla="*/ 0 h 1438835"/>
              <a:gd name="connsiteX1" fmla="*/ 309282 w 403412"/>
              <a:gd name="connsiteY1" fmla="*/ 712694 h 1438835"/>
              <a:gd name="connsiteX2" fmla="*/ 0 w 403412"/>
              <a:gd name="connsiteY2" fmla="*/ 1438835 h 143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3412" h="1438835">
                <a:moveTo>
                  <a:pt x="403412" y="0"/>
                </a:moveTo>
                <a:cubicBezTo>
                  <a:pt x="389964" y="236444"/>
                  <a:pt x="376517" y="472888"/>
                  <a:pt x="309282" y="712694"/>
                </a:cubicBezTo>
                <a:cubicBezTo>
                  <a:pt x="242047" y="952500"/>
                  <a:pt x="121023" y="1195667"/>
                  <a:pt x="0" y="1438835"/>
                </a:cubicBez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reeform 7"/>
          <p:cNvSpPr/>
          <p:nvPr/>
        </p:nvSpPr>
        <p:spPr>
          <a:xfrm>
            <a:off x="6037729" y="3630706"/>
            <a:ext cx="1148012" cy="1411941"/>
          </a:xfrm>
          <a:custGeom>
            <a:avLst/>
            <a:gdLst>
              <a:gd name="connsiteX0" fmla="*/ 0 w 1148012"/>
              <a:gd name="connsiteY0" fmla="*/ 0 h 1411941"/>
              <a:gd name="connsiteX1" fmla="*/ 1062318 w 1148012"/>
              <a:gd name="connsiteY1" fmla="*/ 699247 h 1411941"/>
              <a:gd name="connsiteX2" fmla="*/ 1035424 w 1148012"/>
              <a:gd name="connsiteY2" fmla="*/ 1411941 h 1411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8012" h="1411941">
                <a:moveTo>
                  <a:pt x="0" y="0"/>
                </a:moveTo>
                <a:cubicBezTo>
                  <a:pt x="444873" y="231962"/>
                  <a:pt x="889747" y="463924"/>
                  <a:pt x="1062318" y="699247"/>
                </a:cubicBezTo>
                <a:cubicBezTo>
                  <a:pt x="1234889" y="934570"/>
                  <a:pt x="1104900" y="1299882"/>
                  <a:pt x="1035424" y="1411941"/>
                </a:cubicBez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1778708" y="3603812"/>
            <a:ext cx="655210" cy="1438835"/>
          </a:xfrm>
          <a:custGeom>
            <a:avLst/>
            <a:gdLst>
              <a:gd name="connsiteX0" fmla="*/ 655210 w 655210"/>
              <a:gd name="connsiteY0" fmla="*/ 0 h 1438835"/>
              <a:gd name="connsiteX1" fmla="*/ 50092 w 655210"/>
              <a:gd name="connsiteY1" fmla="*/ 712694 h 1438835"/>
              <a:gd name="connsiteX2" fmla="*/ 76986 w 655210"/>
              <a:gd name="connsiteY2" fmla="*/ 1438835 h 143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5210" h="1438835">
                <a:moveTo>
                  <a:pt x="655210" y="0"/>
                </a:moveTo>
                <a:cubicBezTo>
                  <a:pt x="400836" y="236444"/>
                  <a:pt x="146463" y="472888"/>
                  <a:pt x="50092" y="712694"/>
                </a:cubicBezTo>
                <a:cubicBezTo>
                  <a:pt x="-46279" y="952500"/>
                  <a:pt x="15353" y="1195667"/>
                  <a:pt x="76986" y="143883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14"/>
          <p:cNvSpPr/>
          <p:nvPr/>
        </p:nvSpPr>
        <p:spPr>
          <a:xfrm>
            <a:off x="6669741" y="3603812"/>
            <a:ext cx="147918" cy="1465729"/>
          </a:xfrm>
          <a:custGeom>
            <a:avLst/>
            <a:gdLst>
              <a:gd name="connsiteX0" fmla="*/ 0 w 147918"/>
              <a:gd name="connsiteY0" fmla="*/ 0 h 1465729"/>
              <a:gd name="connsiteX1" fmla="*/ 26894 w 147918"/>
              <a:gd name="connsiteY1" fmla="*/ 712694 h 1465729"/>
              <a:gd name="connsiteX2" fmla="*/ 147918 w 147918"/>
              <a:gd name="connsiteY2" fmla="*/ 1465729 h 1465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918" h="1465729">
                <a:moveTo>
                  <a:pt x="0" y="0"/>
                </a:moveTo>
                <a:cubicBezTo>
                  <a:pt x="1120" y="234203"/>
                  <a:pt x="2241" y="468406"/>
                  <a:pt x="26894" y="712694"/>
                </a:cubicBezTo>
                <a:cubicBezTo>
                  <a:pt x="51547" y="956982"/>
                  <a:pt x="147918" y="1465729"/>
                  <a:pt x="147918" y="146572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lowchart: Punched Tape 15"/>
          <p:cNvSpPr/>
          <p:nvPr/>
        </p:nvSpPr>
        <p:spPr>
          <a:xfrm>
            <a:off x="3419872" y="563076"/>
            <a:ext cx="2016224" cy="191683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>
                <a:solidFill>
                  <a:schemeClr val="tx1"/>
                </a:solidFill>
              </a:rPr>
              <a:t>Config</a:t>
            </a:r>
            <a:r>
              <a:rPr lang="en-GB" sz="1600" dirty="0" smtClean="0">
                <a:solidFill>
                  <a:schemeClr val="tx1"/>
                </a:solidFill>
              </a:rPr>
              <a:t> 1: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Bayer Residue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Zeolite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Sand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81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	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Continuous	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GB" dirty="0" smtClean="0"/>
              <a:t>Intermittent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591780" y="5734967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% DOC Removal</a:t>
            </a:r>
          </a:p>
          <a:p>
            <a:endParaRPr lang="en-GB" dirty="0"/>
          </a:p>
        </p:txBody>
      </p:sp>
      <p:pic>
        <p:nvPicPr>
          <p:cNvPr id="10" name="Picture 9" descr="C:\Users\User\Dropbox\PhD\Conferences\NOM 6\legend fina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852" y="6112258"/>
            <a:ext cx="2664296" cy="47815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179512" y="2522759"/>
            <a:ext cx="461665" cy="321220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 smtClean="0"/>
              <a:t>Depth from surface (m)</a:t>
            </a:r>
            <a:endParaRPr lang="en-GB" dirty="0"/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4073179880"/>
              </p:ext>
            </p:extLst>
          </p:nvPr>
        </p:nvGraphicFramePr>
        <p:xfrm>
          <a:off x="605825" y="2514600"/>
          <a:ext cx="4039200" cy="321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1300519046"/>
              </p:ext>
            </p:extLst>
          </p:nvPr>
        </p:nvGraphicFramePr>
        <p:xfrm>
          <a:off x="4647600" y="2523766"/>
          <a:ext cx="4039200" cy="321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Freeform 4"/>
          <p:cNvSpPr/>
          <p:nvPr/>
        </p:nvSpPr>
        <p:spPr>
          <a:xfrm>
            <a:off x="3133165" y="3469341"/>
            <a:ext cx="509336" cy="1613647"/>
          </a:xfrm>
          <a:custGeom>
            <a:avLst/>
            <a:gdLst>
              <a:gd name="connsiteX0" fmla="*/ 0 w 509336"/>
              <a:gd name="connsiteY0" fmla="*/ 0 h 1613647"/>
              <a:gd name="connsiteX1" fmla="*/ 470647 w 509336"/>
              <a:gd name="connsiteY1" fmla="*/ 537883 h 1613647"/>
              <a:gd name="connsiteX2" fmla="*/ 457200 w 509336"/>
              <a:gd name="connsiteY2" fmla="*/ 1062318 h 1613647"/>
              <a:gd name="connsiteX3" fmla="*/ 255494 w 509336"/>
              <a:gd name="connsiteY3" fmla="*/ 1613647 h 161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9336" h="1613647">
                <a:moveTo>
                  <a:pt x="0" y="0"/>
                </a:moveTo>
                <a:cubicBezTo>
                  <a:pt x="197223" y="180415"/>
                  <a:pt x="394447" y="360830"/>
                  <a:pt x="470647" y="537883"/>
                </a:cubicBezTo>
                <a:cubicBezTo>
                  <a:pt x="546847" y="714936"/>
                  <a:pt x="493059" y="883024"/>
                  <a:pt x="457200" y="1062318"/>
                </a:cubicBezTo>
                <a:cubicBezTo>
                  <a:pt x="421341" y="1241612"/>
                  <a:pt x="280147" y="1528482"/>
                  <a:pt x="255494" y="161364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7301753" y="3442447"/>
            <a:ext cx="147918" cy="1600200"/>
          </a:xfrm>
          <a:custGeom>
            <a:avLst/>
            <a:gdLst>
              <a:gd name="connsiteX0" fmla="*/ 0 w 147918"/>
              <a:gd name="connsiteY0" fmla="*/ 0 h 1600200"/>
              <a:gd name="connsiteX1" fmla="*/ 147918 w 147918"/>
              <a:gd name="connsiteY1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7918" h="1600200">
                <a:moveTo>
                  <a:pt x="0" y="0"/>
                </a:moveTo>
                <a:lnTo>
                  <a:pt x="147918" y="16002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 6"/>
          <p:cNvSpPr/>
          <p:nvPr/>
        </p:nvSpPr>
        <p:spPr>
          <a:xfrm>
            <a:off x="2635624" y="3469341"/>
            <a:ext cx="733366" cy="1600200"/>
          </a:xfrm>
          <a:custGeom>
            <a:avLst/>
            <a:gdLst>
              <a:gd name="connsiteX0" fmla="*/ 0 w 733366"/>
              <a:gd name="connsiteY0" fmla="*/ 0 h 1600200"/>
              <a:gd name="connsiteX1" fmla="*/ 726141 w 733366"/>
              <a:gd name="connsiteY1" fmla="*/ 551330 h 1600200"/>
              <a:gd name="connsiteX2" fmla="*/ 376517 w 733366"/>
              <a:gd name="connsiteY2" fmla="*/ 1048871 h 1600200"/>
              <a:gd name="connsiteX3" fmla="*/ 443752 w 733366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3366" h="1600200">
                <a:moveTo>
                  <a:pt x="0" y="0"/>
                </a:moveTo>
                <a:cubicBezTo>
                  <a:pt x="331694" y="188259"/>
                  <a:pt x="663388" y="376518"/>
                  <a:pt x="726141" y="551330"/>
                </a:cubicBezTo>
                <a:cubicBezTo>
                  <a:pt x="788894" y="726142"/>
                  <a:pt x="423582" y="874059"/>
                  <a:pt x="376517" y="1048871"/>
                </a:cubicBezTo>
                <a:cubicBezTo>
                  <a:pt x="329452" y="1223683"/>
                  <a:pt x="412376" y="1463488"/>
                  <a:pt x="443752" y="1600200"/>
                </a:cubicBez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reeform 7"/>
          <p:cNvSpPr/>
          <p:nvPr/>
        </p:nvSpPr>
        <p:spPr>
          <a:xfrm>
            <a:off x="7234518" y="3442447"/>
            <a:ext cx="161364" cy="1627094"/>
          </a:xfrm>
          <a:custGeom>
            <a:avLst/>
            <a:gdLst>
              <a:gd name="connsiteX0" fmla="*/ 161364 w 161364"/>
              <a:gd name="connsiteY0" fmla="*/ 0 h 1627094"/>
              <a:gd name="connsiteX1" fmla="*/ 0 w 161364"/>
              <a:gd name="connsiteY1" fmla="*/ 1627094 h 1627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1364" h="1627094">
                <a:moveTo>
                  <a:pt x="161364" y="0"/>
                </a:moveTo>
                <a:lnTo>
                  <a:pt x="0" y="1627094"/>
                </a:ln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 11"/>
          <p:cNvSpPr/>
          <p:nvPr/>
        </p:nvSpPr>
        <p:spPr>
          <a:xfrm>
            <a:off x="2864224" y="3442447"/>
            <a:ext cx="430305" cy="1613647"/>
          </a:xfrm>
          <a:custGeom>
            <a:avLst/>
            <a:gdLst>
              <a:gd name="connsiteX0" fmla="*/ 0 w 430305"/>
              <a:gd name="connsiteY0" fmla="*/ 0 h 1613647"/>
              <a:gd name="connsiteX1" fmla="*/ 309282 w 430305"/>
              <a:gd name="connsiteY1" fmla="*/ 564777 h 1613647"/>
              <a:gd name="connsiteX2" fmla="*/ 268941 w 430305"/>
              <a:gd name="connsiteY2" fmla="*/ 1102659 h 1613647"/>
              <a:gd name="connsiteX3" fmla="*/ 430305 w 430305"/>
              <a:gd name="connsiteY3" fmla="*/ 1613647 h 161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0305" h="1613647">
                <a:moveTo>
                  <a:pt x="0" y="0"/>
                </a:moveTo>
                <a:cubicBezTo>
                  <a:pt x="132229" y="190500"/>
                  <a:pt x="264459" y="381001"/>
                  <a:pt x="309282" y="564777"/>
                </a:cubicBezTo>
                <a:cubicBezTo>
                  <a:pt x="354105" y="748553"/>
                  <a:pt x="248771" y="927847"/>
                  <a:pt x="268941" y="1102659"/>
                </a:cubicBezTo>
                <a:cubicBezTo>
                  <a:pt x="289112" y="1277471"/>
                  <a:pt x="359708" y="1445559"/>
                  <a:pt x="430305" y="161364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6333565" y="3442447"/>
            <a:ext cx="605117" cy="1613647"/>
          </a:xfrm>
          <a:custGeom>
            <a:avLst/>
            <a:gdLst>
              <a:gd name="connsiteX0" fmla="*/ 0 w 605117"/>
              <a:gd name="connsiteY0" fmla="*/ 0 h 1613647"/>
              <a:gd name="connsiteX1" fmla="*/ 605117 w 605117"/>
              <a:gd name="connsiteY1" fmla="*/ 1613647 h 161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5117" h="1613647">
                <a:moveTo>
                  <a:pt x="0" y="0"/>
                </a:moveTo>
                <a:lnTo>
                  <a:pt x="605117" y="1613647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lowchart: Punched Tape 16"/>
          <p:cNvSpPr/>
          <p:nvPr/>
        </p:nvSpPr>
        <p:spPr>
          <a:xfrm>
            <a:off x="3563888" y="621141"/>
            <a:ext cx="2016224" cy="191683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>
                <a:solidFill>
                  <a:schemeClr val="tx1"/>
                </a:solidFill>
              </a:rPr>
              <a:t>Config</a:t>
            </a:r>
            <a:r>
              <a:rPr lang="en-GB" sz="1600" dirty="0" smtClean="0">
                <a:solidFill>
                  <a:schemeClr val="tx1"/>
                </a:solidFill>
              </a:rPr>
              <a:t> 2: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Fly ash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GAC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Zeolite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Sand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90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4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Both configurations more effective than control</a:t>
            </a:r>
          </a:p>
          <a:p>
            <a:pPr lvl="1"/>
            <a:r>
              <a:rPr lang="en-GB" dirty="0" smtClean="0"/>
              <a:t>Configuration 2 most effective</a:t>
            </a:r>
          </a:p>
          <a:p>
            <a:pPr marL="393192" lvl="1" indent="0">
              <a:buNone/>
            </a:pPr>
            <a:endParaRPr lang="en-GB" dirty="0" smtClean="0"/>
          </a:p>
          <a:p>
            <a:r>
              <a:rPr lang="en-GB" dirty="0" smtClean="0"/>
              <a:t>Clogging was observed across all filter configurations</a:t>
            </a:r>
          </a:p>
          <a:p>
            <a:pPr lvl="1"/>
            <a:r>
              <a:rPr lang="en-GB" dirty="0" err="1" smtClean="0"/>
              <a:t>Humic</a:t>
            </a:r>
            <a:r>
              <a:rPr lang="en-GB" dirty="0" smtClean="0"/>
              <a:t> acid mix: high suspended solids</a:t>
            </a:r>
          </a:p>
          <a:p>
            <a:pPr lvl="1"/>
            <a:r>
              <a:rPr lang="en-GB" dirty="0" smtClean="0"/>
              <a:t>Approx. 200 mg L</a:t>
            </a:r>
            <a:r>
              <a:rPr lang="en-GB" baseline="30000" dirty="0" smtClean="0"/>
              <a:t>-1</a:t>
            </a:r>
            <a:endParaRPr lang="en-GB" baseline="30000" dirty="0"/>
          </a:p>
          <a:p>
            <a:pPr lvl="1"/>
            <a:endParaRPr lang="en-GB" dirty="0" smtClean="0"/>
          </a:p>
          <a:p>
            <a:r>
              <a:rPr lang="en-GB" dirty="0" smtClean="0"/>
              <a:t>DOC removal decreased over time</a:t>
            </a:r>
          </a:p>
          <a:p>
            <a:pPr lvl="1"/>
            <a:r>
              <a:rPr lang="en-GB" dirty="0" smtClean="0"/>
              <a:t>Clogging of upper layers, DOC leaching</a:t>
            </a:r>
          </a:p>
          <a:p>
            <a:pPr marL="393192" lvl="1" indent="0">
              <a:buNone/>
            </a:pPr>
            <a:r>
              <a:rPr lang="en-GB" dirty="0" smtClean="0"/>
              <a:t>and media saturation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67611" y="4080309"/>
            <a:ext cx="2564904" cy="1923678"/>
          </a:xfrm>
          <a:prstGeom prst="rect">
            <a:avLst/>
          </a:prstGeom>
        </p:spPr>
      </p:pic>
      <p:sp>
        <p:nvSpPr>
          <p:cNvPr id="7" name="Flowchart: Punched Tape 6"/>
          <p:cNvSpPr/>
          <p:nvPr/>
        </p:nvSpPr>
        <p:spPr>
          <a:xfrm>
            <a:off x="6594775" y="48536"/>
            <a:ext cx="2016224" cy="191683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>
                <a:solidFill>
                  <a:schemeClr val="tx1"/>
                </a:solidFill>
              </a:rPr>
              <a:t>Config</a:t>
            </a:r>
            <a:r>
              <a:rPr lang="en-GB" sz="1600" dirty="0" smtClean="0">
                <a:solidFill>
                  <a:schemeClr val="tx1"/>
                </a:solidFill>
              </a:rPr>
              <a:t> 2: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Fly ash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GAC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Zeolite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Sand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7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985187440"/>
              </p:ext>
            </p:extLst>
          </p:nvPr>
        </p:nvGraphicFramePr>
        <p:xfrm>
          <a:off x="699700" y="1665936"/>
          <a:ext cx="2696210" cy="2411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1814074862"/>
              </p:ext>
            </p:extLst>
          </p:nvPr>
        </p:nvGraphicFramePr>
        <p:xfrm>
          <a:off x="3310858" y="1665936"/>
          <a:ext cx="2696210" cy="2411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Chart 23"/>
          <p:cNvGraphicFramePr/>
          <p:nvPr>
            <p:extLst>
              <p:ext uri="{D42A27DB-BD31-4B8C-83A1-F6EECF244321}">
                <p14:modId xmlns:p14="http://schemas.microsoft.com/office/powerpoint/2010/main" val="3280084655"/>
              </p:ext>
            </p:extLst>
          </p:nvPr>
        </p:nvGraphicFramePr>
        <p:xfrm>
          <a:off x="5982351" y="1641113"/>
          <a:ext cx="2696210" cy="2411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5" name="Picture 24" descr="C:\Users\User\Dropbox\PhD\Papers\Clogging Paper\Legend_Clogging_High_Res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335" y="4159009"/>
            <a:ext cx="3999329" cy="28803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/>
          <p:cNvSpPr txBox="1"/>
          <p:nvPr/>
        </p:nvSpPr>
        <p:spPr>
          <a:xfrm>
            <a:off x="762989" y="4723996"/>
            <a:ext cx="60486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Clogging results for continuously loaded filters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Constant head permeability test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Falling head permeability 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Clogging of control extended further below surface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Clogging of </a:t>
            </a:r>
            <a:r>
              <a:rPr lang="en-GB" dirty="0" err="1" smtClean="0"/>
              <a:t>config</a:t>
            </a:r>
            <a:r>
              <a:rPr lang="en-GB" dirty="0" smtClean="0"/>
              <a:t> 1 and </a:t>
            </a:r>
            <a:r>
              <a:rPr lang="en-GB" dirty="0" err="1" smtClean="0"/>
              <a:t>config</a:t>
            </a:r>
            <a:r>
              <a:rPr lang="en-GB" dirty="0" smtClean="0"/>
              <a:t> 2 was very similar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06062" y="4303025"/>
            <a:ext cx="1700808" cy="17008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353" y="5430444"/>
            <a:ext cx="1529036" cy="11467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Clogging Issue</a:t>
            </a:r>
            <a:endParaRPr lang="en-GB" dirty="0"/>
          </a:p>
        </p:txBody>
      </p:sp>
      <p:sp>
        <p:nvSpPr>
          <p:cNvPr id="10" name="Flowchart: Punched Tape 9"/>
          <p:cNvSpPr/>
          <p:nvPr/>
        </p:nvSpPr>
        <p:spPr>
          <a:xfrm>
            <a:off x="6606062" y="3200593"/>
            <a:ext cx="2314999" cy="1129205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K/</a:t>
            </a:r>
            <a:r>
              <a:rPr lang="en-GB" sz="1600" dirty="0" err="1" smtClean="0">
                <a:solidFill>
                  <a:schemeClr val="tx1"/>
                </a:solidFill>
              </a:rPr>
              <a:t>K</a:t>
            </a:r>
            <a:r>
              <a:rPr lang="en-GB" sz="1600" baseline="-25000" dirty="0" err="1" smtClean="0">
                <a:solidFill>
                  <a:schemeClr val="tx1"/>
                </a:solidFill>
              </a:rPr>
              <a:t>v</a:t>
            </a:r>
            <a:r>
              <a:rPr lang="en-GB" sz="1600" dirty="0" smtClean="0">
                <a:solidFill>
                  <a:schemeClr val="tx1"/>
                </a:solidFill>
              </a:rPr>
              <a:t>: Normalised hydraulic conductivity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11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Outlook for technology adoption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DBP formation potential removed at filtration stage</a:t>
            </a:r>
          </a:p>
          <a:p>
            <a:pPr lvl="1"/>
            <a:r>
              <a:rPr lang="en-GB" dirty="0" smtClean="0"/>
              <a:t>Plants can be retrofitted rather than redesigned</a:t>
            </a:r>
          </a:p>
          <a:p>
            <a:pPr lvl="1"/>
            <a:endParaRPr lang="en-GB" dirty="0"/>
          </a:p>
          <a:p>
            <a:r>
              <a:rPr lang="en-GB" dirty="0" smtClean="0"/>
              <a:t>Media can become saturated</a:t>
            </a:r>
          </a:p>
          <a:p>
            <a:pPr lvl="1"/>
            <a:r>
              <a:rPr lang="en-GB" dirty="0" smtClean="0"/>
              <a:t>Potentially mitigated by replacing the clogging layer</a:t>
            </a:r>
          </a:p>
          <a:p>
            <a:pPr lvl="1"/>
            <a:endParaRPr lang="en-GB" dirty="0"/>
          </a:p>
          <a:p>
            <a:r>
              <a:rPr lang="en-GB" dirty="0" smtClean="0"/>
              <a:t>Media may need repositioning, given potential for clogging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Further work involves investigation of other contaminants and media combinations</a:t>
            </a:r>
          </a:p>
        </p:txBody>
      </p:sp>
    </p:spTree>
    <p:extLst>
      <p:ext uri="{BB962C8B-B14F-4D97-AF65-F5344CB8AC3E}">
        <p14:creationId xmlns:p14="http://schemas.microsoft.com/office/powerpoint/2010/main" val="108405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Alternative media may be used for NOM removal</a:t>
            </a:r>
          </a:p>
          <a:p>
            <a:pPr lvl="1"/>
            <a:r>
              <a:rPr lang="en-GB" dirty="0" smtClean="0"/>
              <a:t>Bayer residue, fly ash, zeolite and GAC</a:t>
            </a:r>
          </a:p>
          <a:p>
            <a:endParaRPr lang="en-GB" dirty="0"/>
          </a:p>
          <a:p>
            <a:r>
              <a:rPr lang="en-GB" dirty="0" smtClean="0"/>
              <a:t>Sustainable design, using locally available waste materials</a:t>
            </a:r>
          </a:p>
          <a:p>
            <a:endParaRPr lang="en-GB" dirty="0"/>
          </a:p>
          <a:p>
            <a:r>
              <a:rPr lang="en-GB" dirty="0" err="1" smtClean="0"/>
              <a:t>Config</a:t>
            </a:r>
            <a:r>
              <a:rPr lang="en-GB" dirty="0" smtClean="0"/>
              <a:t> 2 was most effective</a:t>
            </a:r>
          </a:p>
          <a:p>
            <a:pPr lvl="1"/>
            <a:r>
              <a:rPr lang="en-GB" dirty="0" smtClean="0"/>
              <a:t>Clogging did occur</a:t>
            </a:r>
          </a:p>
          <a:p>
            <a:pPr lvl="1"/>
            <a:endParaRPr lang="en-GB" dirty="0"/>
          </a:p>
          <a:p>
            <a:r>
              <a:rPr lang="en-GB" dirty="0" smtClean="0"/>
              <a:t>Both </a:t>
            </a:r>
            <a:r>
              <a:rPr lang="en-GB" dirty="0" err="1" smtClean="0"/>
              <a:t>configs</a:t>
            </a:r>
            <a:r>
              <a:rPr lang="en-GB" dirty="0" smtClean="0"/>
              <a:t> were more effective than a standard sand filter</a:t>
            </a:r>
          </a:p>
          <a:p>
            <a:endParaRPr lang="en-GB" dirty="0"/>
          </a:p>
          <a:p>
            <a:r>
              <a:rPr lang="en-GB" dirty="0" smtClean="0"/>
              <a:t>A redesign will mitigate clogging, while maintaining a successful and sustainable technology</a:t>
            </a:r>
            <a:endParaRPr lang="en-GB" dirty="0"/>
          </a:p>
        </p:txBody>
      </p:sp>
      <p:sp>
        <p:nvSpPr>
          <p:cNvPr id="4" name="Flowchart: Punched Tape 3"/>
          <p:cNvSpPr/>
          <p:nvPr/>
        </p:nvSpPr>
        <p:spPr>
          <a:xfrm>
            <a:off x="6516216" y="53309"/>
            <a:ext cx="2016224" cy="191683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>
                <a:solidFill>
                  <a:schemeClr val="tx1"/>
                </a:solidFill>
              </a:rPr>
              <a:t>Config</a:t>
            </a:r>
            <a:r>
              <a:rPr lang="en-GB" sz="1600" dirty="0" smtClean="0">
                <a:solidFill>
                  <a:schemeClr val="tx1"/>
                </a:solidFill>
              </a:rPr>
              <a:t> 2: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Fly ash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GAC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Zeolite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Sand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73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IE" dirty="0" smtClean="0"/>
              <a:t>Questions?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dirty="0" smtClean="0"/>
              <a:t>Thank you for your attention</a:t>
            </a:r>
          </a:p>
          <a:p>
            <a:pPr marL="0" indent="0" algn="ctr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dirty="0" smtClean="0"/>
              <a:t>Any Questions?</a:t>
            </a:r>
            <a:endParaRPr lang="en-IE" dirty="0"/>
          </a:p>
        </p:txBody>
      </p:sp>
      <p:pic>
        <p:nvPicPr>
          <p:cNvPr id="1026" name="Picture 2" descr="C:\Users\Maebh\AppData\Local\Microsoft\Windows\Temporary Internet Files\Content.IE5\FNLEOM7D\MC90043156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143" y="3861048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96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	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795151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616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29699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owchart: Punched Tape 4"/>
          <p:cNvSpPr/>
          <p:nvPr/>
        </p:nvSpPr>
        <p:spPr>
          <a:xfrm>
            <a:off x="179512" y="1935163"/>
            <a:ext cx="2016224" cy="1421829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46348" y="2322911"/>
            <a:ext cx="1882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Measured as organic carbon</a:t>
            </a:r>
            <a:endParaRPr lang="en-GB" dirty="0"/>
          </a:p>
        </p:txBody>
      </p:sp>
      <p:sp>
        <p:nvSpPr>
          <p:cNvPr id="7" name="Flowchart: Punched Tape 6"/>
          <p:cNvSpPr/>
          <p:nvPr/>
        </p:nvSpPr>
        <p:spPr>
          <a:xfrm>
            <a:off x="6655350" y="2132856"/>
            <a:ext cx="2165121" cy="1421829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680611" y="2478357"/>
            <a:ext cx="2160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Trihalomethanes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Haloacetic</a:t>
            </a:r>
            <a:r>
              <a:rPr lang="en-GB" dirty="0" smtClean="0"/>
              <a:t> acids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/>
          <a:srcRect l="4640" t="4489" r="4640" b="4489"/>
          <a:stretch/>
        </p:blipFill>
        <p:spPr>
          <a:xfrm>
            <a:off x="7583843" y="5539766"/>
            <a:ext cx="864096" cy="864096"/>
          </a:xfrm>
          <a:prstGeom prst="rect">
            <a:avLst/>
          </a:prstGeom>
        </p:spPr>
      </p:pic>
      <p:sp>
        <p:nvSpPr>
          <p:cNvPr id="8" name="Flowchart: Punched Tape 7"/>
          <p:cNvSpPr/>
          <p:nvPr/>
        </p:nvSpPr>
        <p:spPr>
          <a:xfrm>
            <a:off x="6670575" y="4509120"/>
            <a:ext cx="2149895" cy="1421829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655350" y="4896868"/>
            <a:ext cx="21602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Toxic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Carcinogenic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2" name="Flowchart: Punched Tape 11"/>
          <p:cNvSpPr/>
          <p:nvPr/>
        </p:nvSpPr>
        <p:spPr>
          <a:xfrm>
            <a:off x="179512" y="4647618"/>
            <a:ext cx="2016224" cy="1421829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46348" y="5035366"/>
            <a:ext cx="1882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Chlorine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Ozone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27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	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08511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owchart: Punched Tape 4"/>
          <p:cNvSpPr/>
          <p:nvPr/>
        </p:nvSpPr>
        <p:spPr>
          <a:xfrm>
            <a:off x="5725907" y="4941168"/>
            <a:ext cx="3024336" cy="1716930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Max allowable THM (mg L</a:t>
            </a:r>
            <a:r>
              <a:rPr lang="en-GB" baseline="30000" dirty="0" smtClean="0">
                <a:solidFill>
                  <a:schemeClr val="tx1"/>
                </a:solidFill>
              </a:rPr>
              <a:t>-1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US: 80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Europe: 100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457201" y="4941168"/>
            <a:ext cx="2890664" cy="1716930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Current solutions are expensive and unsustainable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Flowchart: Punched Tape 6"/>
          <p:cNvSpPr/>
          <p:nvPr/>
        </p:nvSpPr>
        <p:spPr>
          <a:xfrm>
            <a:off x="390365" y="1772816"/>
            <a:ext cx="3024336" cy="1597723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Reuse of waste material for a cost-effective and sustainable solution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Flowchart: Punched Tape 7"/>
          <p:cNvSpPr/>
          <p:nvPr/>
        </p:nvSpPr>
        <p:spPr>
          <a:xfrm>
            <a:off x="5725907" y="1633400"/>
            <a:ext cx="3024336" cy="1597723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Redesign the traditional sand filter using novel media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36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Materials and Methods</a:t>
            </a:r>
            <a:endParaRPr lang="en-GB" dirty="0"/>
          </a:p>
        </p:txBody>
      </p:sp>
      <p:sp>
        <p:nvSpPr>
          <p:cNvPr id="4" name="Flowchart: Punched Tape 3"/>
          <p:cNvSpPr/>
          <p:nvPr/>
        </p:nvSpPr>
        <p:spPr>
          <a:xfrm>
            <a:off x="251520" y="1847088"/>
            <a:ext cx="2664296" cy="172819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Media Classification – adsorption isotherms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for DOC</a:t>
            </a:r>
          </a:p>
        </p:txBody>
      </p:sp>
      <p:pic>
        <p:nvPicPr>
          <p:cNvPr id="5" name="Image 17" descr="C:\Users\Julien\Desktop\SPI NUI Galway\Photos stage\DSC03191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849248"/>
            <a:ext cx="2344189" cy="17581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Image 22" descr="C:\Users\Julien\Desktop\SPI NUI Galway\Photos stage\DSC0319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2126" y="2784154"/>
            <a:ext cx="2664296" cy="19811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70942"/>
              </p:ext>
            </p:extLst>
          </p:nvPr>
        </p:nvGraphicFramePr>
        <p:xfrm>
          <a:off x="1115616" y="3284984"/>
          <a:ext cx="6840759" cy="26382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1368152"/>
                <a:gridCol w="648072"/>
                <a:gridCol w="1440160"/>
                <a:gridCol w="720080"/>
                <a:gridCol w="936103"/>
              </a:tblGrid>
              <a:tr h="439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Media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Isotherm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R</a:t>
                      </a:r>
                      <a:r>
                        <a:rPr lang="en-GB" sz="1800" baseline="300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Q</a:t>
                      </a:r>
                      <a:r>
                        <a:rPr lang="en-GB" sz="1800" baseline="-25000">
                          <a:effectLst/>
                        </a:rPr>
                        <a:t>max </a:t>
                      </a:r>
                      <a:r>
                        <a:rPr lang="en-GB" sz="1800">
                          <a:effectLst/>
                        </a:rPr>
                        <a:t>(µg g</a:t>
                      </a:r>
                      <a:r>
                        <a:rPr lang="en-GB" sz="1800" baseline="30000">
                          <a:effectLst/>
                        </a:rPr>
                        <a:t>-1</a:t>
                      </a:r>
                      <a:r>
                        <a:rPr lang="en-GB" sz="1800">
                          <a:effectLst/>
                        </a:rPr>
                        <a:t>)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1/n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K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9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Sand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Desorption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9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Zeolite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Langmuir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0.71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37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9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Fly ash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Freundlich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0.73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1.17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0.262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9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GAC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Langmuir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0.42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327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9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Bayer residue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Freundlich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0.83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0.68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0.019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88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Materials and Methods</a:t>
            </a:r>
          </a:p>
        </p:txBody>
      </p:sp>
      <p:sp>
        <p:nvSpPr>
          <p:cNvPr id="3" name="Flowchart: Punched Tape 2"/>
          <p:cNvSpPr/>
          <p:nvPr/>
        </p:nvSpPr>
        <p:spPr>
          <a:xfrm>
            <a:off x="251520" y="1847088"/>
            <a:ext cx="2664296" cy="172819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Filter construction and operation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14457" y="3165178"/>
            <a:ext cx="432048" cy="1086984"/>
          </a:xfrm>
          <a:prstGeom prst="rect">
            <a:avLst/>
          </a:prstGeom>
          <a:solidFill>
            <a:srgbClr val="BC3D0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814457" y="4275747"/>
            <a:ext cx="432048" cy="1073258"/>
          </a:xfrm>
          <a:prstGeom prst="rect">
            <a:avLst/>
          </a:prstGeom>
          <a:solidFill>
            <a:srgbClr val="CEC47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814457" y="5372591"/>
            <a:ext cx="432048" cy="1073258"/>
          </a:xfrm>
          <a:prstGeom prst="rect">
            <a:avLst/>
          </a:prstGeom>
          <a:solidFill>
            <a:srgbClr val="9B750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149777" y="3160502"/>
            <a:ext cx="452677" cy="7312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149782" y="3919731"/>
            <a:ext cx="452672" cy="81119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149777" y="4759873"/>
            <a:ext cx="452672" cy="858313"/>
          </a:xfrm>
          <a:prstGeom prst="rect">
            <a:avLst/>
          </a:prstGeom>
          <a:solidFill>
            <a:srgbClr val="CEC47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7149777" y="5634653"/>
            <a:ext cx="452672" cy="811196"/>
          </a:xfrm>
          <a:prstGeom prst="rect">
            <a:avLst/>
          </a:prstGeom>
          <a:solidFill>
            <a:srgbClr val="9B750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603649" y="3165178"/>
            <a:ext cx="472407" cy="3280671"/>
          </a:xfrm>
          <a:prstGeom prst="rect">
            <a:avLst/>
          </a:prstGeom>
          <a:solidFill>
            <a:srgbClr val="9B750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4351782" y="269208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Control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5592348" y="269208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Config</a:t>
            </a:r>
            <a:r>
              <a:rPr lang="en-GB" dirty="0" smtClean="0"/>
              <a:t> 1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888492" y="269208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Config</a:t>
            </a:r>
            <a:r>
              <a:rPr lang="en-GB" dirty="0" smtClean="0"/>
              <a:t> 2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668344" y="328498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Flyash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680121" y="412998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GAC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668344" y="498459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Zeolite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7675639" y="572455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Sand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6240420" y="328498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Bayer</a:t>
            </a:r>
          </a:p>
          <a:p>
            <a:r>
              <a:rPr lang="en-GB" dirty="0" smtClean="0"/>
              <a:t>Residue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240420" y="450426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Zeolite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240420" y="572455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Sand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5076056" y="455730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Sand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395535" y="3957138"/>
            <a:ext cx="377724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1 m of media as per EPA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2 loading regimes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Constant and intermittent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Dosed with a  synthetic mix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Humic</a:t>
            </a:r>
            <a:r>
              <a:rPr lang="en-GB" dirty="0" smtClean="0"/>
              <a:t> acid as TOC source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123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Materials and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Humic</a:t>
            </a:r>
            <a:r>
              <a:rPr lang="en-GB" dirty="0" smtClean="0"/>
              <a:t> acid as TOC source</a:t>
            </a:r>
          </a:p>
          <a:p>
            <a:pPr lvl="1"/>
            <a:r>
              <a:rPr lang="en-GB" dirty="0" smtClean="0"/>
              <a:t>Representative of DOC from peatland areas</a:t>
            </a:r>
          </a:p>
          <a:p>
            <a:pPr lvl="2"/>
            <a:r>
              <a:rPr lang="en-GB" dirty="0" smtClean="0"/>
              <a:t>Relevant for Irish water treatment facilities</a:t>
            </a:r>
          </a:p>
          <a:p>
            <a:pPr lvl="1"/>
            <a:r>
              <a:rPr lang="en-GB" dirty="0" smtClean="0"/>
              <a:t>Laboratory grade</a:t>
            </a:r>
          </a:p>
          <a:p>
            <a:pPr lvl="1"/>
            <a:r>
              <a:rPr lang="en-GB" dirty="0" smtClean="0"/>
              <a:t>Process to extract and dispose of insoluble fraction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86880420"/>
              </p:ext>
            </p:extLst>
          </p:nvPr>
        </p:nvGraphicFramePr>
        <p:xfrm>
          <a:off x="899592" y="2996952"/>
          <a:ext cx="6840760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353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357483"/>
              </p:ext>
            </p:extLst>
          </p:nvPr>
        </p:nvGraphicFramePr>
        <p:xfrm>
          <a:off x="457201" y="1847089"/>
          <a:ext cx="8147249" cy="4825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6089"/>
                <a:gridCol w="2866743"/>
                <a:gridCol w="1944216"/>
                <a:gridCol w="1800201"/>
              </a:tblGrid>
              <a:tr h="8249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Loading Regime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Average </a:t>
                      </a:r>
                      <a:r>
                        <a:rPr lang="en-GB" sz="1800" dirty="0" err="1" smtClean="0">
                          <a:effectLst/>
                        </a:rPr>
                        <a:t>concs</a:t>
                      </a:r>
                      <a:endParaRPr lang="en-GB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mg DOC L</a:t>
                      </a:r>
                      <a:r>
                        <a:rPr lang="en-GB" sz="1800" baseline="30000" dirty="0">
                          <a:effectLst/>
                        </a:rPr>
                        <a:t>-1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GB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DOC Removal</a:t>
                      </a:r>
                      <a:endParaRPr lang="en-GB" sz="1100" dirty="0" smtClean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1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Continuous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Influent Concentration 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5.8 ± 2.2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2934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15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Effluent Concentration 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15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Control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4.2 ± 1.9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27.6 ± 3.3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15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Config 1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3.7 ± 1.8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36.2 ± 10.9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15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Config 2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1.7 ± 1.6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58.8 ± 4.8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9672">
                <a:tc>
                  <a:txBody>
                    <a:bodyPr/>
                    <a:lstStyle/>
                    <a:p>
                      <a:endParaRPr lang="en-GB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1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Intermittent</a:t>
                      </a:r>
                      <a:endParaRPr lang="en-GB" sz="14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Influent Concentration 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6.0 ± 1.7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9672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15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Effluent Concentration 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15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Control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4.5 ± 1.8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25 ± 2.5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15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Config 1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4.0 </a:t>
                      </a:r>
                      <a:r>
                        <a:rPr lang="en-GB" sz="1800" dirty="0" smtClean="0">
                          <a:effectLst/>
                        </a:rPr>
                        <a:t>± 1.8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33.3 ± 4.8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15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Config 2</a:t>
                      </a:r>
                      <a:endParaRPr lang="en-GB" sz="140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2.3 ± 1.6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61.6 ± 10</a:t>
                      </a:r>
                      <a:endParaRPr lang="en-GB" sz="1800" dirty="0">
                        <a:effectLst/>
                        <a:latin typeface="Couri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Flowchart: Punched Tape 4"/>
          <p:cNvSpPr/>
          <p:nvPr/>
        </p:nvSpPr>
        <p:spPr>
          <a:xfrm>
            <a:off x="3347864" y="0"/>
            <a:ext cx="2016224" cy="191683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>
                <a:solidFill>
                  <a:schemeClr val="tx1"/>
                </a:solidFill>
              </a:rPr>
              <a:t>Config</a:t>
            </a:r>
            <a:r>
              <a:rPr lang="en-GB" sz="1600" dirty="0" smtClean="0">
                <a:solidFill>
                  <a:schemeClr val="tx1"/>
                </a:solidFill>
              </a:rPr>
              <a:t> 1: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Bayer Residue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Zeolite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Sand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5508104" y="0"/>
            <a:ext cx="2016224" cy="191683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>
                <a:solidFill>
                  <a:schemeClr val="tx1"/>
                </a:solidFill>
              </a:rPr>
              <a:t>Config</a:t>
            </a:r>
            <a:r>
              <a:rPr lang="en-GB" sz="1600" dirty="0" smtClean="0">
                <a:solidFill>
                  <a:schemeClr val="tx1"/>
                </a:solidFill>
              </a:rPr>
              <a:t> 2: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Fly ash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GAC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Zeolite</a:t>
            </a:r>
          </a:p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Sand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69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	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Continuous	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GB" dirty="0" smtClean="0"/>
              <a:t>Intermittent</a:t>
            </a:r>
            <a:endParaRPr lang="en-GB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43183763"/>
              </p:ext>
            </p:extLst>
          </p:nvPr>
        </p:nvGraphicFramePr>
        <p:xfrm>
          <a:off x="674328" y="2522760"/>
          <a:ext cx="4040188" cy="3212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975083163"/>
              </p:ext>
            </p:extLst>
          </p:nvPr>
        </p:nvGraphicFramePr>
        <p:xfrm>
          <a:off x="4686094" y="2522759"/>
          <a:ext cx="3891036" cy="3212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1780" y="5734967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% DOC Removal</a:t>
            </a:r>
          </a:p>
          <a:p>
            <a:endParaRPr lang="en-GB" dirty="0"/>
          </a:p>
        </p:txBody>
      </p:sp>
      <p:pic>
        <p:nvPicPr>
          <p:cNvPr id="10" name="Picture 9" descr="C:\Users\User\Dropbox\PhD\Conferences\NOM 6\legend final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852" y="6112258"/>
            <a:ext cx="2664296" cy="47815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179512" y="2522759"/>
            <a:ext cx="461665" cy="321220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 smtClean="0"/>
              <a:t>Depth from surface (m)</a:t>
            </a:r>
            <a:endParaRPr lang="en-GB" dirty="0"/>
          </a:p>
        </p:txBody>
      </p:sp>
      <p:sp>
        <p:nvSpPr>
          <p:cNvPr id="16" name="Freeform 15"/>
          <p:cNvSpPr/>
          <p:nvPr/>
        </p:nvSpPr>
        <p:spPr>
          <a:xfrm>
            <a:off x="2288717" y="3617259"/>
            <a:ext cx="373801" cy="1438835"/>
          </a:xfrm>
          <a:custGeom>
            <a:avLst/>
            <a:gdLst>
              <a:gd name="connsiteX0" fmla="*/ 131754 w 373801"/>
              <a:gd name="connsiteY0" fmla="*/ 0 h 1438835"/>
              <a:gd name="connsiteX1" fmla="*/ 10730 w 373801"/>
              <a:gd name="connsiteY1" fmla="*/ 712694 h 1438835"/>
              <a:gd name="connsiteX2" fmla="*/ 373801 w 373801"/>
              <a:gd name="connsiteY2" fmla="*/ 1438835 h 143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801" h="1438835">
                <a:moveTo>
                  <a:pt x="131754" y="0"/>
                </a:moveTo>
                <a:cubicBezTo>
                  <a:pt x="51071" y="236444"/>
                  <a:pt x="-29611" y="472888"/>
                  <a:pt x="10730" y="712694"/>
                </a:cubicBezTo>
                <a:cubicBezTo>
                  <a:pt x="51071" y="952500"/>
                  <a:pt x="304325" y="1297641"/>
                  <a:pt x="373801" y="143883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reeform 16"/>
          <p:cNvSpPr/>
          <p:nvPr/>
        </p:nvSpPr>
        <p:spPr>
          <a:xfrm>
            <a:off x="5472953" y="3671047"/>
            <a:ext cx="700972" cy="1411941"/>
          </a:xfrm>
          <a:custGeom>
            <a:avLst/>
            <a:gdLst>
              <a:gd name="connsiteX0" fmla="*/ 0 w 700972"/>
              <a:gd name="connsiteY0" fmla="*/ 0 h 1411941"/>
              <a:gd name="connsiteX1" fmla="*/ 591671 w 700972"/>
              <a:gd name="connsiteY1" fmla="*/ 672353 h 1411941"/>
              <a:gd name="connsiteX2" fmla="*/ 699247 w 700972"/>
              <a:gd name="connsiteY2" fmla="*/ 1411941 h 1411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0972" h="1411941">
                <a:moveTo>
                  <a:pt x="0" y="0"/>
                </a:moveTo>
                <a:cubicBezTo>
                  <a:pt x="237565" y="218515"/>
                  <a:pt x="475130" y="437030"/>
                  <a:pt x="591671" y="672353"/>
                </a:cubicBezTo>
                <a:cubicBezTo>
                  <a:pt x="708212" y="907676"/>
                  <a:pt x="703729" y="1159808"/>
                  <a:pt x="699247" y="141194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reeform 19"/>
          <p:cNvSpPr/>
          <p:nvPr/>
        </p:nvSpPr>
        <p:spPr>
          <a:xfrm>
            <a:off x="2474259" y="3657600"/>
            <a:ext cx="103110" cy="1425388"/>
          </a:xfrm>
          <a:custGeom>
            <a:avLst/>
            <a:gdLst>
              <a:gd name="connsiteX0" fmla="*/ 0 w 103110"/>
              <a:gd name="connsiteY0" fmla="*/ 0 h 1425388"/>
              <a:gd name="connsiteX1" fmla="*/ 80682 w 103110"/>
              <a:gd name="connsiteY1" fmla="*/ 658906 h 1425388"/>
              <a:gd name="connsiteX2" fmla="*/ 94129 w 103110"/>
              <a:gd name="connsiteY2" fmla="*/ 1425388 h 1425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110" h="1425388">
                <a:moveTo>
                  <a:pt x="0" y="0"/>
                </a:moveTo>
                <a:cubicBezTo>
                  <a:pt x="32497" y="210670"/>
                  <a:pt x="64994" y="421341"/>
                  <a:pt x="80682" y="658906"/>
                </a:cubicBezTo>
                <a:cubicBezTo>
                  <a:pt x="96370" y="896471"/>
                  <a:pt x="114300" y="1266265"/>
                  <a:pt x="94129" y="1425388"/>
                </a:cubicBez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6205963" y="3603812"/>
            <a:ext cx="356202" cy="1452282"/>
          </a:xfrm>
          <a:custGeom>
            <a:avLst/>
            <a:gdLst>
              <a:gd name="connsiteX0" fmla="*/ 356202 w 356202"/>
              <a:gd name="connsiteY0" fmla="*/ 0 h 1452282"/>
              <a:gd name="connsiteX1" fmla="*/ 6578 w 356202"/>
              <a:gd name="connsiteY1" fmla="*/ 699247 h 1452282"/>
              <a:gd name="connsiteX2" fmla="*/ 127602 w 356202"/>
              <a:gd name="connsiteY2" fmla="*/ 1452282 h 1452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6202" h="1452282">
                <a:moveTo>
                  <a:pt x="356202" y="0"/>
                </a:moveTo>
                <a:cubicBezTo>
                  <a:pt x="200440" y="228600"/>
                  <a:pt x="44678" y="457200"/>
                  <a:pt x="6578" y="699247"/>
                </a:cubicBezTo>
                <a:cubicBezTo>
                  <a:pt x="-31522" y="941294"/>
                  <a:pt x="107431" y="1320053"/>
                  <a:pt x="127602" y="1452282"/>
                </a:cubicBez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>
            <a:off x="1963271" y="3657600"/>
            <a:ext cx="740078" cy="1385047"/>
          </a:xfrm>
          <a:custGeom>
            <a:avLst/>
            <a:gdLst>
              <a:gd name="connsiteX0" fmla="*/ 0 w 740078"/>
              <a:gd name="connsiteY0" fmla="*/ 0 h 1385047"/>
              <a:gd name="connsiteX1" fmla="*/ 712694 w 740078"/>
              <a:gd name="connsiteY1" fmla="*/ 685800 h 1385047"/>
              <a:gd name="connsiteX2" fmla="*/ 524435 w 740078"/>
              <a:gd name="connsiteY2" fmla="*/ 1385047 h 1385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0078" h="1385047">
                <a:moveTo>
                  <a:pt x="0" y="0"/>
                </a:moveTo>
                <a:cubicBezTo>
                  <a:pt x="312644" y="227479"/>
                  <a:pt x="625288" y="454959"/>
                  <a:pt x="712694" y="685800"/>
                </a:cubicBezTo>
                <a:cubicBezTo>
                  <a:pt x="800100" y="916641"/>
                  <a:pt x="662267" y="1150844"/>
                  <a:pt x="524435" y="138504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reeform 22"/>
          <p:cNvSpPr/>
          <p:nvPr/>
        </p:nvSpPr>
        <p:spPr>
          <a:xfrm>
            <a:off x="5862918" y="3644153"/>
            <a:ext cx="850132" cy="1425388"/>
          </a:xfrm>
          <a:custGeom>
            <a:avLst/>
            <a:gdLst>
              <a:gd name="connsiteX0" fmla="*/ 0 w 850132"/>
              <a:gd name="connsiteY0" fmla="*/ 0 h 1425388"/>
              <a:gd name="connsiteX1" fmla="*/ 820270 w 850132"/>
              <a:gd name="connsiteY1" fmla="*/ 658906 h 1425388"/>
              <a:gd name="connsiteX2" fmla="*/ 591670 w 850132"/>
              <a:gd name="connsiteY2" fmla="*/ 1425388 h 1425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0132" h="1425388">
                <a:moveTo>
                  <a:pt x="0" y="0"/>
                </a:moveTo>
                <a:cubicBezTo>
                  <a:pt x="360829" y="210670"/>
                  <a:pt x="721658" y="421341"/>
                  <a:pt x="820270" y="658906"/>
                </a:cubicBezTo>
                <a:cubicBezTo>
                  <a:pt x="918882" y="896471"/>
                  <a:pt x="755276" y="1160929"/>
                  <a:pt x="591670" y="1425388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62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3749</TotalTime>
  <Words>634</Words>
  <Application>Microsoft Office PowerPoint</Application>
  <PresentationFormat>On-screen Show (4:3)</PresentationFormat>
  <Paragraphs>228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A novel filtration configuration for targeted humic acid removal from drinking water</vt:lpstr>
      <vt:lpstr>Overview </vt:lpstr>
      <vt:lpstr>Introduction</vt:lpstr>
      <vt:lpstr>Introduction </vt:lpstr>
      <vt:lpstr>Materials and Methods</vt:lpstr>
      <vt:lpstr>Materials and Methods</vt:lpstr>
      <vt:lpstr>Materials and Methods</vt:lpstr>
      <vt:lpstr>Results</vt:lpstr>
      <vt:lpstr>Results </vt:lpstr>
      <vt:lpstr>Results </vt:lpstr>
      <vt:lpstr>Results </vt:lpstr>
      <vt:lpstr>Discussion</vt:lpstr>
      <vt:lpstr>Clogging Issue</vt:lpstr>
      <vt:lpstr>Outlook for technology adoption</vt:lpstr>
      <vt:lpstr>Conclusions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filtration technologies for effective, cost-efficient and robust water treatment</dc:title>
  <dc:creator>08309922</dc:creator>
  <cp:lastModifiedBy>ISS</cp:lastModifiedBy>
  <cp:revision>166</cp:revision>
  <dcterms:created xsi:type="dcterms:W3CDTF">2013-05-10T09:29:26Z</dcterms:created>
  <dcterms:modified xsi:type="dcterms:W3CDTF">2015-09-01T17:04:59Z</dcterms:modified>
</cp:coreProperties>
</file>