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42"/>
  </p:notesMasterIdLst>
  <p:handoutMasterIdLst>
    <p:handoutMasterId r:id="rId43"/>
  </p:handoutMasterIdLst>
  <p:sldIdLst>
    <p:sldId id="257" r:id="rId2"/>
    <p:sldId id="258" r:id="rId3"/>
    <p:sldId id="293" r:id="rId4"/>
    <p:sldId id="304" r:id="rId5"/>
    <p:sldId id="270" r:id="rId6"/>
    <p:sldId id="266" r:id="rId7"/>
    <p:sldId id="305" r:id="rId8"/>
    <p:sldId id="277" r:id="rId9"/>
    <p:sldId id="279" r:id="rId10"/>
    <p:sldId id="280" r:id="rId11"/>
    <p:sldId id="281" r:id="rId12"/>
    <p:sldId id="306" r:id="rId13"/>
    <p:sldId id="282" r:id="rId14"/>
    <p:sldId id="308" r:id="rId15"/>
    <p:sldId id="309" r:id="rId16"/>
    <p:sldId id="316" r:id="rId17"/>
    <p:sldId id="317" r:id="rId18"/>
    <p:sldId id="319" r:id="rId19"/>
    <p:sldId id="320" r:id="rId20"/>
    <p:sldId id="310" r:id="rId21"/>
    <p:sldId id="318" r:id="rId22"/>
    <p:sldId id="311" r:id="rId23"/>
    <p:sldId id="326" r:id="rId24"/>
    <p:sldId id="323" r:id="rId25"/>
    <p:sldId id="324" r:id="rId26"/>
    <p:sldId id="325" r:id="rId27"/>
    <p:sldId id="312" r:id="rId28"/>
    <p:sldId id="327" r:id="rId29"/>
    <p:sldId id="283" r:id="rId30"/>
    <p:sldId id="285" r:id="rId31"/>
    <p:sldId id="286" r:id="rId32"/>
    <p:sldId id="287" r:id="rId33"/>
    <p:sldId id="314" r:id="rId34"/>
    <p:sldId id="315" r:id="rId35"/>
    <p:sldId id="307" r:id="rId36"/>
    <p:sldId id="289" r:id="rId37"/>
    <p:sldId id="291" r:id="rId38"/>
    <p:sldId id="302" r:id="rId39"/>
    <p:sldId id="328" r:id="rId40"/>
    <p:sldId id="29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8" autoAdjust="0"/>
    <p:restoredTop sz="94660"/>
  </p:normalViewPr>
  <p:slideViewPr>
    <p:cSldViewPr snapToGrid="0" snapToObjects="1">
      <p:cViewPr varScale="1">
        <p:scale>
          <a:sx n="95" d="100"/>
          <a:sy n="95" d="100"/>
        </p:scale>
        <p:origin x="-8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LBIHPR\DFSRoot\PL\PL2_HPH\Sonstige%20Projekte\HLS-EU\1%20FG&#214;%20Grundprojekt\DATEN%20UND%20AUSWERTUNG\DATEN6%20(ReportII)\EXCEL\BARCHARTS\Table%20of%20Grouped%20HL%20scores%20by%20country%20(barchart).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LBIHPR\DFSRoot\PL\PL2_HPH\Sonstige%20Projekte\HLS-EU\1%20FG&#214;%20Grundprojekt\DATEN%20UND%20AUSWERTUNG\DATEN6%20(ReportII)\EXCEL\LINIENGRAFIKEN\Pearson_Correlation\HLbyAge_Pearson.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LBIHPR\DFSRoot\PL\PL2_HPH\Sonstige%20Projekte\HLS-EU\1%20FG&#214;%20Grundprojekt\DATEN%20UND%20AUSWERTUNG\DATEN6%20(ReportII)\EXCEL\LINIENGRAFIKEN\Pearson_Correlation\HLbySelfPercievedStatus_pears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BIHPR\DFSRoot\PL\PL2_HPH\Sonstige%20Projekte\HLS-EU\1%20FG&#214;%20Grundprojekt\DATEN%20UND%20AUSWERTUNG\DATEN6%20(ReportII)\EXCEL\LINIENGRAFIKEN\Pearson_Correlation\HLbyfinancialdeprivation_pears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BIHPR\DFSRoot\PL\PL2_HPH\Sonstige%20Projekte\HLS-EU\1%20FG&#214;%20Grundprojekt\DATEN%20UND%20AUSWERTUNG\DATEN6%20(ReportII)\EXCEL\LINIENGRAFIKEN\Pearson_Correlation\HLbySelfPercievedHealth_pears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G%20Diabetes%20Literacy\Documents\HLS\FiftyPlus%20HL%20Anov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G%20Diabetes%20Literacy\Documents\HLS\FiftyPlus%20HL%20Anov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G%20Diabetes%20Literacy\Documents\HLS\HL%20presentations\IRE%20descriptives%20for%20HL%20and%20H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en-US" sz="1600" b="0"/>
              <a:t>General Health Index</a:t>
            </a:r>
          </a:p>
        </c:rich>
      </c:tx>
      <c:layout/>
      <c:overlay val="0"/>
    </c:title>
    <c:autoTitleDeleted val="0"/>
    <c:plotArea>
      <c:layout/>
      <c:barChart>
        <c:barDir val="col"/>
        <c:grouping val="percentStacked"/>
        <c:varyColors val="0"/>
        <c:ser>
          <c:idx val="0"/>
          <c:order val="0"/>
          <c:tx>
            <c:strRef>
              <c:f>Tabelle1!$B$2</c:f>
              <c:strCache>
                <c:ptCount val="1"/>
                <c:pt idx="0">
                  <c:v>inadequate HL</c:v>
                </c:pt>
              </c:strCache>
            </c:strRef>
          </c:tx>
          <c:spPr>
            <a:solidFill>
              <a:srgbClr val="CC0000"/>
            </a:solidFill>
            <a:ln>
              <a:noFill/>
            </a:ln>
          </c:spPr>
          <c:invertIfNegative val="0"/>
          <c:dLbls>
            <c:spPr>
              <a:noFill/>
              <a:ln>
                <a:noFill/>
              </a:ln>
              <a:effectLst/>
            </c:spPr>
            <c:txPr>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Tabelle1!$D$1:$L$1</c:f>
              <c:strCache>
                <c:ptCount val="9"/>
                <c:pt idx="0">
                  <c:v>AT
∅32.2</c:v>
                </c:pt>
                <c:pt idx="1">
                  <c:v>BG
∅30.7</c:v>
                </c:pt>
                <c:pt idx="2">
                  <c:v>DE(NRW)
∅34.6</c:v>
                </c:pt>
                <c:pt idx="3">
                  <c:v>EL
∅33.6</c:v>
                </c:pt>
                <c:pt idx="4">
                  <c:v>ES
∅33.0</c:v>
                </c:pt>
                <c:pt idx="5">
                  <c:v>IE
∅35.4</c:v>
                </c:pt>
                <c:pt idx="6">
                  <c:v>NL
∅37.1</c:v>
                </c:pt>
                <c:pt idx="7">
                  <c:v>PL
∅35.0</c:v>
                </c:pt>
                <c:pt idx="8">
                  <c:v>Total
∅34.0</c:v>
                </c:pt>
              </c:strCache>
            </c:strRef>
          </c:cat>
          <c:val>
            <c:numRef>
              <c:f>Tabelle1!$D$3:$L$3</c:f>
              <c:numCache>
                <c:formatCode>0.0%</c:formatCode>
                <c:ptCount val="9"/>
                <c:pt idx="0">
                  <c:v>0.167491037670554</c:v>
                </c:pt>
                <c:pt idx="1">
                  <c:v>0.262955618040013</c:v>
                </c:pt>
                <c:pt idx="2">
                  <c:v>0.108106871108825</c:v>
                </c:pt>
                <c:pt idx="3">
                  <c:v>0.138604615414695</c:v>
                </c:pt>
                <c:pt idx="4">
                  <c:v>0.0732642473332553</c:v>
                </c:pt>
                <c:pt idx="5">
                  <c:v>0.0926460414675581</c:v>
                </c:pt>
                <c:pt idx="6">
                  <c:v>0.0161145041053495</c:v>
                </c:pt>
                <c:pt idx="7">
                  <c:v>0.0946514353200337</c:v>
                </c:pt>
                <c:pt idx="8">
                  <c:v>0.118267840574135</c:v>
                </c:pt>
              </c:numCache>
            </c:numRef>
          </c:val>
        </c:ser>
        <c:ser>
          <c:idx val="1"/>
          <c:order val="1"/>
          <c:tx>
            <c:strRef>
              <c:f>Tabelle1!$B$4</c:f>
              <c:strCache>
                <c:ptCount val="1"/>
                <c:pt idx="0">
                  <c:v>problematic HL</c:v>
                </c:pt>
              </c:strCache>
            </c:strRef>
          </c:tx>
          <c:spPr>
            <a:solidFill>
              <a:srgbClr val="CCCC00"/>
            </a:solidFill>
            <a:ln>
              <a:noFill/>
            </a:ln>
          </c:spPr>
          <c:invertIfNegative val="0"/>
          <c:dLbls>
            <c:spPr>
              <a:noFill/>
              <a:ln>
                <a:noFill/>
              </a:ln>
              <a:effectLst/>
            </c:spPr>
            <c:txPr>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Tabelle1!$D$1:$L$1</c:f>
              <c:strCache>
                <c:ptCount val="9"/>
                <c:pt idx="0">
                  <c:v>AT
∅32.2</c:v>
                </c:pt>
                <c:pt idx="1">
                  <c:v>BG
∅30.7</c:v>
                </c:pt>
                <c:pt idx="2">
                  <c:v>DE(NRW)
∅34.6</c:v>
                </c:pt>
                <c:pt idx="3">
                  <c:v>EL
∅33.6</c:v>
                </c:pt>
                <c:pt idx="4">
                  <c:v>ES
∅33.0</c:v>
                </c:pt>
                <c:pt idx="5">
                  <c:v>IE
∅35.4</c:v>
                </c:pt>
                <c:pt idx="6">
                  <c:v>NL
∅37.1</c:v>
                </c:pt>
                <c:pt idx="7">
                  <c:v>PL
∅35.0</c:v>
                </c:pt>
                <c:pt idx="8">
                  <c:v>Total
∅34.0</c:v>
                </c:pt>
              </c:strCache>
            </c:strRef>
          </c:cat>
          <c:val>
            <c:numRef>
              <c:f>Tabelle1!$D$5:$L$5</c:f>
              <c:numCache>
                <c:formatCode>0.0%</c:formatCode>
                <c:ptCount val="9"/>
                <c:pt idx="0">
                  <c:v>0.380850104679744</c:v>
                </c:pt>
                <c:pt idx="1">
                  <c:v>0.350848648492863</c:v>
                </c:pt>
                <c:pt idx="2">
                  <c:v>0.35107996379977</c:v>
                </c:pt>
                <c:pt idx="3">
                  <c:v>0.304351778646414</c:v>
                </c:pt>
                <c:pt idx="4">
                  <c:v>0.498148512991251</c:v>
                </c:pt>
                <c:pt idx="5">
                  <c:v>0.294743062926676</c:v>
                </c:pt>
                <c:pt idx="6">
                  <c:v>0.256795880838602</c:v>
                </c:pt>
                <c:pt idx="7">
                  <c:v>0.318296307781294</c:v>
                </c:pt>
                <c:pt idx="8">
                  <c:v>0.344736031247264</c:v>
                </c:pt>
              </c:numCache>
            </c:numRef>
          </c:val>
        </c:ser>
        <c:ser>
          <c:idx val="2"/>
          <c:order val="2"/>
          <c:tx>
            <c:strRef>
              <c:f>Tabelle1!$B$6</c:f>
              <c:strCache>
                <c:ptCount val="1"/>
                <c:pt idx="0">
                  <c:v>sufficient HL</c:v>
                </c:pt>
              </c:strCache>
            </c:strRef>
          </c:tx>
          <c:spPr>
            <a:solidFill>
              <a:srgbClr val="00CC00"/>
            </a:solidFill>
            <a:ln>
              <a:noFill/>
            </a:ln>
          </c:spPr>
          <c:invertIfNegative val="0"/>
          <c:dLbls>
            <c:spPr>
              <a:noFill/>
              <a:ln>
                <a:noFill/>
              </a:ln>
              <a:effectLst/>
            </c:spPr>
            <c:txPr>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Tabelle1!$D$1:$L$1</c:f>
              <c:strCache>
                <c:ptCount val="9"/>
                <c:pt idx="0">
                  <c:v>AT
∅32.2</c:v>
                </c:pt>
                <c:pt idx="1">
                  <c:v>BG
∅30.7</c:v>
                </c:pt>
                <c:pt idx="2">
                  <c:v>DE(NRW)
∅34.6</c:v>
                </c:pt>
                <c:pt idx="3">
                  <c:v>EL
∅33.6</c:v>
                </c:pt>
                <c:pt idx="4">
                  <c:v>ES
∅33.0</c:v>
                </c:pt>
                <c:pt idx="5">
                  <c:v>IE
∅35.4</c:v>
                </c:pt>
                <c:pt idx="6">
                  <c:v>NL
∅37.1</c:v>
                </c:pt>
                <c:pt idx="7">
                  <c:v>PL
∅35.0</c:v>
                </c:pt>
                <c:pt idx="8">
                  <c:v>Total
∅34.0</c:v>
                </c:pt>
              </c:strCache>
            </c:strRef>
          </c:cat>
          <c:val>
            <c:numRef>
              <c:f>Tabelle1!$D$7:$L$7</c:f>
              <c:numCache>
                <c:formatCode>0.0%</c:formatCode>
                <c:ptCount val="9"/>
                <c:pt idx="0">
                  <c:v>0.347597621290349</c:v>
                </c:pt>
                <c:pt idx="1">
                  <c:v>0.266967719961968</c:v>
                </c:pt>
                <c:pt idx="2">
                  <c:v>0.343789987490172</c:v>
                </c:pt>
                <c:pt idx="3">
                  <c:v>0.399348210675646</c:v>
                </c:pt>
                <c:pt idx="4">
                  <c:v>0.334041368215008</c:v>
                </c:pt>
                <c:pt idx="5">
                  <c:v>0.390101465688475</c:v>
                </c:pt>
                <c:pt idx="6">
                  <c:v>0.478609877238594</c:v>
                </c:pt>
                <c:pt idx="7">
                  <c:v>0.366053538574383</c:v>
                </c:pt>
                <c:pt idx="8">
                  <c:v>0.36687946582032</c:v>
                </c:pt>
              </c:numCache>
            </c:numRef>
          </c:val>
        </c:ser>
        <c:ser>
          <c:idx val="3"/>
          <c:order val="3"/>
          <c:tx>
            <c:strRef>
              <c:f>Tabelle1!$B$8</c:f>
              <c:strCache>
                <c:ptCount val="1"/>
                <c:pt idx="0">
                  <c:v>excellent HL</c:v>
                </c:pt>
              </c:strCache>
            </c:strRef>
          </c:tx>
          <c:spPr>
            <a:solidFill>
              <a:srgbClr val="006634"/>
            </a:solidFill>
            <a:ln>
              <a:noFill/>
            </a:ln>
          </c:spPr>
          <c:invertIfNegative val="0"/>
          <c:dLbls>
            <c:spPr>
              <a:noFill/>
              <a:ln>
                <a:noFill/>
              </a:ln>
              <a:effectLst/>
            </c:spPr>
            <c:txPr>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Tabelle1!$D$1:$L$1</c:f>
              <c:strCache>
                <c:ptCount val="9"/>
                <c:pt idx="0">
                  <c:v>AT
∅32.2</c:v>
                </c:pt>
                <c:pt idx="1">
                  <c:v>BG
∅30.7</c:v>
                </c:pt>
                <c:pt idx="2">
                  <c:v>DE(NRW)
∅34.6</c:v>
                </c:pt>
                <c:pt idx="3">
                  <c:v>EL
∅33.6</c:v>
                </c:pt>
                <c:pt idx="4">
                  <c:v>ES
∅33.0</c:v>
                </c:pt>
                <c:pt idx="5">
                  <c:v>IE
∅35.4</c:v>
                </c:pt>
                <c:pt idx="6">
                  <c:v>NL
∅37.1</c:v>
                </c:pt>
                <c:pt idx="7">
                  <c:v>PL
∅35.0</c:v>
                </c:pt>
                <c:pt idx="8">
                  <c:v>Total
∅34.0</c:v>
                </c:pt>
              </c:strCache>
            </c:strRef>
          </c:cat>
          <c:val>
            <c:numRef>
              <c:f>Tabelle1!$D$9:$L$9</c:f>
              <c:numCache>
                <c:formatCode>0.0%</c:formatCode>
                <c:ptCount val="9"/>
                <c:pt idx="0">
                  <c:v>0.104061236359353</c:v>
                </c:pt>
                <c:pt idx="1">
                  <c:v>0.119228013505155</c:v>
                </c:pt>
                <c:pt idx="2">
                  <c:v>0.197023177601233</c:v>
                </c:pt>
                <c:pt idx="3">
                  <c:v>0.157695395263232</c:v>
                </c:pt>
                <c:pt idx="4">
                  <c:v>0.094545871460485</c:v>
                </c:pt>
                <c:pt idx="5">
                  <c:v>0.222509429917291</c:v>
                </c:pt>
                <c:pt idx="6">
                  <c:v>0.248479737817456</c:v>
                </c:pt>
                <c:pt idx="7">
                  <c:v>0.22099871832429</c:v>
                </c:pt>
                <c:pt idx="8">
                  <c:v>0.170116662358275</c:v>
                </c:pt>
              </c:numCache>
            </c:numRef>
          </c:val>
        </c:ser>
        <c:dLbls>
          <c:showLegendKey val="0"/>
          <c:showVal val="0"/>
          <c:showCatName val="0"/>
          <c:showSerName val="0"/>
          <c:showPercent val="0"/>
          <c:showBubbleSize val="0"/>
        </c:dLbls>
        <c:gapWidth val="50"/>
        <c:overlap val="100"/>
        <c:axId val="2132961896"/>
        <c:axId val="2133523464"/>
      </c:barChart>
      <c:catAx>
        <c:axId val="2132961896"/>
        <c:scaling>
          <c:orientation val="minMax"/>
        </c:scaling>
        <c:delete val="0"/>
        <c:axPos val="b"/>
        <c:numFmt formatCode="General" sourceLinked="0"/>
        <c:majorTickMark val="out"/>
        <c:minorTickMark val="none"/>
        <c:tickLblPos val="nextTo"/>
        <c:txPr>
          <a:bodyPr/>
          <a:lstStyle/>
          <a:p>
            <a:pPr>
              <a:defRPr sz="1600"/>
            </a:pPr>
            <a:endParaRPr lang="en-US"/>
          </a:p>
        </c:txPr>
        <c:crossAx val="2133523464"/>
        <c:crosses val="autoZero"/>
        <c:auto val="1"/>
        <c:lblAlgn val="ctr"/>
        <c:lblOffset val="100"/>
        <c:noMultiLvlLbl val="0"/>
      </c:catAx>
      <c:valAx>
        <c:axId val="2133523464"/>
        <c:scaling>
          <c:orientation val="minMax"/>
        </c:scaling>
        <c:delete val="0"/>
        <c:axPos val="l"/>
        <c:majorGridlines/>
        <c:numFmt formatCode="0%" sourceLinked="1"/>
        <c:majorTickMark val="out"/>
        <c:minorTickMark val="none"/>
        <c:tickLblPos val="nextTo"/>
        <c:crossAx val="2132961896"/>
        <c:crosses val="autoZero"/>
        <c:crossBetween val="between"/>
      </c:valAx>
    </c:plotArea>
    <c:legend>
      <c:legendPos val="b"/>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GHLxD2Group!$A$4</c:f>
              <c:strCache>
                <c:ptCount val="1"/>
                <c:pt idx="0">
                  <c:v>AT -0,15*</c:v>
                </c:pt>
              </c:strCache>
            </c:strRef>
          </c:tx>
          <c:spPr>
            <a:ln w="25400">
              <a:solidFill>
                <a:srgbClr val="CC0000"/>
              </a:solidFill>
            </a:ln>
          </c:spPr>
          <c:marker>
            <c:symbol val="circle"/>
            <c:size val="5"/>
            <c:spPr>
              <a:solidFill>
                <a:srgbClr val="CC0000"/>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GHLxD2Group!$C$4:$C$10</c:f>
              <c:numCache>
                <c:formatCode>####.0000</c:formatCode>
                <c:ptCount val="7"/>
                <c:pt idx="0">
                  <c:v>32.82033862279818</c:v>
                </c:pt>
                <c:pt idx="1">
                  <c:v>34.35055316793344</c:v>
                </c:pt>
                <c:pt idx="2">
                  <c:v>32.04297093113948</c:v>
                </c:pt>
                <c:pt idx="3">
                  <c:v>32.42738389023573</c:v>
                </c:pt>
                <c:pt idx="4">
                  <c:v>31.04874940939466</c:v>
                </c:pt>
                <c:pt idx="5">
                  <c:v>30.4118687414175</c:v>
                </c:pt>
                <c:pt idx="6">
                  <c:v>29.59930904088722</c:v>
                </c:pt>
              </c:numCache>
            </c:numRef>
          </c:val>
          <c:smooth val="0"/>
        </c:ser>
        <c:ser>
          <c:idx val="2"/>
          <c:order val="1"/>
          <c:tx>
            <c:strRef>
              <c:f>GHLxD2Group!$A$20</c:f>
              <c:strCache>
                <c:ptCount val="1"/>
                <c:pt idx="0">
                  <c:v>BG -0,27*</c:v>
                </c:pt>
              </c:strCache>
            </c:strRef>
          </c:tx>
          <c:spPr>
            <a:ln w="25400">
              <a:solidFill>
                <a:srgbClr val="663400"/>
              </a:solidFill>
            </a:ln>
          </c:spPr>
          <c:marker>
            <c:symbol val="circle"/>
            <c:size val="5"/>
            <c:spPr>
              <a:solidFill>
                <a:srgbClr val="663400"/>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GHLxD2Group!$C$20:$C$26</c:f>
              <c:numCache>
                <c:formatCode>####.0000</c:formatCode>
                <c:ptCount val="7"/>
                <c:pt idx="0">
                  <c:v>33.07007047165358</c:v>
                </c:pt>
                <c:pt idx="1">
                  <c:v>33.88049308349267</c:v>
                </c:pt>
                <c:pt idx="2">
                  <c:v>31.95297860006394</c:v>
                </c:pt>
                <c:pt idx="3">
                  <c:v>30.82650426178049</c:v>
                </c:pt>
                <c:pt idx="4">
                  <c:v>28.53549990999742</c:v>
                </c:pt>
                <c:pt idx="5">
                  <c:v>27.20595259932415</c:v>
                </c:pt>
                <c:pt idx="6">
                  <c:v>27.34738125541864</c:v>
                </c:pt>
              </c:numCache>
            </c:numRef>
          </c:val>
          <c:smooth val="0"/>
        </c:ser>
        <c:ser>
          <c:idx val="1"/>
          <c:order val="2"/>
          <c:tx>
            <c:strRef>
              <c:f>GHLxD2Group!$A$12</c:f>
              <c:strCache>
                <c:ptCount val="1"/>
                <c:pt idx="0">
                  <c:v>DE(NRW) +0,01</c:v>
                </c:pt>
              </c:strCache>
            </c:strRef>
          </c:tx>
          <c:spPr>
            <a:ln w="25400">
              <a:solidFill>
                <a:srgbClr val="960066"/>
              </a:solidFill>
            </a:ln>
          </c:spPr>
          <c:marker>
            <c:symbol val="circle"/>
            <c:size val="5"/>
            <c:spPr>
              <a:solidFill>
                <a:srgbClr val="960066"/>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GHLxD2Group!$C$12:$C$18</c:f>
              <c:numCache>
                <c:formatCode>####.0000</c:formatCode>
                <c:ptCount val="7"/>
                <c:pt idx="0">
                  <c:v>33.64068225702675</c:v>
                </c:pt>
                <c:pt idx="1">
                  <c:v>34.54672970652893</c:v>
                </c:pt>
                <c:pt idx="2">
                  <c:v>34.1923297964755</c:v>
                </c:pt>
                <c:pt idx="3">
                  <c:v>35.47101501926927</c:v>
                </c:pt>
                <c:pt idx="4">
                  <c:v>35.12955085617237</c:v>
                </c:pt>
                <c:pt idx="5">
                  <c:v>35.68544092069995</c:v>
                </c:pt>
                <c:pt idx="6">
                  <c:v>33.54938891529147</c:v>
                </c:pt>
              </c:numCache>
            </c:numRef>
          </c:val>
          <c:smooth val="0"/>
        </c:ser>
        <c:ser>
          <c:idx val="4"/>
          <c:order val="3"/>
          <c:tx>
            <c:strRef>
              <c:f>GHLxD2Group!$A$36</c:f>
              <c:strCache>
                <c:ptCount val="1"/>
                <c:pt idx="0">
                  <c:v>EL -0,36*</c:v>
                </c:pt>
              </c:strCache>
            </c:strRef>
          </c:tx>
          <c:spPr>
            <a:ln w="25400">
              <a:solidFill>
                <a:srgbClr val="00CC00"/>
              </a:solidFill>
            </a:ln>
          </c:spPr>
          <c:marker>
            <c:symbol val="circle"/>
            <c:size val="5"/>
            <c:spPr>
              <a:solidFill>
                <a:srgbClr val="00CC00"/>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GHLxD2Group!$C$36:$C$42</c:f>
              <c:numCache>
                <c:formatCode>####.0000</c:formatCode>
                <c:ptCount val="7"/>
                <c:pt idx="0">
                  <c:v>36.17843472698704</c:v>
                </c:pt>
                <c:pt idx="1">
                  <c:v>36.56183618478494</c:v>
                </c:pt>
                <c:pt idx="2">
                  <c:v>35.24257999423261</c:v>
                </c:pt>
                <c:pt idx="3">
                  <c:v>34.54781303183447</c:v>
                </c:pt>
                <c:pt idx="4">
                  <c:v>32.29492533646683</c:v>
                </c:pt>
                <c:pt idx="5">
                  <c:v>28.84867566570313</c:v>
                </c:pt>
                <c:pt idx="6">
                  <c:v>25.46448927985442</c:v>
                </c:pt>
              </c:numCache>
            </c:numRef>
          </c:val>
          <c:smooth val="0"/>
        </c:ser>
        <c:ser>
          <c:idx val="5"/>
          <c:order val="4"/>
          <c:tx>
            <c:strRef>
              <c:f>GHLxD2Group!$A$44</c:f>
              <c:strCache>
                <c:ptCount val="1"/>
                <c:pt idx="0">
                  <c:v>ES -0,23*</c:v>
                </c:pt>
              </c:strCache>
            </c:strRef>
          </c:tx>
          <c:spPr>
            <a:ln w="25400">
              <a:solidFill>
                <a:srgbClr val="006634"/>
              </a:solidFill>
            </a:ln>
          </c:spPr>
          <c:marker>
            <c:symbol val="circle"/>
            <c:size val="5"/>
            <c:spPr>
              <a:solidFill>
                <a:srgbClr val="006634"/>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GHLxD2Group!$C$44:$C$50</c:f>
              <c:numCache>
                <c:formatCode>####.0000</c:formatCode>
                <c:ptCount val="7"/>
                <c:pt idx="0">
                  <c:v>34.32186956471714</c:v>
                </c:pt>
                <c:pt idx="1">
                  <c:v>34.30598688940221</c:v>
                </c:pt>
                <c:pt idx="2">
                  <c:v>33.49224764948843</c:v>
                </c:pt>
                <c:pt idx="3">
                  <c:v>33.5392964844206</c:v>
                </c:pt>
                <c:pt idx="4">
                  <c:v>32.59140446325923</c:v>
                </c:pt>
                <c:pt idx="5">
                  <c:v>30.49949682918718</c:v>
                </c:pt>
                <c:pt idx="6">
                  <c:v>29.5740289016998</c:v>
                </c:pt>
              </c:numCache>
            </c:numRef>
          </c:val>
          <c:smooth val="0"/>
        </c:ser>
        <c:ser>
          <c:idx val="6"/>
          <c:order val="5"/>
          <c:tx>
            <c:strRef>
              <c:f>GHLxD2Group!$A$52</c:f>
              <c:strCache>
                <c:ptCount val="1"/>
                <c:pt idx="0">
                  <c:v>IE -0,01</c:v>
                </c:pt>
              </c:strCache>
            </c:strRef>
          </c:tx>
          <c:spPr>
            <a:ln w="25400">
              <a:solidFill>
                <a:srgbClr val="5064FF"/>
              </a:solidFill>
            </a:ln>
          </c:spPr>
          <c:marker>
            <c:symbol val="circle"/>
            <c:size val="5"/>
            <c:spPr>
              <a:solidFill>
                <a:srgbClr val="5064FF"/>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GHLxD2Group!$C$52:$C$58</c:f>
              <c:numCache>
                <c:formatCode>####.0000</c:formatCode>
                <c:ptCount val="7"/>
                <c:pt idx="0">
                  <c:v>35.49486629792359</c:v>
                </c:pt>
                <c:pt idx="1">
                  <c:v>35.2225315237983</c:v>
                </c:pt>
                <c:pt idx="2">
                  <c:v>36.06970658912265</c:v>
                </c:pt>
                <c:pt idx="3">
                  <c:v>35.62042991952541</c:v>
                </c:pt>
                <c:pt idx="4">
                  <c:v>35.81370608550699</c:v>
                </c:pt>
                <c:pt idx="5">
                  <c:v>34.3545623509816</c:v>
                </c:pt>
                <c:pt idx="6">
                  <c:v>34.4521963402983</c:v>
                </c:pt>
              </c:numCache>
            </c:numRef>
          </c:val>
          <c:smooth val="0"/>
        </c:ser>
        <c:ser>
          <c:idx val="7"/>
          <c:order val="6"/>
          <c:tx>
            <c:strRef>
              <c:f>GHLxD2Group!$A$60</c:f>
              <c:strCache>
                <c:ptCount val="1"/>
                <c:pt idx="0">
                  <c:v>NL +0,06</c:v>
                </c:pt>
              </c:strCache>
            </c:strRef>
          </c:tx>
          <c:spPr>
            <a:ln w="25400">
              <a:solidFill>
                <a:srgbClr val="47007A"/>
              </a:solidFill>
            </a:ln>
          </c:spPr>
          <c:marker>
            <c:symbol val="circle"/>
            <c:size val="5"/>
            <c:spPr>
              <a:solidFill>
                <a:srgbClr val="47007A"/>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GHLxD2Group!$C$60:$C$66</c:f>
              <c:numCache>
                <c:formatCode>####.0000</c:formatCode>
                <c:ptCount val="7"/>
                <c:pt idx="0">
                  <c:v>36.14349944281543</c:v>
                </c:pt>
                <c:pt idx="1">
                  <c:v>38.08753838059647</c:v>
                </c:pt>
                <c:pt idx="2">
                  <c:v>37.22604383786644</c:v>
                </c:pt>
                <c:pt idx="3">
                  <c:v>36.4597185017715</c:v>
                </c:pt>
                <c:pt idx="4">
                  <c:v>37.69714550208941</c:v>
                </c:pt>
                <c:pt idx="5">
                  <c:v>38.73499047220104</c:v>
                </c:pt>
                <c:pt idx="6">
                  <c:v>39.04557646092397</c:v>
                </c:pt>
              </c:numCache>
            </c:numRef>
          </c:val>
          <c:smooth val="0"/>
        </c:ser>
        <c:ser>
          <c:idx val="3"/>
          <c:order val="7"/>
          <c:tx>
            <c:strRef>
              <c:f>GHLxD2Group!$A$28</c:f>
              <c:strCache>
                <c:ptCount val="1"/>
                <c:pt idx="0">
                  <c:v>PL -0,24*</c:v>
                </c:pt>
              </c:strCache>
            </c:strRef>
          </c:tx>
          <c:spPr>
            <a:ln w="25400">
              <a:solidFill>
                <a:srgbClr val="CCCC00"/>
              </a:solidFill>
            </a:ln>
          </c:spPr>
          <c:marker>
            <c:symbol val="circle"/>
            <c:size val="5"/>
            <c:spPr>
              <a:solidFill>
                <a:srgbClr val="CCCC00"/>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GHLxD2Group!$C$28:$C$34</c:f>
              <c:numCache>
                <c:formatCode>####.0000</c:formatCode>
                <c:ptCount val="7"/>
                <c:pt idx="0">
                  <c:v>37.10676040838543</c:v>
                </c:pt>
                <c:pt idx="1">
                  <c:v>36.21808312291166</c:v>
                </c:pt>
                <c:pt idx="2">
                  <c:v>34.68519719803011</c:v>
                </c:pt>
                <c:pt idx="3">
                  <c:v>35.25740494378508</c:v>
                </c:pt>
                <c:pt idx="4">
                  <c:v>34.5794388118867</c:v>
                </c:pt>
                <c:pt idx="5">
                  <c:v>30.97182168663175</c:v>
                </c:pt>
                <c:pt idx="6">
                  <c:v>29.99108411263393</c:v>
                </c:pt>
              </c:numCache>
            </c:numRef>
          </c:val>
          <c:smooth val="0"/>
        </c:ser>
        <c:ser>
          <c:idx val="8"/>
          <c:order val="8"/>
          <c:tx>
            <c:strRef>
              <c:f>GHLxD2Group!$A$68</c:f>
              <c:strCache>
                <c:ptCount val="1"/>
                <c:pt idx="0">
                  <c:v>Total -0,16*</c:v>
                </c:pt>
              </c:strCache>
            </c:strRef>
          </c:tx>
          <c:spPr>
            <a:ln w="31750">
              <a:solidFill>
                <a:schemeClr val="tx1"/>
              </a:solidFill>
            </a:ln>
          </c:spPr>
          <c:marker>
            <c:symbol val="square"/>
            <c:size val="5"/>
            <c:spPr>
              <a:solidFill>
                <a:schemeClr val="tx1"/>
              </a:solidFill>
              <a:ln>
                <a:noFill/>
              </a:ln>
            </c:spPr>
          </c:marker>
          <c:cat>
            <c:strRef>
              <c:f>GHLxD2Group!$B$4:$B$10</c:f>
              <c:strCache>
                <c:ptCount val="7"/>
                <c:pt idx="0">
                  <c:v>25 or younger</c:v>
                </c:pt>
                <c:pt idx="1">
                  <c:v>between 26 and 35</c:v>
                </c:pt>
                <c:pt idx="2">
                  <c:v>between 36 and 45</c:v>
                </c:pt>
                <c:pt idx="3">
                  <c:v>between 46 and 55</c:v>
                </c:pt>
                <c:pt idx="4">
                  <c:v>between 56 and 65</c:v>
                </c:pt>
                <c:pt idx="5">
                  <c:v>between 66 and 75</c:v>
                </c:pt>
                <c:pt idx="6">
                  <c:v>76 or older</c:v>
                </c:pt>
              </c:strCache>
            </c:strRef>
          </c:cat>
          <c:val>
            <c:numRef>
              <c:f>GHLxD2Group!$C$68:$C$74</c:f>
              <c:numCache>
                <c:formatCode>####.0000</c:formatCode>
                <c:ptCount val="7"/>
                <c:pt idx="0">
                  <c:v>34.97202923927773</c:v>
                </c:pt>
                <c:pt idx="1">
                  <c:v>35.42440485624144</c:v>
                </c:pt>
                <c:pt idx="2">
                  <c:v>34.30633047880932</c:v>
                </c:pt>
                <c:pt idx="3">
                  <c:v>34.12149547724851</c:v>
                </c:pt>
                <c:pt idx="4">
                  <c:v>33.45436636842476</c:v>
                </c:pt>
                <c:pt idx="5">
                  <c:v>32.31758001092555</c:v>
                </c:pt>
                <c:pt idx="6">
                  <c:v>31.08940942894883</c:v>
                </c:pt>
              </c:numCache>
            </c:numRef>
          </c:val>
          <c:smooth val="0"/>
        </c:ser>
        <c:dLbls>
          <c:showLegendKey val="0"/>
          <c:showVal val="0"/>
          <c:showCatName val="0"/>
          <c:showSerName val="0"/>
          <c:showPercent val="0"/>
          <c:showBubbleSize val="0"/>
        </c:dLbls>
        <c:marker val="1"/>
        <c:smooth val="0"/>
        <c:axId val="2132828856"/>
        <c:axId val="2132824040"/>
      </c:lineChart>
      <c:catAx>
        <c:axId val="2132828856"/>
        <c:scaling>
          <c:orientation val="minMax"/>
        </c:scaling>
        <c:delete val="0"/>
        <c:axPos val="b"/>
        <c:numFmt formatCode="General" sourceLinked="0"/>
        <c:majorTickMark val="out"/>
        <c:minorTickMark val="none"/>
        <c:tickLblPos val="nextTo"/>
        <c:txPr>
          <a:bodyPr/>
          <a:lstStyle/>
          <a:p>
            <a:pPr>
              <a:defRPr sz="1400"/>
            </a:pPr>
            <a:endParaRPr lang="en-US"/>
          </a:p>
        </c:txPr>
        <c:crossAx val="2132824040"/>
        <c:crosses val="autoZero"/>
        <c:auto val="1"/>
        <c:lblAlgn val="ctr"/>
        <c:lblOffset val="100"/>
        <c:noMultiLvlLbl val="0"/>
      </c:catAx>
      <c:valAx>
        <c:axId val="2132824040"/>
        <c:scaling>
          <c:orientation val="minMax"/>
          <c:max val="40.0"/>
          <c:min val="20.0"/>
        </c:scaling>
        <c:delete val="0"/>
        <c:axPos val="l"/>
        <c:majorGridlines/>
        <c:numFmt formatCode="#,##0" sourceLinked="0"/>
        <c:majorTickMark val="out"/>
        <c:minorTickMark val="none"/>
        <c:tickLblPos val="nextTo"/>
        <c:txPr>
          <a:bodyPr/>
          <a:lstStyle/>
          <a:p>
            <a:pPr>
              <a:defRPr sz="1400"/>
            </a:pPr>
            <a:endParaRPr lang="en-US"/>
          </a:p>
        </c:txPr>
        <c:crossAx val="2132828856"/>
        <c:crosses val="autoZero"/>
        <c:crossBetween val="between"/>
        <c:majorUnit val="5.0"/>
      </c:valAx>
      <c:spPr>
        <a:ln>
          <a:noFill/>
        </a:ln>
      </c:spPr>
    </c:plotArea>
    <c:legend>
      <c:legendPos val="b"/>
      <c:layout>
        <c:manualLayout>
          <c:xMode val="edge"/>
          <c:yMode val="edge"/>
          <c:x val="0.0717946581196581"/>
          <c:y val="0.624620833333336"/>
          <c:w val="0.62032094017094"/>
          <c:h val="0.216629166666667"/>
        </c:manualLayout>
      </c:layout>
      <c:overlay val="1"/>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9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[HLbySelfPercievedStatus_pearson.xlsx]HPLXD15Group!$A$4</c:f>
              <c:strCache>
                <c:ptCount val="1"/>
                <c:pt idx="0">
                  <c:v>AT +0,15*</c:v>
                </c:pt>
              </c:strCache>
            </c:strRef>
          </c:tx>
          <c:spPr>
            <a:ln w="22225">
              <a:solidFill>
                <a:srgbClr val="CC0000"/>
              </a:solidFill>
            </a:ln>
          </c:spPr>
          <c:marker>
            <c:symbol val="circle"/>
            <c:size val="5"/>
            <c:spPr>
              <a:solidFill>
                <a:srgbClr val="CC0000"/>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[HLbySelfPercievedStatus_pearson.xlsx]HPLXD15Group!$C$4:$C$10</c:f>
              <c:numCache>
                <c:formatCode>####.0000</c:formatCode>
                <c:ptCount val="7"/>
                <c:pt idx="0">
                  <c:v>25.60515873015873</c:v>
                </c:pt>
                <c:pt idx="1">
                  <c:v>29.58011960652802</c:v>
                </c:pt>
                <c:pt idx="2">
                  <c:v>29.58850129198962</c:v>
                </c:pt>
                <c:pt idx="3">
                  <c:v>30.31538018433179</c:v>
                </c:pt>
                <c:pt idx="4">
                  <c:v>31.72034681452473</c:v>
                </c:pt>
                <c:pt idx="5">
                  <c:v>32.10091544868778</c:v>
                </c:pt>
                <c:pt idx="6">
                  <c:v>34.59951963241441</c:v>
                </c:pt>
              </c:numCache>
            </c:numRef>
          </c:val>
          <c:smooth val="0"/>
        </c:ser>
        <c:ser>
          <c:idx val="2"/>
          <c:order val="1"/>
          <c:tx>
            <c:strRef>
              <c:f>[HLbySelfPercievedStatus_pearson.xlsx]HPLXD15Group!$A$20</c:f>
              <c:strCache>
                <c:ptCount val="1"/>
                <c:pt idx="0">
                  <c:v>BG +0,37*</c:v>
                </c:pt>
              </c:strCache>
            </c:strRef>
          </c:tx>
          <c:spPr>
            <a:ln w="25400">
              <a:solidFill>
                <a:srgbClr val="663400"/>
              </a:solidFill>
            </a:ln>
          </c:spPr>
          <c:marker>
            <c:symbol val="circle"/>
            <c:size val="5"/>
            <c:spPr>
              <a:solidFill>
                <a:srgbClr val="663400"/>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[HLbySelfPercievedStatus_pearson.xlsx]HPLXD15Group!$C$20:$C$26</c:f>
              <c:numCache>
                <c:formatCode>####.0000</c:formatCode>
                <c:ptCount val="7"/>
                <c:pt idx="0">
                  <c:v>24.00958994708992</c:v>
                </c:pt>
                <c:pt idx="1">
                  <c:v>27.88638806216928</c:v>
                </c:pt>
                <c:pt idx="2">
                  <c:v>29.56476268668382</c:v>
                </c:pt>
                <c:pt idx="3">
                  <c:v>32.32115299823635</c:v>
                </c:pt>
                <c:pt idx="4">
                  <c:v>34.00234487734485</c:v>
                </c:pt>
                <c:pt idx="5">
                  <c:v>32.9728835978834</c:v>
                </c:pt>
              </c:numCache>
            </c:numRef>
          </c:val>
          <c:smooth val="0"/>
        </c:ser>
        <c:ser>
          <c:idx val="1"/>
          <c:order val="2"/>
          <c:tx>
            <c:strRef>
              <c:f>[HLbySelfPercievedStatus_pearson.xlsx]HPLXD15Group!$A$12</c:f>
              <c:strCache>
                <c:ptCount val="1"/>
                <c:pt idx="0">
                  <c:v>DE(NRW) +0,11*</c:v>
                </c:pt>
              </c:strCache>
            </c:strRef>
          </c:tx>
          <c:spPr>
            <a:ln w="22225">
              <a:solidFill>
                <a:srgbClr val="960066"/>
              </a:solidFill>
            </a:ln>
          </c:spPr>
          <c:marker>
            <c:symbol val="circle"/>
            <c:size val="5"/>
            <c:spPr>
              <a:solidFill>
                <a:srgbClr val="960066"/>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[HLbySelfPercievedStatus_pearson.xlsx]HPLXD15Group!$C$12:$C$18</c:f>
              <c:numCache>
                <c:formatCode>####.0000</c:formatCode>
                <c:ptCount val="7"/>
                <c:pt idx="0">
                  <c:v>27.85135582010583</c:v>
                </c:pt>
                <c:pt idx="1">
                  <c:v>30.00805035128811</c:v>
                </c:pt>
                <c:pt idx="2">
                  <c:v>34.50402911675918</c:v>
                </c:pt>
                <c:pt idx="3">
                  <c:v>32.90093994587091</c:v>
                </c:pt>
                <c:pt idx="4">
                  <c:v>33.87356150793626</c:v>
                </c:pt>
                <c:pt idx="5">
                  <c:v>33.64947089947091</c:v>
                </c:pt>
                <c:pt idx="6">
                  <c:v>33.84187370600412</c:v>
                </c:pt>
              </c:numCache>
            </c:numRef>
          </c:val>
          <c:smooth val="0"/>
        </c:ser>
        <c:ser>
          <c:idx val="4"/>
          <c:order val="3"/>
          <c:tx>
            <c:strRef>
              <c:f>[HLbySelfPercievedStatus_pearson.xlsx]HPLXD15Group!$A$36</c:f>
              <c:strCache>
                <c:ptCount val="1"/>
                <c:pt idx="0">
                  <c:v>EL +0,36*</c:v>
                </c:pt>
              </c:strCache>
            </c:strRef>
          </c:tx>
          <c:spPr>
            <a:ln w="22225">
              <a:solidFill>
                <a:srgbClr val="00CC00"/>
              </a:solidFill>
            </a:ln>
          </c:spPr>
          <c:marker>
            <c:symbol val="circle"/>
            <c:size val="5"/>
            <c:spPr>
              <a:solidFill>
                <a:srgbClr val="00CC00"/>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[HLbySelfPercievedStatus_pearson.xlsx]HPLXD15Group!$C$36:$C$42</c:f>
              <c:numCache>
                <c:formatCode>####.0000</c:formatCode>
                <c:ptCount val="7"/>
                <c:pt idx="0">
                  <c:v>21.72281746031747</c:v>
                </c:pt>
                <c:pt idx="1">
                  <c:v>28.88581007115489</c:v>
                </c:pt>
                <c:pt idx="2">
                  <c:v>31.88618813618812</c:v>
                </c:pt>
                <c:pt idx="3">
                  <c:v>34.76176823940595</c:v>
                </c:pt>
                <c:pt idx="4">
                  <c:v>36.3542385553253</c:v>
                </c:pt>
                <c:pt idx="5">
                  <c:v>37.24790715372905</c:v>
                </c:pt>
                <c:pt idx="6">
                  <c:v>39.8428</c:v>
                </c:pt>
              </c:numCache>
            </c:numRef>
          </c:val>
          <c:smooth val="0"/>
        </c:ser>
        <c:ser>
          <c:idx val="5"/>
          <c:order val="4"/>
          <c:tx>
            <c:strRef>
              <c:f>[HLbySelfPercievedStatus_pearson.xlsx]HPLXD15Group!$A$44</c:f>
              <c:strCache>
                <c:ptCount val="1"/>
                <c:pt idx="0">
                  <c:v>ES +0,15*</c:v>
                </c:pt>
              </c:strCache>
            </c:strRef>
          </c:tx>
          <c:spPr>
            <a:ln w="22225">
              <a:solidFill>
                <a:srgbClr val="006634"/>
              </a:solidFill>
            </a:ln>
          </c:spPr>
          <c:marker>
            <c:symbol val="circle"/>
            <c:size val="5"/>
            <c:spPr>
              <a:solidFill>
                <a:srgbClr val="006634"/>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[HLbySelfPercievedStatus_pearson.xlsx]HPLXD15Group!$C$44:$C$50</c:f>
              <c:numCache>
                <c:formatCode>####.0000</c:formatCode>
                <c:ptCount val="7"/>
                <c:pt idx="0">
                  <c:v>29.34101654846328</c:v>
                </c:pt>
                <c:pt idx="1">
                  <c:v>31.57223415682062</c:v>
                </c:pt>
                <c:pt idx="2">
                  <c:v>32.03192838039654</c:v>
                </c:pt>
                <c:pt idx="3">
                  <c:v>33.50719559975887</c:v>
                </c:pt>
                <c:pt idx="4">
                  <c:v>33.65904092560712</c:v>
                </c:pt>
                <c:pt idx="5">
                  <c:v>33.87566137566117</c:v>
                </c:pt>
              </c:numCache>
            </c:numRef>
          </c:val>
          <c:smooth val="0"/>
        </c:ser>
        <c:ser>
          <c:idx val="6"/>
          <c:order val="5"/>
          <c:tx>
            <c:strRef>
              <c:f>[HLbySelfPercievedStatus_pearson.xlsx]HPLXD15Group!$A$52</c:f>
              <c:strCache>
                <c:ptCount val="1"/>
                <c:pt idx="0">
                  <c:v>IE +0,32*</c:v>
                </c:pt>
              </c:strCache>
            </c:strRef>
          </c:tx>
          <c:spPr>
            <a:ln w="22225">
              <a:solidFill>
                <a:srgbClr val="5064FF"/>
              </a:solidFill>
            </a:ln>
          </c:spPr>
          <c:marker>
            <c:symbol val="circle"/>
            <c:size val="5"/>
            <c:spPr>
              <a:solidFill>
                <a:srgbClr val="5064FF"/>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[HLbySelfPercievedStatus_pearson.xlsx]HPLXD15Group!$C$52:$C$58</c:f>
              <c:numCache>
                <c:formatCode>####.0000</c:formatCode>
                <c:ptCount val="7"/>
                <c:pt idx="0">
                  <c:v>26.02678571428572</c:v>
                </c:pt>
                <c:pt idx="1">
                  <c:v>30.24110910186859</c:v>
                </c:pt>
                <c:pt idx="2">
                  <c:v>31.93076356886841</c:v>
                </c:pt>
                <c:pt idx="3">
                  <c:v>35.13938045188029</c:v>
                </c:pt>
                <c:pt idx="4">
                  <c:v>36.50761853886856</c:v>
                </c:pt>
                <c:pt idx="5">
                  <c:v>39.5682319223986</c:v>
                </c:pt>
                <c:pt idx="6">
                  <c:v>39.98536706349194</c:v>
                </c:pt>
              </c:numCache>
            </c:numRef>
          </c:val>
          <c:smooth val="0"/>
        </c:ser>
        <c:ser>
          <c:idx val="7"/>
          <c:order val="6"/>
          <c:tx>
            <c:strRef>
              <c:f>[HLbySelfPercievedStatus_pearson.xlsx]HPLXD15Group!$A$60</c:f>
              <c:strCache>
                <c:ptCount val="1"/>
                <c:pt idx="0">
                  <c:v>NL +0,21*</c:v>
                </c:pt>
              </c:strCache>
            </c:strRef>
          </c:tx>
          <c:spPr>
            <a:ln w="25400">
              <a:solidFill>
                <a:srgbClr val="47007A"/>
              </a:solidFill>
            </a:ln>
          </c:spPr>
          <c:marker>
            <c:symbol val="circle"/>
            <c:size val="5"/>
            <c:spPr>
              <a:solidFill>
                <a:srgbClr val="47007A"/>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[HLbySelfPercievedStatus_pearson.xlsx]HPLXD15Group!$C$60:$C$66</c:f>
              <c:numCache>
                <c:formatCode>####.0000</c:formatCode>
                <c:ptCount val="7"/>
                <c:pt idx="0">
                  <c:v>30.3395</c:v>
                </c:pt>
                <c:pt idx="1">
                  <c:v>34.66770000000001</c:v>
                </c:pt>
                <c:pt idx="2">
                  <c:v>34.19365079365081</c:v>
                </c:pt>
                <c:pt idx="3">
                  <c:v>34.94924954108608</c:v>
                </c:pt>
                <c:pt idx="4">
                  <c:v>35.5876239384642</c:v>
                </c:pt>
                <c:pt idx="5">
                  <c:v>36.77172263327643</c:v>
                </c:pt>
                <c:pt idx="6">
                  <c:v>39.71581514550264</c:v>
                </c:pt>
              </c:numCache>
            </c:numRef>
          </c:val>
          <c:smooth val="0"/>
        </c:ser>
        <c:ser>
          <c:idx val="3"/>
          <c:order val="7"/>
          <c:tx>
            <c:strRef>
              <c:f>[HLbySelfPercievedStatus_pearson.xlsx]HPLXD15Group!$A$28</c:f>
              <c:strCache>
                <c:ptCount val="1"/>
                <c:pt idx="0">
                  <c:v>PL +0,25*</c:v>
                </c:pt>
              </c:strCache>
            </c:strRef>
          </c:tx>
          <c:spPr>
            <a:ln w="25400">
              <a:solidFill>
                <a:srgbClr val="CCCC00"/>
              </a:solidFill>
            </a:ln>
          </c:spPr>
          <c:marker>
            <c:symbol val="circle"/>
            <c:size val="5"/>
            <c:spPr>
              <a:solidFill>
                <a:srgbClr val="CCCC00"/>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[HLbySelfPercievedStatus_pearson.xlsx]HPLXD15Group!$C$28:$C$34</c:f>
              <c:numCache>
                <c:formatCode>####.0000</c:formatCode>
                <c:ptCount val="7"/>
                <c:pt idx="0">
                  <c:v>29.30205415499533</c:v>
                </c:pt>
                <c:pt idx="1">
                  <c:v>30.60855746619641</c:v>
                </c:pt>
                <c:pt idx="2">
                  <c:v>33.19074642999375</c:v>
                </c:pt>
                <c:pt idx="3">
                  <c:v>34.57569039520572</c:v>
                </c:pt>
                <c:pt idx="4">
                  <c:v>35.67874224745096</c:v>
                </c:pt>
                <c:pt idx="5">
                  <c:v>38.98382385361521</c:v>
                </c:pt>
                <c:pt idx="6">
                  <c:v>37.39087301587303</c:v>
                </c:pt>
              </c:numCache>
            </c:numRef>
          </c:val>
          <c:smooth val="0"/>
        </c:ser>
        <c:ser>
          <c:idx val="8"/>
          <c:order val="8"/>
          <c:tx>
            <c:strRef>
              <c:f>[HLbySelfPercievedStatus_pearson.xlsx]HPLXD15Group!$A$68</c:f>
              <c:strCache>
                <c:ptCount val="1"/>
                <c:pt idx="0">
                  <c:v>Total +0,30*</c:v>
                </c:pt>
              </c:strCache>
            </c:strRef>
          </c:tx>
          <c:spPr>
            <a:ln w="31750">
              <a:solidFill>
                <a:schemeClr val="tx1"/>
              </a:solidFill>
            </a:ln>
          </c:spPr>
          <c:marker>
            <c:symbol val="square"/>
            <c:size val="5"/>
            <c:spPr>
              <a:solidFill>
                <a:schemeClr val="tx1"/>
              </a:solidFill>
              <a:ln>
                <a:noFill/>
              </a:ln>
            </c:spPr>
          </c:marker>
          <c:cat>
            <c:strRef>
              <c:f>[HLbySelfPercievedStatus_pearson.xlsx]HPLXD15Group!$B$4:$B$10</c:f>
              <c:strCache>
                <c:ptCount val="7"/>
                <c:pt idx="0">
                  <c:v> Very Low</c:v>
                </c:pt>
                <c:pt idx="1">
                  <c:v> Low</c:v>
                </c:pt>
                <c:pt idx="2">
                  <c:v> Lower middle</c:v>
                </c:pt>
                <c:pt idx="3">
                  <c:v>Middle</c:v>
                </c:pt>
                <c:pt idx="4">
                  <c:v>Upper middle</c:v>
                </c:pt>
                <c:pt idx="5">
                  <c:v>High</c:v>
                </c:pt>
                <c:pt idx="6">
                  <c:v>Very high</c:v>
                </c:pt>
              </c:strCache>
            </c:strRef>
          </c:cat>
          <c:val>
            <c:numRef>
              <c:f>[HLbySelfPercievedStatus_pearson.xlsx]HPLXD15Group!$C$68:$C$74</c:f>
              <c:numCache>
                <c:formatCode>####.0000</c:formatCode>
                <c:ptCount val="7"/>
                <c:pt idx="0">
                  <c:v>25.96434486170252</c:v>
                </c:pt>
                <c:pt idx="1">
                  <c:v>29.77831696842419</c:v>
                </c:pt>
                <c:pt idx="2">
                  <c:v>32.11372369460602</c:v>
                </c:pt>
                <c:pt idx="3">
                  <c:v>33.64763708513694</c:v>
                </c:pt>
                <c:pt idx="4">
                  <c:v>34.72379901187853</c:v>
                </c:pt>
                <c:pt idx="5">
                  <c:v>36.13411146581537</c:v>
                </c:pt>
                <c:pt idx="6">
                  <c:v>37.6621582315301</c:v>
                </c:pt>
              </c:numCache>
            </c:numRef>
          </c:val>
          <c:smooth val="0"/>
        </c:ser>
        <c:dLbls>
          <c:showLegendKey val="0"/>
          <c:showVal val="0"/>
          <c:showCatName val="0"/>
          <c:showSerName val="0"/>
          <c:showPercent val="0"/>
          <c:showBubbleSize val="0"/>
        </c:dLbls>
        <c:marker val="1"/>
        <c:smooth val="0"/>
        <c:axId val="2125617128"/>
        <c:axId val="2126434376"/>
      </c:lineChart>
      <c:catAx>
        <c:axId val="2125617128"/>
        <c:scaling>
          <c:orientation val="minMax"/>
        </c:scaling>
        <c:delete val="0"/>
        <c:axPos val="b"/>
        <c:numFmt formatCode="General" sourceLinked="0"/>
        <c:majorTickMark val="out"/>
        <c:minorTickMark val="none"/>
        <c:tickLblPos val="nextTo"/>
        <c:txPr>
          <a:bodyPr/>
          <a:lstStyle/>
          <a:p>
            <a:pPr>
              <a:defRPr sz="1400"/>
            </a:pPr>
            <a:endParaRPr lang="en-US"/>
          </a:p>
        </c:txPr>
        <c:crossAx val="2126434376"/>
        <c:crosses val="autoZero"/>
        <c:auto val="1"/>
        <c:lblAlgn val="ctr"/>
        <c:lblOffset val="100"/>
        <c:noMultiLvlLbl val="0"/>
      </c:catAx>
      <c:valAx>
        <c:axId val="2126434376"/>
        <c:scaling>
          <c:orientation val="minMax"/>
          <c:max val="40.0"/>
          <c:min val="20.0"/>
        </c:scaling>
        <c:delete val="0"/>
        <c:axPos val="l"/>
        <c:majorGridlines/>
        <c:numFmt formatCode="#,##0" sourceLinked="0"/>
        <c:majorTickMark val="out"/>
        <c:minorTickMark val="none"/>
        <c:tickLblPos val="nextTo"/>
        <c:txPr>
          <a:bodyPr/>
          <a:lstStyle/>
          <a:p>
            <a:pPr>
              <a:defRPr sz="1400"/>
            </a:pPr>
            <a:endParaRPr lang="en-US"/>
          </a:p>
        </c:txPr>
        <c:crossAx val="2125617128"/>
        <c:crosses val="autoZero"/>
        <c:crossBetween val="between"/>
        <c:majorUnit val="5.0"/>
      </c:valAx>
      <c:spPr>
        <a:ln>
          <a:noFill/>
        </a:ln>
      </c:spPr>
    </c:plotArea>
    <c:legend>
      <c:legendPos val="b"/>
      <c:layout>
        <c:manualLayout>
          <c:xMode val="edge"/>
          <c:yMode val="edge"/>
          <c:x val="0.289648504273504"/>
          <c:y val="0.61580138888889"/>
          <c:w val="0.692070512820514"/>
          <c:h val="0.216629166666667"/>
        </c:manualLayout>
      </c:layout>
      <c:overlay val="1"/>
      <c:spPr>
        <a:solidFill>
          <a:schemeClr val="bg1"/>
        </a:solidFill>
      </c:spPr>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'Gen HL Regression Financial '!$J$4</c:f>
              <c:strCache>
                <c:ptCount val="1"/>
                <c:pt idx="0">
                  <c:v>AT -0.26*</c:v>
                </c:pt>
              </c:strCache>
            </c:strRef>
          </c:tx>
          <c:spPr>
            <a:ln w="34925" cmpd="sng">
              <a:solidFill>
                <a:srgbClr val="FF0000"/>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'!$K$4:$U$4</c:f>
              <c:numCache>
                <c:formatCode>General</c:formatCode>
                <c:ptCount val="11"/>
                <c:pt idx="0">
                  <c:v>34.028184496</c:v>
                </c:pt>
                <c:pt idx="1">
                  <c:v>33.1145250327</c:v>
                </c:pt>
                <c:pt idx="2">
                  <c:v>32.20086556939997</c:v>
                </c:pt>
                <c:pt idx="3">
                  <c:v>31.28720610609999</c:v>
                </c:pt>
                <c:pt idx="4">
                  <c:v>30.37354664279997</c:v>
                </c:pt>
                <c:pt idx="5">
                  <c:v>29.4598871795</c:v>
                </c:pt>
                <c:pt idx="6">
                  <c:v>28.5462277162</c:v>
                </c:pt>
                <c:pt idx="7">
                  <c:v>27.6325682529</c:v>
                </c:pt>
                <c:pt idx="8">
                  <c:v>26.71890878960004</c:v>
                </c:pt>
                <c:pt idx="9">
                  <c:v>25.80524932629999</c:v>
                </c:pt>
                <c:pt idx="10">
                  <c:v>24.891589863</c:v>
                </c:pt>
              </c:numCache>
            </c:numRef>
          </c:yVal>
          <c:smooth val="1"/>
        </c:ser>
        <c:ser>
          <c:idx val="1"/>
          <c:order val="1"/>
          <c:tx>
            <c:strRef>
              <c:f>'Gen HL Regression Financial '!$J$5</c:f>
              <c:strCache>
                <c:ptCount val="1"/>
                <c:pt idx="0">
                  <c:v>DE(NRW) -0.26*</c:v>
                </c:pt>
              </c:strCache>
            </c:strRef>
          </c:tx>
          <c:spPr>
            <a:ln w="34925">
              <a:solidFill>
                <a:srgbClr val="960066"/>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'!$K$5:$U$5</c:f>
              <c:numCache>
                <c:formatCode>General</c:formatCode>
                <c:ptCount val="11"/>
                <c:pt idx="0">
                  <c:v>36.63711819200008</c:v>
                </c:pt>
                <c:pt idx="1">
                  <c:v>35.5484781679</c:v>
                </c:pt>
                <c:pt idx="2">
                  <c:v>34.45983814380001</c:v>
                </c:pt>
                <c:pt idx="3">
                  <c:v>33.3711981197</c:v>
                </c:pt>
                <c:pt idx="4">
                  <c:v>32.2825580956</c:v>
                </c:pt>
                <c:pt idx="5">
                  <c:v>31.1939180715</c:v>
                </c:pt>
                <c:pt idx="6">
                  <c:v>30.10527804740003</c:v>
                </c:pt>
                <c:pt idx="7">
                  <c:v>29.0166380233</c:v>
                </c:pt>
                <c:pt idx="8">
                  <c:v>27.92799799920003</c:v>
                </c:pt>
                <c:pt idx="9">
                  <c:v>26.83935797510001</c:v>
                </c:pt>
                <c:pt idx="10">
                  <c:v>25.75071795100001</c:v>
                </c:pt>
              </c:numCache>
            </c:numRef>
          </c:yVal>
          <c:smooth val="1"/>
        </c:ser>
        <c:ser>
          <c:idx val="2"/>
          <c:order val="2"/>
          <c:tx>
            <c:strRef>
              <c:f>'Gen HL Regression Financial '!$J$6</c:f>
              <c:strCache>
                <c:ptCount val="1"/>
                <c:pt idx="0">
                  <c:v>BG -0.44*</c:v>
                </c:pt>
              </c:strCache>
            </c:strRef>
          </c:tx>
          <c:spPr>
            <a:ln w="34925">
              <a:solidFill>
                <a:srgbClr val="663400"/>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'!$K$6:$U$6</c:f>
              <c:numCache>
                <c:formatCode>General</c:formatCode>
                <c:ptCount val="11"/>
                <c:pt idx="0">
                  <c:v>37.67973953600005</c:v>
                </c:pt>
                <c:pt idx="1">
                  <c:v>36.30944220569997</c:v>
                </c:pt>
                <c:pt idx="2">
                  <c:v>34.9391448754</c:v>
                </c:pt>
                <c:pt idx="3">
                  <c:v>33.5688475451</c:v>
                </c:pt>
                <c:pt idx="4">
                  <c:v>32.1985502148002</c:v>
                </c:pt>
                <c:pt idx="5">
                  <c:v>30.82825288449999</c:v>
                </c:pt>
                <c:pt idx="6">
                  <c:v>29.45795555420004</c:v>
                </c:pt>
                <c:pt idx="7">
                  <c:v>28.08765822390001</c:v>
                </c:pt>
                <c:pt idx="8">
                  <c:v>26.71736089360003</c:v>
                </c:pt>
                <c:pt idx="9">
                  <c:v>25.3470635633</c:v>
                </c:pt>
                <c:pt idx="10">
                  <c:v>23.97676623299987</c:v>
                </c:pt>
              </c:numCache>
            </c:numRef>
          </c:yVal>
          <c:smooth val="1"/>
        </c:ser>
        <c:ser>
          <c:idx val="3"/>
          <c:order val="3"/>
          <c:tx>
            <c:strRef>
              <c:f>'Gen HL Regression Financial '!$J$7</c:f>
              <c:strCache>
                <c:ptCount val="1"/>
                <c:pt idx="0">
                  <c:v>PL -0.41*</c:v>
                </c:pt>
              </c:strCache>
            </c:strRef>
          </c:tx>
          <c:spPr>
            <a:ln w="34925">
              <a:solidFill>
                <a:srgbClr val="CCCC00"/>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'!$K$7:$U$7</c:f>
              <c:numCache>
                <c:formatCode>General</c:formatCode>
                <c:ptCount val="11"/>
                <c:pt idx="0">
                  <c:v>39.929703584</c:v>
                </c:pt>
                <c:pt idx="1">
                  <c:v>38.05940697579997</c:v>
                </c:pt>
                <c:pt idx="2">
                  <c:v>36.1891103676</c:v>
                </c:pt>
                <c:pt idx="3">
                  <c:v>34.31881375939997</c:v>
                </c:pt>
                <c:pt idx="4">
                  <c:v>32.4485171512</c:v>
                </c:pt>
                <c:pt idx="5">
                  <c:v>30.57822054299992</c:v>
                </c:pt>
                <c:pt idx="6">
                  <c:v>28.70792393480001</c:v>
                </c:pt>
                <c:pt idx="7">
                  <c:v>26.83762732660004</c:v>
                </c:pt>
                <c:pt idx="8">
                  <c:v>24.96733071840001</c:v>
                </c:pt>
                <c:pt idx="9">
                  <c:v>23.09703411020003</c:v>
                </c:pt>
                <c:pt idx="10">
                  <c:v>21.22673750199987</c:v>
                </c:pt>
              </c:numCache>
            </c:numRef>
          </c:yVal>
          <c:smooth val="1"/>
        </c:ser>
        <c:ser>
          <c:idx val="4"/>
          <c:order val="4"/>
          <c:tx>
            <c:strRef>
              <c:f>'Gen HL Regression Financial '!$J$8</c:f>
              <c:strCache>
                <c:ptCount val="1"/>
                <c:pt idx="0">
                  <c:v>EL -0.41*</c:v>
                </c:pt>
              </c:strCache>
            </c:strRef>
          </c:tx>
          <c:spPr>
            <a:ln w="34925">
              <a:solidFill>
                <a:srgbClr val="00CC34"/>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'!$K$8:$U$8</c:f>
              <c:numCache>
                <c:formatCode>General</c:formatCode>
                <c:ptCount val="11"/>
                <c:pt idx="0">
                  <c:v>39.70596768000001</c:v>
                </c:pt>
                <c:pt idx="1">
                  <c:v>38.370589716</c:v>
                </c:pt>
                <c:pt idx="2">
                  <c:v>37.03521175200001</c:v>
                </c:pt>
                <c:pt idx="3">
                  <c:v>35.69983378800006</c:v>
                </c:pt>
                <c:pt idx="4">
                  <c:v>34.36445582400001</c:v>
                </c:pt>
                <c:pt idx="5">
                  <c:v>33.02907786000001</c:v>
                </c:pt>
                <c:pt idx="6">
                  <c:v>31.69369989599998</c:v>
                </c:pt>
                <c:pt idx="7">
                  <c:v>30.35832193200001</c:v>
                </c:pt>
                <c:pt idx="8">
                  <c:v>29.02294396800001</c:v>
                </c:pt>
                <c:pt idx="9">
                  <c:v>27.687566004</c:v>
                </c:pt>
                <c:pt idx="10">
                  <c:v>26.35218804</c:v>
                </c:pt>
              </c:numCache>
            </c:numRef>
          </c:yVal>
          <c:smooth val="1"/>
        </c:ser>
        <c:ser>
          <c:idx val="5"/>
          <c:order val="5"/>
          <c:tx>
            <c:strRef>
              <c:f>'Gen HL Regression Financial '!$J$9</c:f>
              <c:strCache>
                <c:ptCount val="1"/>
                <c:pt idx="0">
                  <c:v>ES -0.13*</c:v>
                </c:pt>
              </c:strCache>
            </c:strRef>
          </c:tx>
          <c:spPr>
            <a:ln w="34925">
              <a:solidFill>
                <a:srgbClr val="006634"/>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'!$K$9:$U$9</c:f>
              <c:numCache>
                <c:formatCode>General</c:formatCode>
                <c:ptCount val="11"/>
                <c:pt idx="0">
                  <c:v>33.684378512</c:v>
                </c:pt>
                <c:pt idx="1">
                  <c:v>33.25959017690001</c:v>
                </c:pt>
                <c:pt idx="2">
                  <c:v>32.83480184179997</c:v>
                </c:pt>
                <c:pt idx="3">
                  <c:v>32.4100135067</c:v>
                </c:pt>
                <c:pt idx="4">
                  <c:v>31.98522517159988</c:v>
                </c:pt>
                <c:pt idx="5">
                  <c:v>31.56043683649986</c:v>
                </c:pt>
                <c:pt idx="6">
                  <c:v>31.13564850140001</c:v>
                </c:pt>
                <c:pt idx="7">
                  <c:v>30.71086016630004</c:v>
                </c:pt>
                <c:pt idx="8">
                  <c:v>30.28607183119997</c:v>
                </c:pt>
                <c:pt idx="9">
                  <c:v>29.86128349610001</c:v>
                </c:pt>
                <c:pt idx="10">
                  <c:v>29.43649516100004</c:v>
                </c:pt>
              </c:numCache>
            </c:numRef>
          </c:yVal>
          <c:smooth val="1"/>
        </c:ser>
        <c:ser>
          <c:idx val="6"/>
          <c:order val="6"/>
          <c:tx>
            <c:strRef>
              <c:f>'Gen HL Regression Financial '!$J$10</c:f>
              <c:strCache>
                <c:ptCount val="1"/>
                <c:pt idx="0">
                  <c:v>IE -0.34*</c:v>
                </c:pt>
              </c:strCache>
            </c:strRef>
          </c:tx>
          <c:spPr>
            <a:ln w="34925">
              <a:solidFill>
                <a:srgbClr val="5064FF"/>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'!$K$10:$U$10</c:f>
              <c:numCache>
                <c:formatCode>General</c:formatCode>
                <c:ptCount val="11"/>
                <c:pt idx="0">
                  <c:v>38.87473254400001</c:v>
                </c:pt>
                <c:pt idx="1">
                  <c:v>37.84480310279994</c:v>
                </c:pt>
                <c:pt idx="2">
                  <c:v>36.81487366159983</c:v>
                </c:pt>
                <c:pt idx="3">
                  <c:v>35.7849442204</c:v>
                </c:pt>
                <c:pt idx="4">
                  <c:v>34.7550147792</c:v>
                </c:pt>
                <c:pt idx="5">
                  <c:v>33.7250853380001</c:v>
                </c:pt>
                <c:pt idx="6">
                  <c:v>32.6951558968002</c:v>
                </c:pt>
                <c:pt idx="7">
                  <c:v>31.6652264556</c:v>
                </c:pt>
                <c:pt idx="8">
                  <c:v>30.63529701440003</c:v>
                </c:pt>
                <c:pt idx="9">
                  <c:v>29.60536757320001</c:v>
                </c:pt>
                <c:pt idx="10">
                  <c:v>28.57543813200001</c:v>
                </c:pt>
              </c:numCache>
            </c:numRef>
          </c:yVal>
          <c:smooth val="1"/>
        </c:ser>
        <c:ser>
          <c:idx val="7"/>
          <c:order val="7"/>
          <c:tx>
            <c:strRef>
              <c:f>'Gen HL Regression Financial '!$J$11</c:f>
              <c:strCache>
                <c:ptCount val="1"/>
                <c:pt idx="0">
                  <c:v>NL -0.19*</c:v>
                </c:pt>
              </c:strCache>
            </c:strRef>
          </c:tx>
          <c:spPr>
            <a:ln w="34925">
              <a:solidFill>
                <a:srgbClr val="47007A"/>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'!$K$11:$U$11</c:f>
              <c:numCache>
                <c:formatCode>General</c:formatCode>
                <c:ptCount val="11"/>
                <c:pt idx="0">
                  <c:v>38.11069785599997</c:v>
                </c:pt>
                <c:pt idx="1">
                  <c:v>37.4522183772</c:v>
                </c:pt>
                <c:pt idx="2">
                  <c:v>36.7937388984002</c:v>
                </c:pt>
                <c:pt idx="3">
                  <c:v>36.1352594196</c:v>
                </c:pt>
                <c:pt idx="4">
                  <c:v>35.47677994080005</c:v>
                </c:pt>
                <c:pt idx="5">
                  <c:v>34.818300462</c:v>
                </c:pt>
                <c:pt idx="6">
                  <c:v>34.1598209832</c:v>
                </c:pt>
                <c:pt idx="7">
                  <c:v>33.5013415044</c:v>
                </c:pt>
                <c:pt idx="8">
                  <c:v>32.8428620256</c:v>
                </c:pt>
                <c:pt idx="9">
                  <c:v>32.1843825468</c:v>
                </c:pt>
                <c:pt idx="10">
                  <c:v>31.52590306800001</c:v>
                </c:pt>
              </c:numCache>
            </c:numRef>
          </c:yVal>
          <c:smooth val="1"/>
        </c:ser>
        <c:ser>
          <c:idx val="8"/>
          <c:order val="8"/>
          <c:tx>
            <c:strRef>
              <c:f>'Gen HL Regression Financial '!$J$12</c:f>
              <c:strCache>
                <c:ptCount val="1"/>
                <c:pt idx="0">
                  <c:v>Total -0.33*</c:v>
                </c:pt>
              </c:strCache>
            </c:strRef>
          </c:tx>
          <c:spPr>
            <a:ln w="34925">
              <a:solidFill>
                <a:schemeClr val="tx1"/>
              </a:solidFill>
            </a:ln>
          </c:spPr>
          <c:marker>
            <c:symbol val="none"/>
          </c:marker>
          <c:xVal>
            <c:numRef>
              <c:f>'Gen HL Regression Financial '!$K$3:$U$3</c:f>
              <c:numCache>
                <c:formatCode>0.0000000</c:formatCode>
                <c:ptCount val="11"/>
                <c:pt idx="0" formatCode="####.000000">
                  <c:v>-1.074416</c:v>
                </c:pt>
                <c:pt idx="1">
                  <c:v>-0.6906867</c:v>
                </c:pt>
                <c:pt idx="2">
                  <c:v>-0.3069574</c:v>
                </c:pt>
                <c:pt idx="3">
                  <c:v>0.0767718999999999</c:v>
                </c:pt>
                <c:pt idx="4">
                  <c:v>0.4605012</c:v>
                </c:pt>
                <c:pt idx="5">
                  <c:v>0.8442305</c:v>
                </c:pt>
                <c:pt idx="6">
                  <c:v>1.227959799999996</c:v>
                </c:pt>
                <c:pt idx="7">
                  <c:v>1.6116891</c:v>
                </c:pt>
                <c:pt idx="8">
                  <c:v>1.995418399999999</c:v>
                </c:pt>
                <c:pt idx="9">
                  <c:v>2.379147699999997</c:v>
                </c:pt>
                <c:pt idx="10">
                  <c:v>2.762877</c:v>
                </c:pt>
              </c:numCache>
            </c:numRef>
          </c:xVal>
          <c:yVal>
            <c:numRef>
              <c:f>'Gen HL Regression Financial '!$K$12:$U$12</c:f>
              <c:numCache>
                <c:formatCode>General</c:formatCode>
                <c:ptCount val="11"/>
                <c:pt idx="0">
                  <c:v>36.83580696</c:v>
                </c:pt>
                <c:pt idx="1">
                  <c:v>35.8054937895</c:v>
                </c:pt>
                <c:pt idx="2">
                  <c:v>34.77518061900001</c:v>
                </c:pt>
                <c:pt idx="3">
                  <c:v>33.7448674485</c:v>
                </c:pt>
                <c:pt idx="4">
                  <c:v>32.714554278</c:v>
                </c:pt>
                <c:pt idx="5">
                  <c:v>31.6842411075</c:v>
                </c:pt>
                <c:pt idx="6">
                  <c:v>30.653927937</c:v>
                </c:pt>
                <c:pt idx="7">
                  <c:v>29.6236147665</c:v>
                </c:pt>
                <c:pt idx="8">
                  <c:v>28.593301596</c:v>
                </c:pt>
                <c:pt idx="9">
                  <c:v>27.56298842550003</c:v>
                </c:pt>
                <c:pt idx="10">
                  <c:v>26.532675255</c:v>
                </c:pt>
              </c:numCache>
            </c:numRef>
          </c:yVal>
          <c:smooth val="1"/>
        </c:ser>
        <c:dLbls>
          <c:showLegendKey val="0"/>
          <c:showVal val="0"/>
          <c:showCatName val="0"/>
          <c:showSerName val="0"/>
          <c:showPercent val="0"/>
          <c:showBubbleSize val="0"/>
        </c:dLbls>
        <c:axId val="2130381688"/>
        <c:axId val="2130243560"/>
      </c:scatterChart>
      <c:valAx>
        <c:axId val="2130381688"/>
        <c:scaling>
          <c:orientation val="minMax"/>
          <c:max val="3.0"/>
          <c:min val="-1.2"/>
        </c:scaling>
        <c:delete val="0"/>
        <c:axPos val="b"/>
        <c:numFmt formatCode="#,##0.00" sourceLinked="0"/>
        <c:majorTickMark val="out"/>
        <c:minorTickMark val="none"/>
        <c:tickLblPos val="nextTo"/>
        <c:crossAx val="2130243560"/>
        <c:crosses val="autoZero"/>
        <c:crossBetween val="midCat"/>
        <c:majorUnit val="0.4"/>
      </c:valAx>
      <c:valAx>
        <c:axId val="2130243560"/>
        <c:scaling>
          <c:orientation val="minMax"/>
          <c:max val="40.0"/>
          <c:min val="20.0"/>
        </c:scaling>
        <c:delete val="0"/>
        <c:axPos val="l"/>
        <c:majorGridlines/>
        <c:numFmt formatCode="General" sourceLinked="1"/>
        <c:majorTickMark val="out"/>
        <c:minorTickMark val="none"/>
        <c:tickLblPos val="low"/>
        <c:spPr>
          <a:ln>
            <a:solidFill>
              <a:schemeClr val="tx1"/>
            </a:solidFill>
          </a:ln>
        </c:spPr>
        <c:crossAx val="2130381688"/>
        <c:crossesAt val="0.0"/>
        <c:crossBetween val="midCat"/>
      </c:valAx>
    </c:plotArea>
    <c:legend>
      <c:legendPos val="l"/>
      <c:layout>
        <c:manualLayout>
          <c:xMode val="edge"/>
          <c:yMode val="edge"/>
          <c:x val="0.0922649572649572"/>
          <c:y val="0.458672179866406"/>
          <c:w val="0.292738034188034"/>
          <c:h val="0.422161465927871"/>
        </c:manualLayout>
      </c:layout>
      <c:overlay val="1"/>
      <c:spPr>
        <a:solidFill>
          <a:schemeClr val="bg1"/>
        </a:solidFill>
      </c:sp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GHLxQ2!$A$4</c:f>
              <c:strCache>
                <c:ptCount val="1"/>
                <c:pt idx="0">
                  <c:v>AT -0,32*</c:v>
                </c:pt>
              </c:strCache>
            </c:strRef>
          </c:tx>
          <c:spPr>
            <a:ln w="25400">
              <a:solidFill>
                <a:srgbClr val="CC0000"/>
              </a:solidFill>
            </a:ln>
          </c:spPr>
          <c:marker>
            <c:symbol val="circle"/>
            <c:size val="5"/>
            <c:spPr>
              <a:solidFill>
                <a:srgbClr val="CC0000"/>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GHLxQ2!$C$4:$C$8</c:f>
              <c:numCache>
                <c:formatCode>####.0000</c:formatCode>
                <c:ptCount val="5"/>
                <c:pt idx="0">
                  <c:v>34.77240301545694</c:v>
                </c:pt>
                <c:pt idx="1">
                  <c:v>32.8551449210623</c:v>
                </c:pt>
                <c:pt idx="2">
                  <c:v>28.89086686982263</c:v>
                </c:pt>
                <c:pt idx="3">
                  <c:v>26.53104228439268</c:v>
                </c:pt>
              </c:numCache>
            </c:numRef>
          </c:val>
          <c:smooth val="0"/>
        </c:ser>
        <c:ser>
          <c:idx val="2"/>
          <c:order val="1"/>
          <c:tx>
            <c:strRef>
              <c:f>GHLxQ2!$A$16</c:f>
              <c:strCache>
                <c:ptCount val="1"/>
                <c:pt idx="0">
                  <c:v>BG -0.31*</c:v>
                </c:pt>
              </c:strCache>
            </c:strRef>
          </c:tx>
          <c:spPr>
            <a:ln w="25400">
              <a:solidFill>
                <a:srgbClr val="663400"/>
              </a:solidFill>
            </a:ln>
          </c:spPr>
          <c:marker>
            <c:symbol val="circle"/>
            <c:size val="5"/>
            <c:spPr>
              <a:solidFill>
                <a:srgbClr val="663400"/>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GHLxQ2!$C$16:$C$20</c:f>
              <c:numCache>
                <c:formatCode>####.0000</c:formatCode>
                <c:ptCount val="5"/>
                <c:pt idx="0">
                  <c:v>34.54260692101067</c:v>
                </c:pt>
                <c:pt idx="1">
                  <c:v>32.13778112717942</c:v>
                </c:pt>
                <c:pt idx="2">
                  <c:v>30.53101073769317</c:v>
                </c:pt>
                <c:pt idx="3">
                  <c:v>26.4196403538331</c:v>
                </c:pt>
                <c:pt idx="4">
                  <c:v>22.80017774621538</c:v>
                </c:pt>
              </c:numCache>
            </c:numRef>
          </c:val>
          <c:smooth val="0"/>
        </c:ser>
        <c:ser>
          <c:idx val="1"/>
          <c:order val="2"/>
          <c:tx>
            <c:strRef>
              <c:f>GHLxQ2!$A$10</c:f>
              <c:strCache>
                <c:ptCount val="1"/>
                <c:pt idx="0">
                  <c:v>DE(NRW) -0.23*</c:v>
                </c:pt>
              </c:strCache>
            </c:strRef>
          </c:tx>
          <c:spPr>
            <a:ln w="25400">
              <a:solidFill>
                <a:srgbClr val="960066"/>
              </a:solidFill>
            </a:ln>
          </c:spPr>
          <c:marker>
            <c:symbol val="circle"/>
            <c:size val="5"/>
            <c:spPr>
              <a:solidFill>
                <a:srgbClr val="960066"/>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GHLxQ2!$C$10:$C$14</c:f>
              <c:numCache>
                <c:formatCode>####.0000</c:formatCode>
                <c:ptCount val="5"/>
                <c:pt idx="0">
                  <c:v>37.89116121672797</c:v>
                </c:pt>
                <c:pt idx="1">
                  <c:v>34.52337043333503</c:v>
                </c:pt>
                <c:pt idx="2">
                  <c:v>32.62168798078277</c:v>
                </c:pt>
                <c:pt idx="3">
                  <c:v>33.27992126575087</c:v>
                </c:pt>
              </c:numCache>
            </c:numRef>
          </c:val>
          <c:smooth val="0"/>
        </c:ser>
        <c:ser>
          <c:idx val="4"/>
          <c:order val="3"/>
          <c:tx>
            <c:strRef>
              <c:f>GHLxQ2!$A$28</c:f>
              <c:strCache>
                <c:ptCount val="1"/>
                <c:pt idx="0">
                  <c:v>EL -0,39*</c:v>
                </c:pt>
              </c:strCache>
            </c:strRef>
          </c:tx>
          <c:spPr>
            <a:ln w="25400">
              <a:solidFill>
                <a:srgbClr val="00CC00"/>
              </a:solidFill>
            </a:ln>
          </c:spPr>
          <c:marker>
            <c:symbol val="circle"/>
            <c:size val="5"/>
            <c:spPr>
              <a:solidFill>
                <a:srgbClr val="00CC00"/>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GHLxQ2!$C$28:$C$32</c:f>
              <c:numCache>
                <c:formatCode>####.0000</c:formatCode>
                <c:ptCount val="5"/>
                <c:pt idx="0">
                  <c:v>36.32617095190665</c:v>
                </c:pt>
                <c:pt idx="1">
                  <c:v>33.69775265331612</c:v>
                </c:pt>
                <c:pt idx="2">
                  <c:v>30.95989352925404</c:v>
                </c:pt>
                <c:pt idx="3">
                  <c:v>25.43935689620288</c:v>
                </c:pt>
                <c:pt idx="4">
                  <c:v>21.26214867349616</c:v>
                </c:pt>
              </c:numCache>
            </c:numRef>
          </c:val>
          <c:smooth val="0"/>
        </c:ser>
        <c:ser>
          <c:idx val="5"/>
          <c:order val="4"/>
          <c:tx>
            <c:strRef>
              <c:f>GHLxQ2!$A$34</c:f>
              <c:strCache>
                <c:ptCount val="1"/>
                <c:pt idx="0">
                  <c:v>ES -0.28*</c:v>
                </c:pt>
              </c:strCache>
            </c:strRef>
          </c:tx>
          <c:spPr>
            <a:ln w="25400">
              <a:solidFill>
                <a:srgbClr val="006634"/>
              </a:solidFill>
            </a:ln>
          </c:spPr>
          <c:marker>
            <c:symbol val="circle"/>
            <c:size val="5"/>
            <c:spPr>
              <a:solidFill>
                <a:srgbClr val="006634"/>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GHLxQ2!$C$34:$C$38</c:f>
              <c:numCache>
                <c:formatCode>####.0000</c:formatCode>
                <c:ptCount val="5"/>
                <c:pt idx="0">
                  <c:v>36.06147065467918</c:v>
                </c:pt>
                <c:pt idx="1">
                  <c:v>33.07718508227151</c:v>
                </c:pt>
                <c:pt idx="2">
                  <c:v>31.80853252190708</c:v>
                </c:pt>
                <c:pt idx="3">
                  <c:v>30.6190608342428</c:v>
                </c:pt>
                <c:pt idx="4">
                  <c:v>25.67697308476193</c:v>
                </c:pt>
              </c:numCache>
            </c:numRef>
          </c:val>
          <c:smooth val="0"/>
        </c:ser>
        <c:ser>
          <c:idx val="6"/>
          <c:order val="5"/>
          <c:tx>
            <c:strRef>
              <c:f>GHLxQ2!$A$40</c:f>
              <c:strCache>
                <c:ptCount val="1"/>
                <c:pt idx="0">
                  <c:v>IE -0,23*</c:v>
                </c:pt>
              </c:strCache>
            </c:strRef>
          </c:tx>
          <c:spPr>
            <a:ln w="25400">
              <a:solidFill>
                <a:srgbClr val="5064FF"/>
              </a:solidFill>
            </a:ln>
          </c:spPr>
          <c:marker>
            <c:symbol val="circle"/>
            <c:size val="5"/>
            <c:spPr>
              <a:solidFill>
                <a:srgbClr val="5064FF"/>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GHLxQ2!$C$40:$C$44</c:f>
              <c:numCache>
                <c:formatCode>####.0000</c:formatCode>
                <c:ptCount val="5"/>
                <c:pt idx="0">
                  <c:v>37.63944576600205</c:v>
                </c:pt>
                <c:pt idx="1">
                  <c:v>34.41043521733209</c:v>
                </c:pt>
                <c:pt idx="2">
                  <c:v>33.08001931556831</c:v>
                </c:pt>
                <c:pt idx="3">
                  <c:v>30.48237007346167</c:v>
                </c:pt>
                <c:pt idx="4">
                  <c:v>28.46139859900267</c:v>
                </c:pt>
              </c:numCache>
            </c:numRef>
          </c:val>
          <c:smooth val="0"/>
        </c:ser>
        <c:ser>
          <c:idx val="7"/>
          <c:order val="6"/>
          <c:tx>
            <c:strRef>
              <c:f>GHLxQ2!$A$46</c:f>
              <c:strCache>
                <c:ptCount val="1"/>
                <c:pt idx="0">
                  <c:v>NL -0.17*</c:v>
                </c:pt>
              </c:strCache>
            </c:strRef>
          </c:tx>
          <c:spPr>
            <a:ln w="25400">
              <a:solidFill>
                <a:srgbClr val="47007A"/>
              </a:solidFill>
            </a:ln>
          </c:spPr>
          <c:marker>
            <c:symbol val="circle"/>
            <c:size val="5"/>
            <c:spPr>
              <a:solidFill>
                <a:srgbClr val="47007A"/>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GHLxQ2!$C$46:$C$50</c:f>
              <c:numCache>
                <c:formatCode>####.0000</c:formatCode>
                <c:ptCount val="5"/>
                <c:pt idx="0">
                  <c:v>39.1032675280729</c:v>
                </c:pt>
                <c:pt idx="1">
                  <c:v>37.45364193462417</c:v>
                </c:pt>
                <c:pt idx="2">
                  <c:v>36.55380587546122</c:v>
                </c:pt>
                <c:pt idx="3">
                  <c:v>34.20590585626665</c:v>
                </c:pt>
              </c:numCache>
            </c:numRef>
          </c:val>
          <c:smooth val="0"/>
        </c:ser>
        <c:ser>
          <c:idx val="3"/>
          <c:order val="7"/>
          <c:tx>
            <c:strRef>
              <c:f>GHLxQ2!$A$22</c:f>
              <c:strCache>
                <c:ptCount val="1"/>
                <c:pt idx="0">
                  <c:v>PL -0.32*</c:v>
                </c:pt>
              </c:strCache>
            </c:strRef>
          </c:tx>
          <c:spPr>
            <a:ln w="22225">
              <a:solidFill>
                <a:srgbClr val="CCCC00"/>
              </a:solidFill>
            </a:ln>
          </c:spPr>
          <c:marker>
            <c:symbol val="circle"/>
            <c:size val="5"/>
            <c:spPr>
              <a:solidFill>
                <a:srgbClr val="CCCC00"/>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GHLxQ2!$C$22:$C$26</c:f>
              <c:numCache>
                <c:formatCode>####.0000</c:formatCode>
                <c:ptCount val="5"/>
                <c:pt idx="0">
                  <c:v>37.7948013852814</c:v>
                </c:pt>
                <c:pt idx="1">
                  <c:v>36.1983474865998</c:v>
                </c:pt>
                <c:pt idx="2">
                  <c:v>33.15740736054144</c:v>
                </c:pt>
                <c:pt idx="3">
                  <c:v>29.01073999514711</c:v>
                </c:pt>
                <c:pt idx="4">
                  <c:v>26.47364274061448</c:v>
                </c:pt>
              </c:numCache>
            </c:numRef>
          </c:val>
          <c:smooth val="0"/>
        </c:ser>
        <c:ser>
          <c:idx val="8"/>
          <c:order val="8"/>
          <c:tx>
            <c:strRef>
              <c:f>GHLxQ2!$A$52</c:f>
              <c:strCache>
                <c:ptCount val="1"/>
                <c:pt idx="0">
                  <c:v>Total -0,30*</c:v>
                </c:pt>
              </c:strCache>
            </c:strRef>
          </c:tx>
          <c:spPr>
            <a:ln w="31750">
              <a:solidFill>
                <a:schemeClr val="tx1"/>
              </a:solidFill>
            </a:ln>
          </c:spPr>
          <c:marker>
            <c:symbol val="square"/>
            <c:size val="5"/>
            <c:spPr>
              <a:solidFill>
                <a:schemeClr val="tx1"/>
              </a:solidFill>
              <a:ln>
                <a:noFill/>
              </a:ln>
            </c:spPr>
          </c:marker>
          <c:cat>
            <c:strRef>
              <c:f>GHLxQ2!$B$4:$B$9</c:f>
              <c:strCache>
                <c:ptCount val="6"/>
                <c:pt idx="0">
                  <c:v>Very good</c:v>
                </c:pt>
                <c:pt idx="1">
                  <c:v>Good</c:v>
                </c:pt>
                <c:pt idx="2">
                  <c:v>Fair</c:v>
                </c:pt>
                <c:pt idx="3">
                  <c:v>Bad </c:v>
                </c:pt>
                <c:pt idx="4">
                  <c:v>Very bad</c:v>
                </c:pt>
                <c:pt idx="5">
                  <c:v>Total</c:v>
                </c:pt>
              </c:strCache>
            </c:strRef>
          </c:cat>
          <c:val>
            <c:numRef>
              <c:f>GHLxQ2!$C$52:$C$56</c:f>
              <c:numCache>
                <c:formatCode>####.0000</c:formatCode>
                <c:ptCount val="5"/>
                <c:pt idx="0">
                  <c:v>36.74347407063195</c:v>
                </c:pt>
                <c:pt idx="1">
                  <c:v>34.44425529407803</c:v>
                </c:pt>
                <c:pt idx="2">
                  <c:v>32.13477358038676</c:v>
                </c:pt>
                <c:pt idx="3">
                  <c:v>28.95570019051013</c:v>
                </c:pt>
                <c:pt idx="4">
                  <c:v>25.73688238336897</c:v>
                </c:pt>
              </c:numCache>
            </c:numRef>
          </c:val>
          <c:smooth val="0"/>
        </c:ser>
        <c:dLbls>
          <c:showLegendKey val="0"/>
          <c:showVal val="0"/>
          <c:showCatName val="0"/>
          <c:showSerName val="0"/>
          <c:showPercent val="0"/>
          <c:showBubbleSize val="0"/>
        </c:dLbls>
        <c:marker val="1"/>
        <c:smooth val="0"/>
        <c:axId val="2110990056"/>
        <c:axId val="2111680520"/>
      </c:lineChart>
      <c:catAx>
        <c:axId val="2110990056"/>
        <c:scaling>
          <c:orientation val="minMax"/>
        </c:scaling>
        <c:delete val="0"/>
        <c:axPos val="b"/>
        <c:numFmt formatCode="General" sourceLinked="0"/>
        <c:majorTickMark val="out"/>
        <c:minorTickMark val="none"/>
        <c:tickLblPos val="nextTo"/>
        <c:txPr>
          <a:bodyPr/>
          <a:lstStyle/>
          <a:p>
            <a:pPr>
              <a:defRPr sz="1200"/>
            </a:pPr>
            <a:endParaRPr lang="en-US"/>
          </a:p>
        </c:txPr>
        <c:crossAx val="2111680520"/>
        <c:crosses val="autoZero"/>
        <c:auto val="1"/>
        <c:lblAlgn val="ctr"/>
        <c:lblOffset val="100"/>
        <c:noMultiLvlLbl val="0"/>
      </c:catAx>
      <c:valAx>
        <c:axId val="2111680520"/>
        <c:scaling>
          <c:orientation val="minMax"/>
          <c:max val="40.0"/>
          <c:min val="20.0"/>
        </c:scaling>
        <c:delete val="0"/>
        <c:axPos val="l"/>
        <c:majorGridlines/>
        <c:numFmt formatCode="#,##0" sourceLinked="0"/>
        <c:majorTickMark val="out"/>
        <c:minorTickMark val="none"/>
        <c:tickLblPos val="nextTo"/>
        <c:txPr>
          <a:bodyPr/>
          <a:lstStyle/>
          <a:p>
            <a:pPr>
              <a:defRPr sz="1200"/>
            </a:pPr>
            <a:endParaRPr lang="en-US"/>
          </a:p>
        </c:txPr>
        <c:crossAx val="2110990056"/>
        <c:crosses val="autoZero"/>
        <c:crossBetween val="between"/>
        <c:majorUnit val="5.0"/>
      </c:valAx>
      <c:spPr>
        <a:ln>
          <a:noFill/>
        </a:ln>
      </c:spPr>
    </c:plotArea>
    <c:legend>
      <c:legendPos val="b"/>
      <c:layout>
        <c:manualLayout>
          <c:xMode val="edge"/>
          <c:yMode val="edge"/>
          <c:x val="0.0714348290598291"/>
          <c:y val="0.65548888888889"/>
          <c:w val="0.585762606837606"/>
          <c:h val="0.216629166666667"/>
        </c:manualLayout>
      </c:layout>
      <c:overlay val="1"/>
      <c:spPr>
        <a:solidFill>
          <a:schemeClr val="bg1"/>
        </a:solidFill>
      </c:spPr>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dirty="0"/>
              <a:t>Difference in Mean Health Literacy Scores by Contrasting Categories of Health </a:t>
            </a:r>
            <a:r>
              <a:rPr lang="en-US" dirty="0" err="1"/>
              <a:t>Behaviours</a:t>
            </a:r>
            <a:r>
              <a:rPr lang="en-US" dirty="0"/>
              <a:t> and Health </a:t>
            </a:r>
            <a:r>
              <a:rPr lang="en-US" dirty="0" smtClean="0"/>
              <a:t>Status</a:t>
            </a:r>
            <a:endParaRPr lang="en-US" dirty="0"/>
          </a:p>
        </c:rich>
      </c:tx>
      <c:overlay val="0"/>
    </c:title>
    <c:autoTitleDeleted val="0"/>
    <c:plotArea>
      <c:layout/>
      <c:barChart>
        <c:barDir val="bar"/>
        <c:grouping val="clustered"/>
        <c:varyColors val="0"/>
        <c:ser>
          <c:idx val="0"/>
          <c:order val="0"/>
          <c:tx>
            <c:strRef>
              <c:f>Sheet3!$A$6</c:f>
              <c:strCache>
                <c:ptCount val="1"/>
                <c:pt idx="0">
                  <c:v>Prevention </c:v>
                </c:pt>
              </c:strCache>
            </c:strRef>
          </c:tx>
          <c:invertIfNegative val="0"/>
          <c:cat>
            <c:strRef>
              <c:f>Sheet3!$B$3:$H$3</c:f>
              <c:strCache>
                <c:ptCount val="7"/>
                <c:pt idx="0">
                  <c:v>Health Status (Good/Bad)</c:v>
                </c:pt>
                <c:pt idx="1">
                  <c:v>Doctors Visit (None/ 6 or more) </c:v>
                </c:pt>
                <c:pt idx="2">
                  <c:v>Hospital Use (None/ 6 or more)</c:v>
                </c:pt>
                <c:pt idx="3">
                  <c:v>Smoking (Yes/Never)</c:v>
                </c:pt>
                <c:pt idx="4">
                  <c:v>Alcohol (Problematic/Never)</c:v>
                </c:pt>
                <c:pt idx="5">
                  <c:v>Exercise (Most days/Never) </c:v>
                </c:pt>
                <c:pt idx="6">
                  <c:v>Community Engagement (Often/Never)</c:v>
                </c:pt>
              </c:strCache>
            </c:strRef>
          </c:cat>
          <c:val>
            <c:numRef>
              <c:f>Sheet3!$B$6:$H$6</c:f>
              <c:numCache>
                <c:formatCode>General</c:formatCode>
                <c:ptCount val="7"/>
                <c:pt idx="0">
                  <c:v>11.58</c:v>
                </c:pt>
                <c:pt idx="1">
                  <c:v>4.54</c:v>
                </c:pt>
                <c:pt idx="2">
                  <c:v>3.51</c:v>
                </c:pt>
                <c:pt idx="3">
                  <c:v>-3.18</c:v>
                </c:pt>
                <c:pt idx="4">
                  <c:v>-1.38</c:v>
                </c:pt>
                <c:pt idx="5">
                  <c:v>5.25</c:v>
                </c:pt>
                <c:pt idx="6">
                  <c:v>4.92</c:v>
                </c:pt>
              </c:numCache>
            </c:numRef>
          </c:val>
        </c:ser>
        <c:ser>
          <c:idx val="1"/>
          <c:order val="1"/>
          <c:tx>
            <c:strRef>
              <c:f>Sheet3!$A$7</c:f>
              <c:strCache>
                <c:ptCount val="1"/>
                <c:pt idx="0">
                  <c:v>Health Promotion</c:v>
                </c:pt>
              </c:strCache>
            </c:strRef>
          </c:tx>
          <c:invertIfNegative val="0"/>
          <c:cat>
            <c:strRef>
              <c:f>Sheet3!$B$3:$H$3</c:f>
              <c:strCache>
                <c:ptCount val="7"/>
                <c:pt idx="0">
                  <c:v>Health Status (Good/Bad)</c:v>
                </c:pt>
                <c:pt idx="1">
                  <c:v>Doctors Visit (None/ 6 or more) </c:v>
                </c:pt>
                <c:pt idx="2">
                  <c:v>Hospital Use (None/ 6 or more)</c:v>
                </c:pt>
                <c:pt idx="3">
                  <c:v>Smoking (Yes/Never)</c:v>
                </c:pt>
                <c:pt idx="4">
                  <c:v>Alcohol (Problematic/Never)</c:v>
                </c:pt>
                <c:pt idx="5">
                  <c:v>Exercise (Most days/Never) </c:v>
                </c:pt>
                <c:pt idx="6">
                  <c:v>Community Engagement (Often/Never)</c:v>
                </c:pt>
              </c:strCache>
            </c:strRef>
          </c:cat>
          <c:val>
            <c:numRef>
              <c:f>Sheet3!$B$7:$H$7</c:f>
              <c:numCache>
                <c:formatCode>General</c:formatCode>
                <c:ptCount val="7"/>
                <c:pt idx="0">
                  <c:v>14.01</c:v>
                </c:pt>
                <c:pt idx="1">
                  <c:v>7.23</c:v>
                </c:pt>
                <c:pt idx="2">
                  <c:v>4.99</c:v>
                </c:pt>
                <c:pt idx="3">
                  <c:v>-5.13</c:v>
                </c:pt>
                <c:pt idx="4">
                  <c:v>-1.6</c:v>
                </c:pt>
                <c:pt idx="5">
                  <c:v>8.76</c:v>
                </c:pt>
                <c:pt idx="6">
                  <c:v>7.06</c:v>
                </c:pt>
              </c:numCache>
            </c:numRef>
          </c:val>
        </c:ser>
        <c:dLbls>
          <c:showLegendKey val="0"/>
          <c:showVal val="0"/>
          <c:showCatName val="0"/>
          <c:showSerName val="0"/>
          <c:showPercent val="0"/>
          <c:showBubbleSize val="0"/>
        </c:dLbls>
        <c:gapWidth val="150"/>
        <c:axId val="2132710216"/>
        <c:axId val="2132769432"/>
      </c:barChart>
      <c:catAx>
        <c:axId val="2132710216"/>
        <c:scaling>
          <c:orientation val="minMax"/>
        </c:scaling>
        <c:delete val="0"/>
        <c:axPos val="l"/>
        <c:numFmt formatCode="General" sourceLinked="1"/>
        <c:majorTickMark val="none"/>
        <c:minorTickMark val="none"/>
        <c:tickLblPos val="nextTo"/>
        <c:crossAx val="2132769432"/>
        <c:crosses val="autoZero"/>
        <c:auto val="1"/>
        <c:lblAlgn val="ctr"/>
        <c:lblOffset val="100"/>
        <c:noMultiLvlLbl val="0"/>
      </c:catAx>
      <c:valAx>
        <c:axId val="2132769432"/>
        <c:scaling>
          <c:orientation val="minMax"/>
        </c:scaling>
        <c:delete val="0"/>
        <c:axPos val="b"/>
        <c:majorGridlines/>
        <c:numFmt formatCode="General" sourceLinked="1"/>
        <c:majorTickMark val="none"/>
        <c:minorTickMark val="none"/>
        <c:tickLblPos val="nextTo"/>
        <c:crossAx val="21327102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Difference in Mean Health Literacy Scores by Contrasting Categories of Health Behaviours and Health Status </a:t>
            </a:r>
          </a:p>
        </c:rich>
      </c:tx>
      <c:overlay val="0"/>
    </c:title>
    <c:autoTitleDeleted val="0"/>
    <c:plotArea>
      <c:layout>
        <c:manualLayout>
          <c:layoutTarget val="inner"/>
          <c:xMode val="edge"/>
          <c:yMode val="edge"/>
          <c:x val="0.119728998586937"/>
          <c:y val="0.194045307443366"/>
          <c:w val="0.856786517481754"/>
          <c:h val="0.563037892108147"/>
        </c:manualLayout>
      </c:layout>
      <c:barChart>
        <c:barDir val="bar"/>
        <c:grouping val="clustered"/>
        <c:varyColors val="0"/>
        <c:ser>
          <c:idx val="0"/>
          <c:order val="0"/>
          <c:tx>
            <c:strRef>
              <c:f>Sheet3!$A$16</c:f>
              <c:strCache>
                <c:ptCount val="1"/>
                <c:pt idx="0">
                  <c:v>General </c:v>
                </c:pt>
              </c:strCache>
            </c:strRef>
          </c:tx>
          <c:invertIfNegative val="0"/>
          <c:cat>
            <c:strRef>
              <c:f>Sheet3!$B$15:$H$15</c:f>
              <c:strCache>
                <c:ptCount val="7"/>
                <c:pt idx="0">
                  <c:v>Health Status (Good/Bad)</c:v>
                </c:pt>
                <c:pt idx="1">
                  <c:v>Doctors Visit (None/ 6 or more) </c:v>
                </c:pt>
                <c:pt idx="2">
                  <c:v>Hospital Use (None/ 6 or more)</c:v>
                </c:pt>
                <c:pt idx="3">
                  <c:v>Smoking (Yes/Never)</c:v>
                </c:pt>
                <c:pt idx="4">
                  <c:v>Alcohol (Problematic/Never)</c:v>
                </c:pt>
                <c:pt idx="5">
                  <c:v>Exercise (Most days/Never) </c:v>
                </c:pt>
                <c:pt idx="6">
                  <c:v>Community Engagement (Often/Never)</c:v>
                </c:pt>
              </c:strCache>
            </c:strRef>
          </c:cat>
          <c:val>
            <c:numRef>
              <c:f>Sheet3!$B$16:$H$16</c:f>
              <c:numCache>
                <c:formatCode>General</c:formatCode>
                <c:ptCount val="7"/>
                <c:pt idx="0">
                  <c:v>-11.29</c:v>
                </c:pt>
                <c:pt idx="1">
                  <c:v>-5.27</c:v>
                </c:pt>
                <c:pt idx="2">
                  <c:v>-3.93</c:v>
                </c:pt>
                <c:pt idx="3">
                  <c:v>3.97</c:v>
                </c:pt>
                <c:pt idx="4">
                  <c:v>1.54</c:v>
                </c:pt>
                <c:pt idx="5">
                  <c:v>-5.89</c:v>
                </c:pt>
                <c:pt idx="6">
                  <c:v>-4.14</c:v>
                </c:pt>
              </c:numCache>
            </c:numRef>
          </c:val>
        </c:ser>
        <c:ser>
          <c:idx val="1"/>
          <c:order val="1"/>
          <c:tx>
            <c:strRef>
              <c:f>Sheet3!$A$17</c:f>
              <c:strCache>
                <c:ptCount val="1"/>
                <c:pt idx="0">
                  <c:v>Health Care </c:v>
                </c:pt>
              </c:strCache>
            </c:strRef>
          </c:tx>
          <c:invertIfNegative val="0"/>
          <c:cat>
            <c:strRef>
              <c:f>Sheet3!$B$15:$H$15</c:f>
              <c:strCache>
                <c:ptCount val="7"/>
                <c:pt idx="0">
                  <c:v>Health Status (Good/Bad)</c:v>
                </c:pt>
                <c:pt idx="1">
                  <c:v>Doctors Visit (None/ 6 or more) </c:v>
                </c:pt>
                <c:pt idx="2">
                  <c:v>Hospital Use (None/ 6 or more)</c:v>
                </c:pt>
                <c:pt idx="3">
                  <c:v>Smoking (Yes/Never)</c:v>
                </c:pt>
                <c:pt idx="4">
                  <c:v>Alcohol (Problematic/Never)</c:v>
                </c:pt>
                <c:pt idx="5">
                  <c:v>Exercise (Most days/Never) </c:v>
                </c:pt>
                <c:pt idx="6">
                  <c:v>Community Engagement (Often/Never)</c:v>
                </c:pt>
              </c:strCache>
            </c:strRef>
          </c:cat>
          <c:val>
            <c:numRef>
              <c:f>Sheet3!$B$17:$H$17</c:f>
              <c:numCache>
                <c:formatCode>General</c:formatCode>
                <c:ptCount val="7"/>
                <c:pt idx="0">
                  <c:v>-9.06</c:v>
                </c:pt>
                <c:pt idx="1">
                  <c:v>-3.73</c:v>
                </c:pt>
                <c:pt idx="2">
                  <c:v>-3.45</c:v>
                </c:pt>
                <c:pt idx="3">
                  <c:v>2.82</c:v>
                </c:pt>
                <c:pt idx="4">
                  <c:v>2.06</c:v>
                </c:pt>
                <c:pt idx="5">
                  <c:v>-3.94</c:v>
                </c:pt>
                <c:pt idx="6">
                  <c:v>-0.64</c:v>
                </c:pt>
              </c:numCache>
            </c:numRef>
          </c:val>
        </c:ser>
        <c:dLbls>
          <c:showLegendKey val="0"/>
          <c:showVal val="0"/>
          <c:showCatName val="0"/>
          <c:showSerName val="0"/>
          <c:showPercent val="0"/>
          <c:showBubbleSize val="0"/>
        </c:dLbls>
        <c:gapWidth val="150"/>
        <c:axId val="2132164920"/>
        <c:axId val="2132704232"/>
      </c:barChart>
      <c:catAx>
        <c:axId val="2132164920"/>
        <c:scaling>
          <c:orientation val="minMax"/>
        </c:scaling>
        <c:delete val="0"/>
        <c:axPos val="l"/>
        <c:numFmt formatCode="General" sourceLinked="0"/>
        <c:majorTickMark val="none"/>
        <c:minorTickMark val="none"/>
        <c:tickLblPos val="nextTo"/>
        <c:crossAx val="2132704232"/>
        <c:crosses val="autoZero"/>
        <c:auto val="1"/>
        <c:lblAlgn val="ctr"/>
        <c:lblOffset val="100"/>
        <c:noMultiLvlLbl val="0"/>
      </c:catAx>
      <c:valAx>
        <c:axId val="2132704232"/>
        <c:scaling>
          <c:orientation val="minMax"/>
        </c:scaling>
        <c:delete val="0"/>
        <c:axPos val="b"/>
        <c:majorGridlines/>
        <c:numFmt formatCode="General" sourceLinked="1"/>
        <c:majorTickMark val="none"/>
        <c:minorTickMark val="none"/>
        <c:tickLblPos val="nextTo"/>
        <c:crossAx val="213216492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'IRE_information Processing '!$C$7</c:f>
              <c:strCache>
                <c:ptCount val="1"/>
                <c:pt idx="0">
                  <c:v>Finding</c:v>
                </c:pt>
              </c:strCache>
            </c:strRef>
          </c:tx>
          <c:invertIfNegative val="0"/>
          <c:cat>
            <c:multiLvlStrRef>
              <c:f>'IRE_information Processing '!$A$8:$B$11</c:f>
              <c:multiLvlStrCache>
                <c:ptCount val="4"/>
                <c:lvl>
                  <c:pt idx="0">
                    <c:v>Never Smoker</c:v>
                  </c:pt>
                  <c:pt idx="1">
                    <c:v>Smoker</c:v>
                  </c:pt>
                  <c:pt idx="2">
                    <c:v>Light</c:v>
                  </c:pt>
                  <c:pt idx="3">
                    <c:v>Excessive </c:v>
                  </c:pt>
                </c:lvl>
                <c:lvl>
                  <c:pt idx="0">
                    <c:v>Smoking </c:v>
                  </c:pt>
                  <c:pt idx="2">
                    <c:v>Alcohol Consumption </c:v>
                  </c:pt>
                </c:lvl>
              </c:multiLvlStrCache>
            </c:multiLvlStrRef>
          </c:cat>
          <c:val>
            <c:numRef>
              <c:f>'IRE_information Processing '!$C$8:$C$11</c:f>
              <c:numCache>
                <c:formatCode>###0.00</c:formatCode>
                <c:ptCount val="4"/>
                <c:pt idx="0">
                  <c:v>35.33197928718288</c:v>
                </c:pt>
                <c:pt idx="1">
                  <c:v>33.54644477441092</c:v>
                </c:pt>
                <c:pt idx="2">
                  <c:v>34.67531893391216</c:v>
                </c:pt>
                <c:pt idx="3">
                  <c:v>33.73288735301885</c:v>
                </c:pt>
              </c:numCache>
            </c:numRef>
          </c:val>
        </c:ser>
        <c:ser>
          <c:idx val="1"/>
          <c:order val="1"/>
          <c:tx>
            <c:strRef>
              <c:f>'IRE_information Processing '!$D$7</c:f>
              <c:strCache>
                <c:ptCount val="1"/>
                <c:pt idx="0">
                  <c:v> Understanding </c:v>
                </c:pt>
              </c:strCache>
            </c:strRef>
          </c:tx>
          <c:invertIfNegative val="0"/>
          <c:cat>
            <c:multiLvlStrRef>
              <c:f>'IRE_information Processing '!$A$8:$B$11</c:f>
              <c:multiLvlStrCache>
                <c:ptCount val="4"/>
                <c:lvl>
                  <c:pt idx="0">
                    <c:v>Never Smoker</c:v>
                  </c:pt>
                  <c:pt idx="1">
                    <c:v>Smoker</c:v>
                  </c:pt>
                  <c:pt idx="2">
                    <c:v>Light</c:v>
                  </c:pt>
                  <c:pt idx="3">
                    <c:v>Excessive </c:v>
                  </c:pt>
                </c:lvl>
                <c:lvl>
                  <c:pt idx="0">
                    <c:v>Smoking </c:v>
                  </c:pt>
                  <c:pt idx="2">
                    <c:v>Alcohol Consumption </c:v>
                  </c:pt>
                </c:lvl>
              </c:multiLvlStrCache>
            </c:multiLvlStrRef>
          </c:cat>
          <c:val>
            <c:numRef>
              <c:f>'IRE_information Processing '!$D$8:$D$11</c:f>
              <c:numCache>
                <c:formatCode>###0.00</c:formatCode>
                <c:ptCount val="4"/>
                <c:pt idx="0">
                  <c:v>36.77954082915667</c:v>
                </c:pt>
                <c:pt idx="1">
                  <c:v>34.8719201857318</c:v>
                </c:pt>
                <c:pt idx="2">
                  <c:v>36.23146706491816</c:v>
                </c:pt>
                <c:pt idx="3">
                  <c:v>34.79188874706376</c:v>
                </c:pt>
              </c:numCache>
            </c:numRef>
          </c:val>
        </c:ser>
        <c:ser>
          <c:idx val="2"/>
          <c:order val="2"/>
          <c:tx>
            <c:strRef>
              <c:f>'IRE_information Processing '!$E$7</c:f>
              <c:strCache>
                <c:ptCount val="1"/>
                <c:pt idx="0">
                  <c:v> Evaluating </c:v>
                </c:pt>
              </c:strCache>
            </c:strRef>
          </c:tx>
          <c:invertIfNegative val="0"/>
          <c:cat>
            <c:multiLvlStrRef>
              <c:f>'IRE_information Processing '!$A$8:$B$11</c:f>
              <c:multiLvlStrCache>
                <c:ptCount val="4"/>
                <c:lvl>
                  <c:pt idx="0">
                    <c:v>Never Smoker</c:v>
                  </c:pt>
                  <c:pt idx="1">
                    <c:v>Smoker</c:v>
                  </c:pt>
                  <c:pt idx="2">
                    <c:v>Light</c:v>
                  </c:pt>
                  <c:pt idx="3">
                    <c:v>Excessive </c:v>
                  </c:pt>
                </c:lvl>
                <c:lvl>
                  <c:pt idx="0">
                    <c:v>Smoking </c:v>
                  </c:pt>
                  <c:pt idx="2">
                    <c:v>Alcohol Consumption </c:v>
                  </c:pt>
                </c:lvl>
              </c:multiLvlStrCache>
            </c:multiLvlStrRef>
          </c:cat>
          <c:val>
            <c:numRef>
              <c:f>'IRE_information Processing '!$E$8:$E$11</c:f>
              <c:numCache>
                <c:formatCode>###0.00</c:formatCode>
                <c:ptCount val="4"/>
                <c:pt idx="0">
                  <c:v>33.93888829456523</c:v>
                </c:pt>
                <c:pt idx="1">
                  <c:v>32.0297404828511</c:v>
                </c:pt>
                <c:pt idx="2">
                  <c:v>33.51090695264615</c:v>
                </c:pt>
                <c:pt idx="3">
                  <c:v>32.55569008487051</c:v>
                </c:pt>
              </c:numCache>
            </c:numRef>
          </c:val>
        </c:ser>
        <c:ser>
          <c:idx val="3"/>
          <c:order val="3"/>
          <c:tx>
            <c:strRef>
              <c:f>'IRE_information Processing '!$F$7</c:f>
              <c:strCache>
                <c:ptCount val="1"/>
                <c:pt idx="0">
                  <c:v> Applying </c:v>
                </c:pt>
              </c:strCache>
            </c:strRef>
          </c:tx>
          <c:invertIfNegative val="0"/>
          <c:cat>
            <c:multiLvlStrRef>
              <c:f>'IRE_information Processing '!$A$8:$B$11</c:f>
              <c:multiLvlStrCache>
                <c:ptCount val="4"/>
                <c:lvl>
                  <c:pt idx="0">
                    <c:v>Never Smoker</c:v>
                  </c:pt>
                  <c:pt idx="1">
                    <c:v>Smoker</c:v>
                  </c:pt>
                  <c:pt idx="2">
                    <c:v>Light</c:v>
                  </c:pt>
                  <c:pt idx="3">
                    <c:v>Excessive </c:v>
                  </c:pt>
                </c:lvl>
                <c:lvl>
                  <c:pt idx="0">
                    <c:v>Smoking </c:v>
                  </c:pt>
                  <c:pt idx="2">
                    <c:v>Alcohol Consumption </c:v>
                  </c:pt>
                </c:lvl>
              </c:multiLvlStrCache>
            </c:multiLvlStrRef>
          </c:cat>
          <c:val>
            <c:numRef>
              <c:f>'IRE_information Processing '!$F$8:$F$11</c:f>
              <c:numCache>
                <c:formatCode>###0.00</c:formatCode>
                <c:ptCount val="4"/>
                <c:pt idx="0">
                  <c:v>38.08998312154552</c:v>
                </c:pt>
                <c:pt idx="1">
                  <c:v>36.28646421215821</c:v>
                </c:pt>
                <c:pt idx="2">
                  <c:v>37.595947769697</c:v>
                </c:pt>
                <c:pt idx="3">
                  <c:v>36.76434097086142</c:v>
                </c:pt>
              </c:numCache>
            </c:numRef>
          </c:val>
        </c:ser>
        <c:dLbls>
          <c:showLegendKey val="0"/>
          <c:showVal val="0"/>
          <c:showCatName val="0"/>
          <c:showSerName val="0"/>
          <c:showPercent val="0"/>
          <c:showBubbleSize val="0"/>
        </c:dLbls>
        <c:gapWidth val="150"/>
        <c:axId val="2132187288"/>
        <c:axId val="2132190312"/>
      </c:barChart>
      <c:catAx>
        <c:axId val="2132187288"/>
        <c:scaling>
          <c:orientation val="minMax"/>
        </c:scaling>
        <c:delete val="0"/>
        <c:axPos val="b"/>
        <c:numFmt formatCode="General" sourceLinked="1"/>
        <c:majorTickMark val="out"/>
        <c:minorTickMark val="none"/>
        <c:tickLblPos val="nextTo"/>
        <c:crossAx val="2132190312"/>
        <c:crosses val="autoZero"/>
        <c:auto val="1"/>
        <c:lblAlgn val="ctr"/>
        <c:lblOffset val="100"/>
        <c:noMultiLvlLbl val="0"/>
      </c:catAx>
      <c:valAx>
        <c:axId val="2132190312"/>
        <c:scaling>
          <c:orientation val="minMax"/>
        </c:scaling>
        <c:delete val="0"/>
        <c:axPos val="l"/>
        <c:majorGridlines/>
        <c:numFmt formatCode="###0.00" sourceLinked="1"/>
        <c:majorTickMark val="out"/>
        <c:minorTickMark val="none"/>
        <c:tickLblPos val="nextTo"/>
        <c:crossAx val="2132187288"/>
        <c:crosses val="autoZero"/>
        <c:crossBetween val="between"/>
      </c:valAx>
    </c:plotArea>
    <c:legend>
      <c:legendPos val="r"/>
      <c:layout>
        <c:manualLayout>
          <c:xMode val="edge"/>
          <c:yMode val="edge"/>
          <c:x val="0.815834940275323"/>
          <c:y val="0.172545427013931"/>
          <c:w val="0.173176120842038"/>
          <c:h val="0.59721683827983"/>
        </c:manualLayout>
      </c:layout>
      <c:overlay val="0"/>
      <c:txPr>
        <a:bodyPr/>
        <a:lstStyle/>
        <a:p>
          <a:pPr>
            <a:defRPr sz="12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22D61-56B6-4EF1-B84B-4FFCE790EC2A}" type="doc">
      <dgm:prSet loTypeId="urn:microsoft.com/office/officeart/2005/8/layout/radial4" loCatId="relationship" qsTypeId="urn:microsoft.com/office/officeart/2005/8/quickstyle/simple1" qsCatId="simple" csTypeId="urn:microsoft.com/office/officeart/2005/8/colors/accent4_4" csCatId="accent4" phldr="1"/>
      <dgm:spPr/>
      <dgm:t>
        <a:bodyPr/>
        <a:lstStyle/>
        <a:p>
          <a:endParaRPr lang="en-IE"/>
        </a:p>
      </dgm:t>
    </dgm:pt>
    <dgm:pt modelId="{249E4E41-F103-4E74-AE6E-8ECEEEB5D161}">
      <dgm:prSet phldrT="[Text]"/>
      <dgm:spPr/>
      <dgm:t>
        <a:bodyPr/>
        <a:lstStyle/>
        <a:p>
          <a:r>
            <a:rPr lang="en-US" dirty="0" smtClean="0"/>
            <a:t>Health Literacy</a:t>
          </a:r>
          <a:endParaRPr lang="en-IE" dirty="0"/>
        </a:p>
      </dgm:t>
    </dgm:pt>
    <dgm:pt modelId="{A42C1907-D521-4A17-A481-ED9DE4471D6A}" type="parTrans" cxnId="{A1127572-83FF-4DE3-9B19-03AE6F1F12C3}">
      <dgm:prSet/>
      <dgm:spPr/>
      <dgm:t>
        <a:bodyPr/>
        <a:lstStyle/>
        <a:p>
          <a:endParaRPr lang="en-IE"/>
        </a:p>
      </dgm:t>
    </dgm:pt>
    <dgm:pt modelId="{6598C5B1-39C5-4D80-B296-F3D4F5D8DABA}" type="sibTrans" cxnId="{A1127572-83FF-4DE3-9B19-03AE6F1F12C3}">
      <dgm:prSet/>
      <dgm:spPr/>
      <dgm:t>
        <a:bodyPr/>
        <a:lstStyle/>
        <a:p>
          <a:endParaRPr lang="en-IE"/>
        </a:p>
      </dgm:t>
    </dgm:pt>
    <dgm:pt modelId="{93FB57C9-8D3A-49F3-897B-B37201E26BBE}">
      <dgm:prSet phldrT="[Text]"/>
      <dgm:spPr/>
      <dgm:t>
        <a:bodyPr/>
        <a:lstStyle/>
        <a:p>
          <a:r>
            <a:rPr lang="en-US" b="1" dirty="0" smtClean="0"/>
            <a:t>Demographic</a:t>
          </a:r>
        </a:p>
        <a:p>
          <a:r>
            <a:rPr lang="en-US" i="1" dirty="0" smtClean="0"/>
            <a:t>SES, Occupation, Income</a:t>
          </a:r>
          <a:endParaRPr lang="en-IE" i="1" dirty="0"/>
        </a:p>
      </dgm:t>
    </dgm:pt>
    <dgm:pt modelId="{039EEA5C-4BBE-4A18-88B6-9B5DB91433DE}" type="parTrans" cxnId="{E44B937A-EAF4-47EA-B90F-DEF7A1F8FD59}">
      <dgm:prSet/>
      <dgm:spPr/>
      <dgm:t>
        <a:bodyPr/>
        <a:lstStyle/>
        <a:p>
          <a:endParaRPr lang="en-IE"/>
        </a:p>
      </dgm:t>
    </dgm:pt>
    <dgm:pt modelId="{E675F9E6-E1EE-4E0C-BED7-2838E77B019A}" type="sibTrans" cxnId="{E44B937A-EAF4-47EA-B90F-DEF7A1F8FD59}">
      <dgm:prSet/>
      <dgm:spPr/>
      <dgm:t>
        <a:bodyPr/>
        <a:lstStyle/>
        <a:p>
          <a:endParaRPr lang="en-IE"/>
        </a:p>
      </dgm:t>
    </dgm:pt>
    <dgm:pt modelId="{03580897-6191-4272-A742-8219B1B416EC}">
      <dgm:prSet phldrT="[Text]"/>
      <dgm:spPr/>
      <dgm:t>
        <a:bodyPr/>
        <a:lstStyle/>
        <a:p>
          <a:r>
            <a:rPr lang="en-US" b="1" dirty="0" smtClean="0"/>
            <a:t>Psychosocial</a:t>
          </a:r>
        </a:p>
        <a:p>
          <a:r>
            <a:rPr lang="en-US" i="1" dirty="0" smtClean="0"/>
            <a:t>Social support</a:t>
          </a:r>
          <a:endParaRPr lang="en-IE" i="1" dirty="0"/>
        </a:p>
      </dgm:t>
    </dgm:pt>
    <dgm:pt modelId="{17076782-4E63-43E0-B8F8-5DF4A6DEF6E5}" type="parTrans" cxnId="{AFA63E17-13DC-4C02-AC01-8EEE8CD1C2C2}">
      <dgm:prSet/>
      <dgm:spPr/>
      <dgm:t>
        <a:bodyPr/>
        <a:lstStyle/>
        <a:p>
          <a:endParaRPr lang="en-IE"/>
        </a:p>
      </dgm:t>
    </dgm:pt>
    <dgm:pt modelId="{BDFBD999-68D2-41EA-8BC5-D48481E27523}" type="sibTrans" cxnId="{AFA63E17-13DC-4C02-AC01-8EEE8CD1C2C2}">
      <dgm:prSet/>
      <dgm:spPr/>
      <dgm:t>
        <a:bodyPr/>
        <a:lstStyle/>
        <a:p>
          <a:endParaRPr lang="en-IE"/>
        </a:p>
      </dgm:t>
    </dgm:pt>
    <dgm:pt modelId="{8C1DA80E-88CD-4198-B644-FCE9CAB939B9}">
      <dgm:prSet phldrT="[Text]"/>
      <dgm:spPr/>
      <dgm:t>
        <a:bodyPr/>
        <a:lstStyle/>
        <a:p>
          <a:r>
            <a:rPr lang="en-US" b="1" dirty="0" smtClean="0"/>
            <a:t>Cultural </a:t>
          </a:r>
        </a:p>
        <a:p>
          <a:r>
            <a:rPr lang="en-US" i="1" dirty="0" smtClean="0"/>
            <a:t>Language,</a:t>
          </a:r>
        </a:p>
        <a:p>
          <a:r>
            <a:rPr lang="en-US" i="1" dirty="0" smtClean="0"/>
            <a:t>Religious beliefs</a:t>
          </a:r>
          <a:endParaRPr lang="en-IE" i="1" dirty="0"/>
        </a:p>
      </dgm:t>
    </dgm:pt>
    <dgm:pt modelId="{912D05C6-F84A-46CB-BA9B-107CEAA92361}" type="parTrans" cxnId="{3374B7CF-77C0-49C1-91AD-B33AF739E87B}">
      <dgm:prSet/>
      <dgm:spPr/>
      <dgm:t>
        <a:bodyPr/>
        <a:lstStyle/>
        <a:p>
          <a:endParaRPr lang="en-IE"/>
        </a:p>
      </dgm:t>
    </dgm:pt>
    <dgm:pt modelId="{61DE8393-430B-4419-BFCB-CCE335107D1B}" type="sibTrans" cxnId="{3374B7CF-77C0-49C1-91AD-B33AF739E87B}">
      <dgm:prSet/>
      <dgm:spPr/>
      <dgm:t>
        <a:bodyPr/>
        <a:lstStyle/>
        <a:p>
          <a:endParaRPr lang="en-IE"/>
        </a:p>
      </dgm:t>
    </dgm:pt>
    <dgm:pt modelId="{9C16EA04-1B2A-4823-BBF7-604077660BC3}">
      <dgm:prSet/>
      <dgm:spPr/>
      <dgm:t>
        <a:bodyPr/>
        <a:lstStyle/>
        <a:p>
          <a:r>
            <a:rPr lang="en-US" b="1" dirty="0" smtClean="0"/>
            <a:t>General Literacy</a:t>
          </a:r>
        </a:p>
        <a:p>
          <a:r>
            <a:rPr lang="en-US" b="0" i="1" dirty="0" smtClean="0"/>
            <a:t>Reading, Numeracy, </a:t>
          </a:r>
          <a:endParaRPr lang="en-IE" b="0" i="1" dirty="0"/>
        </a:p>
      </dgm:t>
    </dgm:pt>
    <dgm:pt modelId="{E2CB20A6-EA59-44C2-B5C9-D845F9257CDE}" type="parTrans" cxnId="{55AACB5E-DD4D-49C6-BAB0-646E8DB5B93F}">
      <dgm:prSet/>
      <dgm:spPr/>
      <dgm:t>
        <a:bodyPr/>
        <a:lstStyle/>
        <a:p>
          <a:endParaRPr lang="en-IE"/>
        </a:p>
      </dgm:t>
    </dgm:pt>
    <dgm:pt modelId="{7C891996-CBAE-475E-88B4-98BC3BCCDDB2}" type="sibTrans" cxnId="{55AACB5E-DD4D-49C6-BAB0-646E8DB5B93F}">
      <dgm:prSet/>
      <dgm:spPr/>
      <dgm:t>
        <a:bodyPr/>
        <a:lstStyle/>
        <a:p>
          <a:endParaRPr lang="en-IE"/>
        </a:p>
      </dgm:t>
    </dgm:pt>
    <dgm:pt modelId="{F50EE98D-9692-4D4D-8269-ABF2DEC1DE4C}">
      <dgm:prSet/>
      <dgm:spPr/>
      <dgm:t>
        <a:bodyPr/>
        <a:lstStyle/>
        <a:p>
          <a:r>
            <a:rPr lang="en-US" b="1" dirty="0" smtClean="0"/>
            <a:t>Individual Characteristics</a:t>
          </a:r>
        </a:p>
        <a:p>
          <a:r>
            <a:rPr lang="en-US" dirty="0" smtClean="0"/>
            <a:t>Age, Gender </a:t>
          </a:r>
          <a:endParaRPr lang="en-IE" dirty="0"/>
        </a:p>
      </dgm:t>
    </dgm:pt>
    <dgm:pt modelId="{47CFF88E-138D-4F5B-B165-6B4BED9F43FD}" type="parTrans" cxnId="{6F97F4FE-C006-48FF-BB62-C1A2995C0E9B}">
      <dgm:prSet/>
      <dgm:spPr/>
      <dgm:t>
        <a:bodyPr/>
        <a:lstStyle/>
        <a:p>
          <a:endParaRPr lang="en-IE"/>
        </a:p>
      </dgm:t>
    </dgm:pt>
    <dgm:pt modelId="{DA0FB7D8-B104-4C65-BDB6-184862E5E492}" type="sibTrans" cxnId="{6F97F4FE-C006-48FF-BB62-C1A2995C0E9B}">
      <dgm:prSet/>
      <dgm:spPr/>
      <dgm:t>
        <a:bodyPr/>
        <a:lstStyle/>
        <a:p>
          <a:endParaRPr lang="en-IE"/>
        </a:p>
      </dgm:t>
    </dgm:pt>
    <dgm:pt modelId="{8952BB52-9DCD-4CC3-B33B-290425A98C31}">
      <dgm:prSet/>
      <dgm:spPr/>
      <dgm:t>
        <a:bodyPr/>
        <a:lstStyle/>
        <a:p>
          <a:r>
            <a:rPr lang="en-US" b="1" dirty="0" smtClean="0"/>
            <a:t>Prior experience with the healthcare system</a:t>
          </a:r>
          <a:endParaRPr lang="en-IE" b="1" dirty="0"/>
        </a:p>
      </dgm:t>
    </dgm:pt>
    <dgm:pt modelId="{3E753C17-0F11-4C43-A35C-8235D1061B1C}" type="parTrans" cxnId="{E2662630-300B-4972-8086-F663085CCA32}">
      <dgm:prSet/>
      <dgm:spPr/>
      <dgm:t>
        <a:bodyPr/>
        <a:lstStyle/>
        <a:p>
          <a:endParaRPr lang="en-IE"/>
        </a:p>
      </dgm:t>
    </dgm:pt>
    <dgm:pt modelId="{344E531B-52EE-4BB2-B237-DE8314D568CB}" type="sibTrans" cxnId="{E2662630-300B-4972-8086-F663085CCA32}">
      <dgm:prSet/>
      <dgm:spPr/>
      <dgm:t>
        <a:bodyPr/>
        <a:lstStyle/>
        <a:p>
          <a:endParaRPr lang="en-IE"/>
        </a:p>
      </dgm:t>
    </dgm:pt>
    <dgm:pt modelId="{95D5C9BB-BA01-4DEE-9FE5-047E6D7F4E3D}" type="pres">
      <dgm:prSet presAssocID="{0C622D61-56B6-4EF1-B84B-4FFCE790EC2A}" presName="cycle" presStyleCnt="0">
        <dgm:presLayoutVars>
          <dgm:chMax val="1"/>
          <dgm:dir/>
          <dgm:animLvl val="ctr"/>
          <dgm:resizeHandles val="exact"/>
        </dgm:presLayoutVars>
      </dgm:prSet>
      <dgm:spPr/>
      <dgm:t>
        <a:bodyPr/>
        <a:lstStyle/>
        <a:p>
          <a:endParaRPr lang="en-IE"/>
        </a:p>
      </dgm:t>
    </dgm:pt>
    <dgm:pt modelId="{6526D1A6-F2DC-42E1-8425-8BB659EF6D4A}" type="pres">
      <dgm:prSet presAssocID="{249E4E41-F103-4E74-AE6E-8ECEEEB5D161}" presName="centerShape" presStyleLbl="node0" presStyleIdx="0" presStyleCnt="1"/>
      <dgm:spPr/>
      <dgm:t>
        <a:bodyPr/>
        <a:lstStyle/>
        <a:p>
          <a:endParaRPr lang="en-IE"/>
        </a:p>
      </dgm:t>
    </dgm:pt>
    <dgm:pt modelId="{92C428E5-1348-4146-B2C6-520A63FB398B}" type="pres">
      <dgm:prSet presAssocID="{039EEA5C-4BBE-4A18-88B6-9B5DB91433DE}" presName="parTrans" presStyleLbl="bgSibTrans2D1" presStyleIdx="0" presStyleCnt="6"/>
      <dgm:spPr/>
      <dgm:t>
        <a:bodyPr/>
        <a:lstStyle/>
        <a:p>
          <a:endParaRPr lang="en-IE"/>
        </a:p>
      </dgm:t>
    </dgm:pt>
    <dgm:pt modelId="{1F199930-6991-4733-AFF8-7FF6864BB7B6}" type="pres">
      <dgm:prSet presAssocID="{93FB57C9-8D3A-49F3-897B-B37201E26BBE}" presName="node" presStyleLbl="node1" presStyleIdx="0" presStyleCnt="6">
        <dgm:presLayoutVars>
          <dgm:bulletEnabled val="1"/>
        </dgm:presLayoutVars>
      </dgm:prSet>
      <dgm:spPr/>
      <dgm:t>
        <a:bodyPr/>
        <a:lstStyle/>
        <a:p>
          <a:endParaRPr lang="en-IE"/>
        </a:p>
      </dgm:t>
    </dgm:pt>
    <dgm:pt modelId="{A4090809-7E0E-4563-9224-00F10C2879A3}" type="pres">
      <dgm:prSet presAssocID="{17076782-4E63-43E0-B8F8-5DF4A6DEF6E5}" presName="parTrans" presStyleLbl="bgSibTrans2D1" presStyleIdx="1" presStyleCnt="6"/>
      <dgm:spPr/>
      <dgm:t>
        <a:bodyPr/>
        <a:lstStyle/>
        <a:p>
          <a:endParaRPr lang="en-IE"/>
        </a:p>
      </dgm:t>
    </dgm:pt>
    <dgm:pt modelId="{D93EBE6C-5DB0-4908-89C8-0846BF0CEEB1}" type="pres">
      <dgm:prSet presAssocID="{03580897-6191-4272-A742-8219B1B416EC}" presName="node" presStyleLbl="node1" presStyleIdx="1" presStyleCnt="6">
        <dgm:presLayoutVars>
          <dgm:bulletEnabled val="1"/>
        </dgm:presLayoutVars>
      </dgm:prSet>
      <dgm:spPr/>
      <dgm:t>
        <a:bodyPr/>
        <a:lstStyle/>
        <a:p>
          <a:endParaRPr lang="en-IE"/>
        </a:p>
      </dgm:t>
    </dgm:pt>
    <dgm:pt modelId="{DF1955B0-3479-4985-A82B-E91F1FF97440}" type="pres">
      <dgm:prSet presAssocID="{912D05C6-F84A-46CB-BA9B-107CEAA92361}" presName="parTrans" presStyleLbl="bgSibTrans2D1" presStyleIdx="2" presStyleCnt="6"/>
      <dgm:spPr/>
      <dgm:t>
        <a:bodyPr/>
        <a:lstStyle/>
        <a:p>
          <a:endParaRPr lang="en-IE"/>
        </a:p>
      </dgm:t>
    </dgm:pt>
    <dgm:pt modelId="{3D15F0D6-85C5-4D61-882B-9A000ED79EB3}" type="pres">
      <dgm:prSet presAssocID="{8C1DA80E-88CD-4198-B644-FCE9CAB939B9}" presName="node" presStyleLbl="node1" presStyleIdx="2" presStyleCnt="6">
        <dgm:presLayoutVars>
          <dgm:bulletEnabled val="1"/>
        </dgm:presLayoutVars>
      </dgm:prSet>
      <dgm:spPr/>
      <dgm:t>
        <a:bodyPr/>
        <a:lstStyle/>
        <a:p>
          <a:endParaRPr lang="en-IE"/>
        </a:p>
      </dgm:t>
    </dgm:pt>
    <dgm:pt modelId="{DB362CE2-009D-4499-B17F-73BC7D060A37}" type="pres">
      <dgm:prSet presAssocID="{E2CB20A6-EA59-44C2-B5C9-D845F9257CDE}" presName="parTrans" presStyleLbl="bgSibTrans2D1" presStyleIdx="3" presStyleCnt="6"/>
      <dgm:spPr/>
      <dgm:t>
        <a:bodyPr/>
        <a:lstStyle/>
        <a:p>
          <a:endParaRPr lang="en-IE"/>
        </a:p>
      </dgm:t>
    </dgm:pt>
    <dgm:pt modelId="{1E11144C-633B-4254-90D8-BF3457F8D0F6}" type="pres">
      <dgm:prSet presAssocID="{9C16EA04-1B2A-4823-BBF7-604077660BC3}" presName="node" presStyleLbl="node1" presStyleIdx="3" presStyleCnt="6">
        <dgm:presLayoutVars>
          <dgm:bulletEnabled val="1"/>
        </dgm:presLayoutVars>
      </dgm:prSet>
      <dgm:spPr/>
      <dgm:t>
        <a:bodyPr/>
        <a:lstStyle/>
        <a:p>
          <a:endParaRPr lang="en-IE"/>
        </a:p>
      </dgm:t>
    </dgm:pt>
    <dgm:pt modelId="{9FADC102-132B-4F3B-866F-11CA6479EE1B}" type="pres">
      <dgm:prSet presAssocID="{3E753C17-0F11-4C43-A35C-8235D1061B1C}" presName="parTrans" presStyleLbl="bgSibTrans2D1" presStyleIdx="4" presStyleCnt="6"/>
      <dgm:spPr/>
      <dgm:t>
        <a:bodyPr/>
        <a:lstStyle/>
        <a:p>
          <a:endParaRPr lang="en-IE"/>
        </a:p>
      </dgm:t>
    </dgm:pt>
    <dgm:pt modelId="{BB2FA3D3-1399-4469-98AD-DC06BD5DAFBB}" type="pres">
      <dgm:prSet presAssocID="{8952BB52-9DCD-4CC3-B33B-290425A98C31}" presName="node" presStyleLbl="node1" presStyleIdx="4" presStyleCnt="6">
        <dgm:presLayoutVars>
          <dgm:bulletEnabled val="1"/>
        </dgm:presLayoutVars>
      </dgm:prSet>
      <dgm:spPr/>
      <dgm:t>
        <a:bodyPr/>
        <a:lstStyle/>
        <a:p>
          <a:endParaRPr lang="en-IE"/>
        </a:p>
      </dgm:t>
    </dgm:pt>
    <dgm:pt modelId="{54B2E4DA-8932-4E90-9738-1964EB1D5E52}" type="pres">
      <dgm:prSet presAssocID="{47CFF88E-138D-4F5B-B165-6B4BED9F43FD}" presName="parTrans" presStyleLbl="bgSibTrans2D1" presStyleIdx="5" presStyleCnt="6"/>
      <dgm:spPr/>
      <dgm:t>
        <a:bodyPr/>
        <a:lstStyle/>
        <a:p>
          <a:endParaRPr lang="en-IE"/>
        </a:p>
      </dgm:t>
    </dgm:pt>
    <dgm:pt modelId="{072DB295-B3ED-4FC8-953B-6AFF80F1396D}" type="pres">
      <dgm:prSet presAssocID="{F50EE98D-9692-4D4D-8269-ABF2DEC1DE4C}" presName="node" presStyleLbl="node1" presStyleIdx="5" presStyleCnt="6">
        <dgm:presLayoutVars>
          <dgm:bulletEnabled val="1"/>
        </dgm:presLayoutVars>
      </dgm:prSet>
      <dgm:spPr/>
      <dgm:t>
        <a:bodyPr/>
        <a:lstStyle/>
        <a:p>
          <a:endParaRPr lang="en-IE"/>
        </a:p>
      </dgm:t>
    </dgm:pt>
  </dgm:ptLst>
  <dgm:cxnLst>
    <dgm:cxn modelId="{8003D18C-69A8-7E4B-A056-1047FB6251F6}" type="presOf" srcId="{039EEA5C-4BBE-4A18-88B6-9B5DB91433DE}" destId="{92C428E5-1348-4146-B2C6-520A63FB398B}" srcOrd="0" destOrd="0" presId="urn:microsoft.com/office/officeart/2005/8/layout/radial4"/>
    <dgm:cxn modelId="{13EBADCB-E05E-0444-83A1-87180CA6B862}" type="presOf" srcId="{912D05C6-F84A-46CB-BA9B-107CEAA92361}" destId="{DF1955B0-3479-4985-A82B-E91F1FF97440}" srcOrd="0" destOrd="0" presId="urn:microsoft.com/office/officeart/2005/8/layout/radial4"/>
    <dgm:cxn modelId="{65FA87FB-8D13-3D44-8F8C-B9D8C5FC1088}" type="presOf" srcId="{3E753C17-0F11-4C43-A35C-8235D1061B1C}" destId="{9FADC102-132B-4F3B-866F-11CA6479EE1B}" srcOrd="0" destOrd="0" presId="urn:microsoft.com/office/officeart/2005/8/layout/radial4"/>
    <dgm:cxn modelId="{8C39C9DE-F7C7-C848-9903-ED2A8D85A31A}" type="presOf" srcId="{E2CB20A6-EA59-44C2-B5C9-D845F9257CDE}" destId="{DB362CE2-009D-4499-B17F-73BC7D060A37}" srcOrd="0" destOrd="0" presId="urn:microsoft.com/office/officeart/2005/8/layout/radial4"/>
    <dgm:cxn modelId="{928DB8A4-918E-4A4E-8337-BCD546924194}" type="presOf" srcId="{17076782-4E63-43E0-B8F8-5DF4A6DEF6E5}" destId="{A4090809-7E0E-4563-9224-00F10C2879A3}" srcOrd="0" destOrd="0" presId="urn:microsoft.com/office/officeart/2005/8/layout/radial4"/>
    <dgm:cxn modelId="{470BBFE3-6DF8-244C-962F-B91D6A3F370C}" type="presOf" srcId="{F50EE98D-9692-4D4D-8269-ABF2DEC1DE4C}" destId="{072DB295-B3ED-4FC8-953B-6AFF80F1396D}" srcOrd="0" destOrd="0" presId="urn:microsoft.com/office/officeart/2005/8/layout/radial4"/>
    <dgm:cxn modelId="{E15DD0E0-40E2-8D40-9A86-4AC9DE330D96}" type="presOf" srcId="{93FB57C9-8D3A-49F3-897B-B37201E26BBE}" destId="{1F199930-6991-4733-AFF8-7FF6864BB7B6}" srcOrd="0" destOrd="0" presId="urn:microsoft.com/office/officeart/2005/8/layout/radial4"/>
    <dgm:cxn modelId="{A4750635-CC70-1741-B0C9-63BC2CA27E21}" type="presOf" srcId="{249E4E41-F103-4E74-AE6E-8ECEEEB5D161}" destId="{6526D1A6-F2DC-42E1-8425-8BB659EF6D4A}" srcOrd="0" destOrd="0" presId="urn:microsoft.com/office/officeart/2005/8/layout/radial4"/>
    <dgm:cxn modelId="{A0E1B195-2E7B-FF41-A157-EAA3261630CA}" type="presOf" srcId="{03580897-6191-4272-A742-8219B1B416EC}" destId="{D93EBE6C-5DB0-4908-89C8-0846BF0CEEB1}" srcOrd="0" destOrd="0" presId="urn:microsoft.com/office/officeart/2005/8/layout/radial4"/>
    <dgm:cxn modelId="{509D3C98-DBA1-BA41-A6F4-1FD524329449}" type="presOf" srcId="{9C16EA04-1B2A-4823-BBF7-604077660BC3}" destId="{1E11144C-633B-4254-90D8-BF3457F8D0F6}" srcOrd="0" destOrd="0" presId="urn:microsoft.com/office/officeart/2005/8/layout/radial4"/>
    <dgm:cxn modelId="{FCD1C1FF-9B98-DF4E-9158-55597B8857BA}" type="presOf" srcId="{47CFF88E-138D-4F5B-B165-6B4BED9F43FD}" destId="{54B2E4DA-8932-4E90-9738-1964EB1D5E52}" srcOrd="0" destOrd="0" presId="urn:microsoft.com/office/officeart/2005/8/layout/radial4"/>
    <dgm:cxn modelId="{AFA63E17-13DC-4C02-AC01-8EEE8CD1C2C2}" srcId="{249E4E41-F103-4E74-AE6E-8ECEEEB5D161}" destId="{03580897-6191-4272-A742-8219B1B416EC}" srcOrd="1" destOrd="0" parTransId="{17076782-4E63-43E0-B8F8-5DF4A6DEF6E5}" sibTransId="{BDFBD999-68D2-41EA-8BC5-D48481E27523}"/>
    <dgm:cxn modelId="{E44B937A-EAF4-47EA-B90F-DEF7A1F8FD59}" srcId="{249E4E41-F103-4E74-AE6E-8ECEEEB5D161}" destId="{93FB57C9-8D3A-49F3-897B-B37201E26BBE}" srcOrd="0" destOrd="0" parTransId="{039EEA5C-4BBE-4A18-88B6-9B5DB91433DE}" sibTransId="{E675F9E6-E1EE-4E0C-BED7-2838E77B019A}"/>
    <dgm:cxn modelId="{3374B7CF-77C0-49C1-91AD-B33AF739E87B}" srcId="{249E4E41-F103-4E74-AE6E-8ECEEEB5D161}" destId="{8C1DA80E-88CD-4198-B644-FCE9CAB939B9}" srcOrd="2" destOrd="0" parTransId="{912D05C6-F84A-46CB-BA9B-107CEAA92361}" sibTransId="{61DE8393-430B-4419-BFCB-CCE335107D1B}"/>
    <dgm:cxn modelId="{0DA37FA3-F918-164F-B56A-1E445FC25ACE}" type="presOf" srcId="{8952BB52-9DCD-4CC3-B33B-290425A98C31}" destId="{BB2FA3D3-1399-4469-98AD-DC06BD5DAFBB}" srcOrd="0" destOrd="0" presId="urn:microsoft.com/office/officeart/2005/8/layout/radial4"/>
    <dgm:cxn modelId="{C5CFA7A8-17F5-E74E-B8DD-1839F2DFBEBD}" type="presOf" srcId="{8C1DA80E-88CD-4198-B644-FCE9CAB939B9}" destId="{3D15F0D6-85C5-4D61-882B-9A000ED79EB3}" srcOrd="0" destOrd="0" presId="urn:microsoft.com/office/officeart/2005/8/layout/radial4"/>
    <dgm:cxn modelId="{55AACB5E-DD4D-49C6-BAB0-646E8DB5B93F}" srcId="{249E4E41-F103-4E74-AE6E-8ECEEEB5D161}" destId="{9C16EA04-1B2A-4823-BBF7-604077660BC3}" srcOrd="3" destOrd="0" parTransId="{E2CB20A6-EA59-44C2-B5C9-D845F9257CDE}" sibTransId="{7C891996-CBAE-475E-88B4-98BC3BCCDDB2}"/>
    <dgm:cxn modelId="{E2662630-300B-4972-8086-F663085CCA32}" srcId="{249E4E41-F103-4E74-AE6E-8ECEEEB5D161}" destId="{8952BB52-9DCD-4CC3-B33B-290425A98C31}" srcOrd="4" destOrd="0" parTransId="{3E753C17-0F11-4C43-A35C-8235D1061B1C}" sibTransId="{344E531B-52EE-4BB2-B237-DE8314D568CB}"/>
    <dgm:cxn modelId="{343DA4C0-345D-F649-91CE-3A1276A92393}" type="presOf" srcId="{0C622D61-56B6-4EF1-B84B-4FFCE790EC2A}" destId="{95D5C9BB-BA01-4DEE-9FE5-047E6D7F4E3D}" srcOrd="0" destOrd="0" presId="urn:microsoft.com/office/officeart/2005/8/layout/radial4"/>
    <dgm:cxn modelId="{A1127572-83FF-4DE3-9B19-03AE6F1F12C3}" srcId="{0C622D61-56B6-4EF1-B84B-4FFCE790EC2A}" destId="{249E4E41-F103-4E74-AE6E-8ECEEEB5D161}" srcOrd="0" destOrd="0" parTransId="{A42C1907-D521-4A17-A481-ED9DE4471D6A}" sibTransId="{6598C5B1-39C5-4D80-B296-F3D4F5D8DABA}"/>
    <dgm:cxn modelId="{6F97F4FE-C006-48FF-BB62-C1A2995C0E9B}" srcId="{249E4E41-F103-4E74-AE6E-8ECEEEB5D161}" destId="{F50EE98D-9692-4D4D-8269-ABF2DEC1DE4C}" srcOrd="5" destOrd="0" parTransId="{47CFF88E-138D-4F5B-B165-6B4BED9F43FD}" sibTransId="{DA0FB7D8-B104-4C65-BDB6-184862E5E492}"/>
    <dgm:cxn modelId="{57BE5606-04DC-4B4E-884E-6B73A29A4578}" type="presParOf" srcId="{95D5C9BB-BA01-4DEE-9FE5-047E6D7F4E3D}" destId="{6526D1A6-F2DC-42E1-8425-8BB659EF6D4A}" srcOrd="0" destOrd="0" presId="urn:microsoft.com/office/officeart/2005/8/layout/radial4"/>
    <dgm:cxn modelId="{A49FD4B7-4430-C847-A726-8184CB52C725}" type="presParOf" srcId="{95D5C9BB-BA01-4DEE-9FE5-047E6D7F4E3D}" destId="{92C428E5-1348-4146-B2C6-520A63FB398B}" srcOrd="1" destOrd="0" presId="urn:microsoft.com/office/officeart/2005/8/layout/radial4"/>
    <dgm:cxn modelId="{04632CFB-70F1-2C4D-A238-6A18614EA4FE}" type="presParOf" srcId="{95D5C9BB-BA01-4DEE-9FE5-047E6D7F4E3D}" destId="{1F199930-6991-4733-AFF8-7FF6864BB7B6}" srcOrd="2" destOrd="0" presId="urn:microsoft.com/office/officeart/2005/8/layout/radial4"/>
    <dgm:cxn modelId="{C1F7BFF7-806F-F34B-9CCA-5E5FEA8F9083}" type="presParOf" srcId="{95D5C9BB-BA01-4DEE-9FE5-047E6D7F4E3D}" destId="{A4090809-7E0E-4563-9224-00F10C2879A3}" srcOrd="3" destOrd="0" presId="urn:microsoft.com/office/officeart/2005/8/layout/radial4"/>
    <dgm:cxn modelId="{47CDFB21-5594-8041-A208-574A236024F7}" type="presParOf" srcId="{95D5C9BB-BA01-4DEE-9FE5-047E6D7F4E3D}" destId="{D93EBE6C-5DB0-4908-89C8-0846BF0CEEB1}" srcOrd="4" destOrd="0" presId="urn:microsoft.com/office/officeart/2005/8/layout/radial4"/>
    <dgm:cxn modelId="{BE1A6DA1-C2C2-0648-8AE3-EE06D3CD6632}" type="presParOf" srcId="{95D5C9BB-BA01-4DEE-9FE5-047E6D7F4E3D}" destId="{DF1955B0-3479-4985-A82B-E91F1FF97440}" srcOrd="5" destOrd="0" presId="urn:microsoft.com/office/officeart/2005/8/layout/radial4"/>
    <dgm:cxn modelId="{70DD95B1-8573-FF4E-8BAB-35B58C1D1A4D}" type="presParOf" srcId="{95D5C9BB-BA01-4DEE-9FE5-047E6D7F4E3D}" destId="{3D15F0D6-85C5-4D61-882B-9A000ED79EB3}" srcOrd="6" destOrd="0" presId="urn:microsoft.com/office/officeart/2005/8/layout/radial4"/>
    <dgm:cxn modelId="{854DFD95-77F2-5D43-9FA9-5340FF12792E}" type="presParOf" srcId="{95D5C9BB-BA01-4DEE-9FE5-047E6D7F4E3D}" destId="{DB362CE2-009D-4499-B17F-73BC7D060A37}" srcOrd="7" destOrd="0" presId="urn:microsoft.com/office/officeart/2005/8/layout/radial4"/>
    <dgm:cxn modelId="{FAF4425A-F9BE-144E-ACF9-48532C1781CB}" type="presParOf" srcId="{95D5C9BB-BA01-4DEE-9FE5-047E6D7F4E3D}" destId="{1E11144C-633B-4254-90D8-BF3457F8D0F6}" srcOrd="8" destOrd="0" presId="urn:microsoft.com/office/officeart/2005/8/layout/radial4"/>
    <dgm:cxn modelId="{D0131E2A-DDE4-A44A-B73B-0AA44C3AB6E6}" type="presParOf" srcId="{95D5C9BB-BA01-4DEE-9FE5-047E6D7F4E3D}" destId="{9FADC102-132B-4F3B-866F-11CA6479EE1B}" srcOrd="9" destOrd="0" presId="urn:microsoft.com/office/officeart/2005/8/layout/radial4"/>
    <dgm:cxn modelId="{19863A39-052C-6441-94F0-E3E550330711}" type="presParOf" srcId="{95D5C9BB-BA01-4DEE-9FE5-047E6D7F4E3D}" destId="{BB2FA3D3-1399-4469-98AD-DC06BD5DAFBB}" srcOrd="10" destOrd="0" presId="urn:microsoft.com/office/officeart/2005/8/layout/radial4"/>
    <dgm:cxn modelId="{14578F75-38AA-BD4B-86D5-0B20573C2080}" type="presParOf" srcId="{95D5C9BB-BA01-4DEE-9FE5-047E6D7F4E3D}" destId="{54B2E4DA-8932-4E90-9738-1964EB1D5E52}" srcOrd="11" destOrd="0" presId="urn:microsoft.com/office/officeart/2005/8/layout/radial4"/>
    <dgm:cxn modelId="{9B846883-3BAE-6F41-A647-7C4C13150309}" type="presParOf" srcId="{95D5C9BB-BA01-4DEE-9FE5-047E6D7F4E3D}" destId="{072DB295-B3ED-4FC8-953B-6AFF80F1396D}"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C550F-7803-42B3-9882-100563E6E066}"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IE"/>
        </a:p>
      </dgm:t>
    </dgm:pt>
    <dgm:pt modelId="{70C94648-2588-4915-9EE4-AFA5E69ED753}">
      <dgm:prSet phldrT="[Text]"/>
      <dgm:spPr/>
      <dgm:t>
        <a:bodyPr/>
        <a:lstStyle/>
        <a:p>
          <a:r>
            <a:rPr lang="en-US" dirty="0" smtClean="0">
              <a:solidFill>
                <a:schemeClr val="tx2"/>
              </a:solidFill>
            </a:rPr>
            <a:t>Financial Deprivation </a:t>
          </a:r>
        </a:p>
        <a:p>
          <a:r>
            <a:rPr lang="en-US" dirty="0" smtClean="0">
              <a:solidFill>
                <a:schemeClr val="tx2"/>
              </a:solidFill>
            </a:rPr>
            <a:t>Decreasing Health Status </a:t>
          </a:r>
        </a:p>
        <a:p>
          <a:r>
            <a:rPr lang="en-US" dirty="0" smtClean="0">
              <a:solidFill>
                <a:schemeClr val="tx2"/>
              </a:solidFill>
            </a:rPr>
            <a:t>Age</a:t>
          </a:r>
          <a:endParaRPr lang="en-IE" dirty="0">
            <a:solidFill>
              <a:schemeClr val="tx2"/>
            </a:solidFill>
          </a:endParaRPr>
        </a:p>
      </dgm:t>
    </dgm:pt>
    <dgm:pt modelId="{62A92805-F505-40D8-8AA3-CBD12825DF94}" type="parTrans" cxnId="{EFB58850-2BF1-4C36-95A0-0A6718308DE0}">
      <dgm:prSet/>
      <dgm:spPr/>
      <dgm:t>
        <a:bodyPr/>
        <a:lstStyle/>
        <a:p>
          <a:endParaRPr lang="en-IE"/>
        </a:p>
      </dgm:t>
    </dgm:pt>
    <dgm:pt modelId="{DCFEACDD-44E4-4F4D-AA43-9FC6051FD4CD}" type="sibTrans" cxnId="{EFB58850-2BF1-4C36-95A0-0A6718308DE0}">
      <dgm:prSet/>
      <dgm:spPr/>
      <dgm:t>
        <a:bodyPr/>
        <a:lstStyle/>
        <a:p>
          <a:endParaRPr lang="en-IE"/>
        </a:p>
      </dgm:t>
    </dgm:pt>
    <dgm:pt modelId="{2ED10F12-E7A3-4AB7-99BF-5E3BDAF57B95}">
      <dgm:prSet phldrT="[Text]"/>
      <dgm:spPr/>
      <dgm:t>
        <a:bodyPr/>
        <a:lstStyle/>
        <a:p>
          <a:r>
            <a:rPr lang="en-US" dirty="0" smtClean="0">
              <a:solidFill>
                <a:schemeClr val="tx2"/>
              </a:solidFill>
            </a:rPr>
            <a:t>Social Status </a:t>
          </a:r>
        </a:p>
        <a:p>
          <a:r>
            <a:rPr lang="en-US" dirty="0" smtClean="0">
              <a:solidFill>
                <a:schemeClr val="tx2"/>
              </a:solidFill>
            </a:rPr>
            <a:t>Functional Health Literacy (reading/writing)</a:t>
          </a:r>
        </a:p>
        <a:p>
          <a:endParaRPr lang="en-IE" dirty="0"/>
        </a:p>
      </dgm:t>
    </dgm:pt>
    <dgm:pt modelId="{E91F857B-7B01-48E3-9954-54E6F297F04F}" type="parTrans" cxnId="{D7B9A5BC-9B87-4F35-8D07-CB438D3FD870}">
      <dgm:prSet/>
      <dgm:spPr/>
      <dgm:t>
        <a:bodyPr/>
        <a:lstStyle/>
        <a:p>
          <a:endParaRPr lang="en-IE"/>
        </a:p>
      </dgm:t>
    </dgm:pt>
    <dgm:pt modelId="{9B3ADC30-1680-4A4B-B8C5-596DEB0F6B51}" type="sibTrans" cxnId="{D7B9A5BC-9B87-4F35-8D07-CB438D3FD870}">
      <dgm:prSet/>
      <dgm:spPr/>
      <dgm:t>
        <a:bodyPr/>
        <a:lstStyle/>
        <a:p>
          <a:endParaRPr lang="en-IE"/>
        </a:p>
      </dgm:t>
    </dgm:pt>
    <dgm:pt modelId="{F93C665A-0E62-43FE-914E-EF01DD915BDE}" type="pres">
      <dgm:prSet presAssocID="{D03C550F-7803-42B3-9882-100563E6E066}" presName="compositeShape" presStyleCnt="0">
        <dgm:presLayoutVars>
          <dgm:chMax val="2"/>
          <dgm:dir/>
          <dgm:resizeHandles val="exact"/>
        </dgm:presLayoutVars>
      </dgm:prSet>
      <dgm:spPr/>
      <dgm:t>
        <a:bodyPr/>
        <a:lstStyle/>
        <a:p>
          <a:endParaRPr lang="en-IE"/>
        </a:p>
      </dgm:t>
    </dgm:pt>
    <dgm:pt modelId="{A1876D67-1867-4BCA-AD77-A6F14E5F2CD2}" type="pres">
      <dgm:prSet presAssocID="{D03C550F-7803-42B3-9882-100563E6E066}" presName="divider" presStyleLbl="fgShp" presStyleIdx="0" presStyleCnt="1"/>
      <dgm:spPr/>
    </dgm:pt>
    <dgm:pt modelId="{700DC165-0801-4B9F-ABC7-7FCE9DF1021F}" type="pres">
      <dgm:prSet presAssocID="{70C94648-2588-4915-9EE4-AFA5E69ED753}" presName="downArrow" presStyleLbl="node1" presStyleIdx="0" presStyleCnt="2"/>
      <dgm:spPr/>
    </dgm:pt>
    <dgm:pt modelId="{7157283F-CCEC-4D23-B5B8-E1B51EDFEA6B}" type="pres">
      <dgm:prSet presAssocID="{70C94648-2588-4915-9EE4-AFA5E69ED753}" presName="downArrowText" presStyleLbl="revTx" presStyleIdx="0" presStyleCnt="2">
        <dgm:presLayoutVars>
          <dgm:bulletEnabled val="1"/>
        </dgm:presLayoutVars>
      </dgm:prSet>
      <dgm:spPr/>
      <dgm:t>
        <a:bodyPr/>
        <a:lstStyle/>
        <a:p>
          <a:endParaRPr lang="en-IE"/>
        </a:p>
      </dgm:t>
    </dgm:pt>
    <dgm:pt modelId="{F0223420-AFF0-48B8-BC2C-BF3E822A3D3C}" type="pres">
      <dgm:prSet presAssocID="{2ED10F12-E7A3-4AB7-99BF-5E3BDAF57B95}" presName="upArrow" presStyleLbl="node1" presStyleIdx="1" presStyleCnt="2"/>
      <dgm:spPr/>
    </dgm:pt>
    <dgm:pt modelId="{BD1CC8B9-565E-4A82-8087-2432A9C5EFD8}" type="pres">
      <dgm:prSet presAssocID="{2ED10F12-E7A3-4AB7-99BF-5E3BDAF57B95}" presName="upArrowText" presStyleLbl="revTx" presStyleIdx="1" presStyleCnt="2">
        <dgm:presLayoutVars>
          <dgm:bulletEnabled val="1"/>
        </dgm:presLayoutVars>
      </dgm:prSet>
      <dgm:spPr/>
      <dgm:t>
        <a:bodyPr/>
        <a:lstStyle/>
        <a:p>
          <a:endParaRPr lang="en-IE"/>
        </a:p>
      </dgm:t>
    </dgm:pt>
  </dgm:ptLst>
  <dgm:cxnLst>
    <dgm:cxn modelId="{EFB58850-2BF1-4C36-95A0-0A6718308DE0}" srcId="{D03C550F-7803-42B3-9882-100563E6E066}" destId="{70C94648-2588-4915-9EE4-AFA5E69ED753}" srcOrd="0" destOrd="0" parTransId="{62A92805-F505-40D8-8AA3-CBD12825DF94}" sibTransId="{DCFEACDD-44E4-4F4D-AA43-9FC6051FD4CD}"/>
    <dgm:cxn modelId="{4742376A-CE23-7448-931E-7538194E63F9}" type="presOf" srcId="{D03C550F-7803-42B3-9882-100563E6E066}" destId="{F93C665A-0E62-43FE-914E-EF01DD915BDE}" srcOrd="0" destOrd="0" presId="urn:microsoft.com/office/officeart/2005/8/layout/arrow3"/>
    <dgm:cxn modelId="{D7B9A5BC-9B87-4F35-8D07-CB438D3FD870}" srcId="{D03C550F-7803-42B3-9882-100563E6E066}" destId="{2ED10F12-E7A3-4AB7-99BF-5E3BDAF57B95}" srcOrd="1" destOrd="0" parTransId="{E91F857B-7B01-48E3-9954-54E6F297F04F}" sibTransId="{9B3ADC30-1680-4A4B-B8C5-596DEB0F6B51}"/>
    <dgm:cxn modelId="{A55253F8-FD60-8441-9AC7-70C80375392F}" type="presOf" srcId="{70C94648-2588-4915-9EE4-AFA5E69ED753}" destId="{7157283F-CCEC-4D23-B5B8-E1B51EDFEA6B}" srcOrd="0" destOrd="0" presId="urn:microsoft.com/office/officeart/2005/8/layout/arrow3"/>
    <dgm:cxn modelId="{E208582A-EE68-D34E-A39F-D9B83B38ACEA}" type="presOf" srcId="{2ED10F12-E7A3-4AB7-99BF-5E3BDAF57B95}" destId="{BD1CC8B9-565E-4A82-8087-2432A9C5EFD8}" srcOrd="0" destOrd="0" presId="urn:microsoft.com/office/officeart/2005/8/layout/arrow3"/>
    <dgm:cxn modelId="{2461A97F-1190-A940-987D-73D5C8DF6BD2}" type="presParOf" srcId="{F93C665A-0E62-43FE-914E-EF01DD915BDE}" destId="{A1876D67-1867-4BCA-AD77-A6F14E5F2CD2}" srcOrd="0" destOrd="0" presId="urn:microsoft.com/office/officeart/2005/8/layout/arrow3"/>
    <dgm:cxn modelId="{6E44BB04-4C97-0A48-9498-DE5F3D9ED5CF}" type="presParOf" srcId="{F93C665A-0E62-43FE-914E-EF01DD915BDE}" destId="{700DC165-0801-4B9F-ABC7-7FCE9DF1021F}" srcOrd="1" destOrd="0" presId="urn:microsoft.com/office/officeart/2005/8/layout/arrow3"/>
    <dgm:cxn modelId="{85AF9CCC-06D9-3840-9B1A-0D0831B3BC28}" type="presParOf" srcId="{F93C665A-0E62-43FE-914E-EF01DD915BDE}" destId="{7157283F-CCEC-4D23-B5B8-E1B51EDFEA6B}" srcOrd="2" destOrd="0" presId="urn:microsoft.com/office/officeart/2005/8/layout/arrow3"/>
    <dgm:cxn modelId="{9EE8399C-51EE-724C-844B-E97993175CBE}" type="presParOf" srcId="{F93C665A-0E62-43FE-914E-EF01DD915BDE}" destId="{F0223420-AFF0-48B8-BC2C-BF3E822A3D3C}" srcOrd="3" destOrd="0" presId="urn:microsoft.com/office/officeart/2005/8/layout/arrow3"/>
    <dgm:cxn modelId="{77D0648D-DC2B-2845-805C-2140E1D3F857}" type="presParOf" srcId="{F93C665A-0E62-43FE-914E-EF01DD915BDE}" destId="{BD1CC8B9-565E-4A82-8087-2432A9C5EFD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4964A2-872D-4678-882A-ED735787A61D}"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IE"/>
        </a:p>
      </dgm:t>
    </dgm:pt>
    <dgm:pt modelId="{90272CCB-A3F1-4996-A900-7665F87C4989}">
      <dgm:prSet phldrT="[Text]"/>
      <dgm:spPr/>
      <dgm:t>
        <a:bodyPr/>
        <a:lstStyle/>
        <a:p>
          <a:r>
            <a:rPr lang="en-US" dirty="0" smtClean="0"/>
            <a:t>Research Areas   </a:t>
          </a:r>
          <a:endParaRPr lang="en-IE" dirty="0"/>
        </a:p>
      </dgm:t>
    </dgm:pt>
    <dgm:pt modelId="{32D0ED6E-4826-49AE-80FC-F62550DF10C9}" type="parTrans" cxnId="{C6EE3991-75B3-4B4F-AA79-6668F49576EB}">
      <dgm:prSet/>
      <dgm:spPr/>
      <dgm:t>
        <a:bodyPr/>
        <a:lstStyle/>
        <a:p>
          <a:endParaRPr lang="en-IE"/>
        </a:p>
      </dgm:t>
    </dgm:pt>
    <dgm:pt modelId="{1DC8A372-47F0-4802-BD09-DAAB24C8D5E0}" type="sibTrans" cxnId="{C6EE3991-75B3-4B4F-AA79-6668F49576EB}">
      <dgm:prSet/>
      <dgm:spPr/>
      <dgm:t>
        <a:bodyPr/>
        <a:lstStyle/>
        <a:p>
          <a:endParaRPr lang="en-IE"/>
        </a:p>
      </dgm:t>
    </dgm:pt>
    <dgm:pt modelId="{4BBDCFF1-16A8-4804-97D9-65B5031F1FA9}">
      <dgm:prSet phldrT="[Text]"/>
      <dgm:spPr/>
      <dgm:t>
        <a:bodyPr/>
        <a:lstStyle/>
        <a:p>
          <a:r>
            <a:rPr lang="en-US" dirty="0" smtClean="0"/>
            <a:t>Health Literacy Screening </a:t>
          </a:r>
          <a:endParaRPr lang="en-IE" dirty="0"/>
        </a:p>
      </dgm:t>
    </dgm:pt>
    <dgm:pt modelId="{3DDEBC3D-A2DE-4648-ABF5-2CD39F6A0FA3}" type="parTrans" cxnId="{C49B175E-7D96-4EDD-B231-21DAFDA14E48}">
      <dgm:prSet/>
      <dgm:spPr/>
      <dgm:t>
        <a:bodyPr/>
        <a:lstStyle/>
        <a:p>
          <a:endParaRPr lang="en-IE"/>
        </a:p>
      </dgm:t>
    </dgm:pt>
    <dgm:pt modelId="{22E4CFB1-A93A-4A95-9BA7-CEF02B71C906}" type="sibTrans" cxnId="{C49B175E-7D96-4EDD-B231-21DAFDA14E48}">
      <dgm:prSet/>
      <dgm:spPr/>
      <dgm:t>
        <a:bodyPr/>
        <a:lstStyle/>
        <a:p>
          <a:endParaRPr lang="en-IE"/>
        </a:p>
      </dgm:t>
    </dgm:pt>
    <dgm:pt modelId="{6122FBBD-77A9-4D5A-B454-39852279CCFF}">
      <dgm:prSet phldrT="[Text]"/>
      <dgm:spPr/>
      <dgm:t>
        <a:bodyPr/>
        <a:lstStyle/>
        <a:p>
          <a:r>
            <a:rPr lang="en-US" dirty="0" smtClean="0"/>
            <a:t>Improved communication with low literacy patients</a:t>
          </a:r>
          <a:endParaRPr lang="en-IE" dirty="0"/>
        </a:p>
      </dgm:t>
    </dgm:pt>
    <dgm:pt modelId="{7BC03387-5BCC-42C7-9E02-CBA82156C2B9}" type="parTrans" cxnId="{6E74CEED-BC21-430F-83DC-490613DEE279}">
      <dgm:prSet/>
      <dgm:spPr/>
      <dgm:t>
        <a:bodyPr/>
        <a:lstStyle/>
        <a:p>
          <a:endParaRPr lang="en-IE"/>
        </a:p>
      </dgm:t>
    </dgm:pt>
    <dgm:pt modelId="{458A74D7-6DC9-4E32-B3FD-D3312A1C4F53}" type="sibTrans" cxnId="{6E74CEED-BC21-430F-83DC-490613DEE279}">
      <dgm:prSet/>
      <dgm:spPr/>
      <dgm:t>
        <a:bodyPr/>
        <a:lstStyle/>
        <a:p>
          <a:endParaRPr lang="en-IE"/>
        </a:p>
      </dgm:t>
    </dgm:pt>
    <dgm:pt modelId="{A3E11907-772C-4A69-9195-C04BFD2162AC}">
      <dgm:prSet phldrT="[Text]"/>
      <dgm:spPr/>
      <dgm:t>
        <a:bodyPr/>
        <a:lstStyle/>
        <a:p>
          <a:r>
            <a:rPr lang="en-US" dirty="0" smtClean="0"/>
            <a:t>Cost and outcomes of poor health literacy</a:t>
          </a:r>
          <a:endParaRPr lang="en-IE" dirty="0"/>
        </a:p>
      </dgm:t>
    </dgm:pt>
    <dgm:pt modelId="{0D04495F-A30F-49D6-93F0-830B5239680C}" type="parTrans" cxnId="{AA8F21A1-80E3-487C-BFFA-15B1D8E97811}">
      <dgm:prSet/>
      <dgm:spPr/>
      <dgm:t>
        <a:bodyPr/>
        <a:lstStyle/>
        <a:p>
          <a:endParaRPr lang="en-IE"/>
        </a:p>
      </dgm:t>
    </dgm:pt>
    <dgm:pt modelId="{E8033640-C75D-44D2-877D-7A8A38DFD457}" type="sibTrans" cxnId="{AA8F21A1-80E3-487C-BFFA-15B1D8E97811}">
      <dgm:prSet/>
      <dgm:spPr/>
      <dgm:t>
        <a:bodyPr/>
        <a:lstStyle/>
        <a:p>
          <a:endParaRPr lang="en-IE"/>
        </a:p>
      </dgm:t>
    </dgm:pt>
    <dgm:pt modelId="{19183C18-2BD7-48A1-A399-8513896D0C95}">
      <dgm:prSet phldrT="[Text]"/>
      <dgm:spPr/>
      <dgm:t>
        <a:bodyPr/>
        <a:lstStyle/>
        <a:p>
          <a:r>
            <a:rPr lang="en-US" dirty="0" smtClean="0"/>
            <a:t>Causal pathway of how poor health literacy influences health</a:t>
          </a:r>
          <a:endParaRPr lang="en-IE" dirty="0"/>
        </a:p>
      </dgm:t>
    </dgm:pt>
    <dgm:pt modelId="{DB7BAF92-41B0-4CBC-9DC7-8BC647F548CE}" type="parTrans" cxnId="{F459C610-687A-4C40-AFF0-D0DC2E640476}">
      <dgm:prSet/>
      <dgm:spPr/>
      <dgm:t>
        <a:bodyPr/>
        <a:lstStyle/>
        <a:p>
          <a:endParaRPr lang="en-IE"/>
        </a:p>
      </dgm:t>
    </dgm:pt>
    <dgm:pt modelId="{76426DEF-7604-4930-A031-3EE10516BC73}" type="sibTrans" cxnId="{F459C610-687A-4C40-AFF0-D0DC2E640476}">
      <dgm:prSet/>
      <dgm:spPr/>
      <dgm:t>
        <a:bodyPr/>
        <a:lstStyle/>
        <a:p>
          <a:endParaRPr lang="en-IE"/>
        </a:p>
      </dgm:t>
    </dgm:pt>
    <dgm:pt modelId="{4B9BFE7D-4FD3-4B21-B9C3-964190F2784D}" type="pres">
      <dgm:prSet presAssocID="{2D4964A2-872D-4678-882A-ED735787A61D}" presName="diagram" presStyleCnt="0">
        <dgm:presLayoutVars>
          <dgm:chMax val="1"/>
          <dgm:dir/>
          <dgm:animLvl val="ctr"/>
          <dgm:resizeHandles val="exact"/>
        </dgm:presLayoutVars>
      </dgm:prSet>
      <dgm:spPr/>
      <dgm:t>
        <a:bodyPr/>
        <a:lstStyle/>
        <a:p>
          <a:endParaRPr lang="en-IE"/>
        </a:p>
      </dgm:t>
    </dgm:pt>
    <dgm:pt modelId="{C932AD7E-AB9B-460A-91A4-263C1BE72319}" type="pres">
      <dgm:prSet presAssocID="{2D4964A2-872D-4678-882A-ED735787A61D}" presName="matrix" presStyleCnt="0"/>
      <dgm:spPr/>
    </dgm:pt>
    <dgm:pt modelId="{0D45D413-09FE-4091-A318-254CAEF0381E}" type="pres">
      <dgm:prSet presAssocID="{2D4964A2-872D-4678-882A-ED735787A61D}" presName="tile1" presStyleLbl="node1" presStyleIdx="0" presStyleCnt="4"/>
      <dgm:spPr/>
      <dgm:t>
        <a:bodyPr/>
        <a:lstStyle/>
        <a:p>
          <a:endParaRPr lang="en-IE"/>
        </a:p>
      </dgm:t>
    </dgm:pt>
    <dgm:pt modelId="{00FDBC06-1B44-460A-8C9F-98DE8D8122DD}" type="pres">
      <dgm:prSet presAssocID="{2D4964A2-872D-4678-882A-ED735787A61D}" presName="tile1text" presStyleLbl="node1" presStyleIdx="0" presStyleCnt="4">
        <dgm:presLayoutVars>
          <dgm:chMax val="0"/>
          <dgm:chPref val="0"/>
          <dgm:bulletEnabled val="1"/>
        </dgm:presLayoutVars>
      </dgm:prSet>
      <dgm:spPr/>
      <dgm:t>
        <a:bodyPr/>
        <a:lstStyle/>
        <a:p>
          <a:endParaRPr lang="en-IE"/>
        </a:p>
      </dgm:t>
    </dgm:pt>
    <dgm:pt modelId="{A83E191E-DCB4-4348-AE1A-76A613438C38}" type="pres">
      <dgm:prSet presAssocID="{2D4964A2-872D-4678-882A-ED735787A61D}" presName="tile2" presStyleLbl="node1" presStyleIdx="1" presStyleCnt="4"/>
      <dgm:spPr/>
      <dgm:t>
        <a:bodyPr/>
        <a:lstStyle/>
        <a:p>
          <a:endParaRPr lang="en-IE"/>
        </a:p>
      </dgm:t>
    </dgm:pt>
    <dgm:pt modelId="{BD7DB30E-D166-4DDB-BBF4-E086B8A4BDB5}" type="pres">
      <dgm:prSet presAssocID="{2D4964A2-872D-4678-882A-ED735787A61D}" presName="tile2text" presStyleLbl="node1" presStyleIdx="1" presStyleCnt="4">
        <dgm:presLayoutVars>
          <dgm:chMax val="0"/>
          <dgm:chPref val="0"/>
          <dgm:bulletEnabled val="1"/>
        </dgm:presLayoutVars>
      </dgm:prSet>
      <dgm:spPr/>
      <dgm:t>
        <a:bodyPr/>
        <a:lstStyle/>
        <a:p>
          <a:endParaRPr lang="en-IE"/>
        </a:p>
      </dgm:t>
    </dgm:pt>
    <dgm:pt modelId="{573FAD1D-AE31-4EE6-AE2D-1C4424192DAD}" type="pres">
      <dgm:prSet presAssocID="{2D4964A2-872D-4678-882A-ED735787A61D}" presName="tile3" presStyleLbl="node1" presStyleIdx="2" presStyleCnt="4"/>
      <dgm:spPr/>
      <dgm:t>
        <a:bodyPr/>
        <a:lstStyle/>
        <a:p>
          <a:endParaRPr lang="en-IE"/>
        </a:p>
      </dgm:t>
    </dgm:pt>
    <dgm:pt modelId="{49BA937E-66AD-4F03-8B3E-6C0FA3214149}" type="pres">
      <dgm:prSet presAssocID="{2D4964A2-872D-4678-882A-ED735787A61D}" presName="tile3text" presStyleLbl="node1" presStyleIdx="2" presStyleCnt="4">
        <dgm:presLayoutVars>
          <dgm:chMax val="0"/>
          <dgm:chPref val="0"/>
          <dgm:bulletEnabled val="1"/>
        </dgm:presLayoutVars>
      </dgm:prSet>
      <dgm:spPr/>
      <dgm:t>
        <a:bodyPr/>
        <a:lstStyle/>
        <a:p>
          <a:endParaRPr lang="en-IE"/>
        </a:p>
      </dgm:t>
    </dgm:pt>
    <dgm:pt modelId="{39F067A5-88A5-4BAB-BD59-2395BF7D0670}" type="pres">
      <dgm:prSet presAssocID="{2D4964A2-872D-4678-882A-ED735787A61D}" presName="tile4" presStyleLbl="node1" presStyleIdx="3" presStyleCnt="4"/>
      <dgm:spPr/>
      <dgm:t>
        <a:bodyPr/>
        <a:lstStyle/>
        <a:p>
          <a:endParaRPr lang="en-IE"/>
        </a:p>
      </dgm:t>
    </dgm:pt>
    <dgm:pt modelId="{4B6466B0-1350-4F42-852B-1D3971F84A9A}" type="pres">
      <dgm:prSet presAssocID="{2D4964A2-872D-4678-882A-ED735787A61D}" presName="tile4text" presStyleLbl="node1" presStyleIdx="3" presStyleCnt="4">
        <dgm:presLayoutVars>
          <dgm:chMax val="0"/>
          <dgm:chPref val="0"/>
          <dgm:bulletEnabled val="1"/>
        </dgm:presLayoutVars>
      </dgm:prSet>
      <dgm:spPr/>
      <dgm:t>
        <a:bodyPr/>
        <a:lstStyle/>
        <a:p>
          <a:endParaRPr lang="en-IE"/>
        </a:p>
      </dgm:t>
    </dgm:pt>
    <dgm:pt modelId="{45E3F647-22BC-4F8B-8924-FA7E2BEB4183}" type="pres">
      <dgm:prSet presAssocID="{2D4964A2-872D-4678-882A-ED735787A61D}" presName="centerTile" presStyleLbl="fgShp" presStyleIdx="0" presStyleCnt="1">
        <dgm:presLayoutVars>
          <dgm:chMax val="0"/>
          <dgm:chPref val="0"/>
        </dgm:presLayoutVars>
      </dgm:prSet>
      <dgm:spPr/>
      <dgm:t>
        <a:bodyPr/>
        <a:lstStyle/>
        <a:p>
          <a:endParaRPr lang="en-IE"/>
        </a:p>
      </dgm:t>
    </dgm:pt>
  </dgm:ptLst>
  <dgm:cxnLst>
    <dgm:cxn modelId="{8162417E-9979-EB48-AE5B-9FFA9E1DD88F}" type="presOf" srcId="{19183C18-2BD7-48A1-A399-8513896D0C95}" destId="{39F067A5-88A5-4BAB-BD59-2395BF7D0670}" srcOrd="0" destOrd="0" presId="urn:microsoft.com/office/officeart/2005/8/layout/matrix1"/>
    <dgm:cxn modelId="{C6EE3991-75B3-4B4F-AA79-6668F49576EB}" srcId="{2D4964A2-872D-4678-882A-ED735787A61D}" destId="{90272CCB-A3F1-4996-A900-7665F87C4989}" srcOrd="0" destOrd="0" parTransId="{32D0ED6E-4826-49AE-80FC-F62550DF10C9}" sibTransId="{1DC8A372-47F0-4802-BD09-DAAB24C8D5E0}"/>
    <dgm:cxn modelId="{F459C610-687A-4C40-AFF0-D0DC2E640476}" srcId="{90272CCB-A3F1-4996-A900-7665F87C4989}" destId="{19183C18-2BD7-48A1-A399-8513896D0C95}" srcOrd="3" destOrd="0" parTransId="{DB7BAF92-41B0-4CBC-9DC7-8BC647F548CE}" sibTransId="{76426DEF-7604-4930-A031-3EE10516BC73}"/>
    <dgm:cxn modelId="{C49B175E-7D96-4EDD-B231-21DAFDA14E48}" srcId="{90272CCB-A3F1-4996-A900-7665F87C4989}" destId="{4BBDCFF1-16A8-4804-97D9-65B5031F1FA9}" srcOrd="0" destOrd="0" parTransId="{3DDEBC3D-A2DE-4648-ABF5-2CD39F6A0FA3}" sibTransId="{22E4CFB1-A93A-4A95-9BA7-CEF02B71C906}"/>
    <dgm:cxn modelId="{C2ACC3BA-AF63-B846-AE75-0DBA4381ADCB}" type="presOf" srcId="{A3E11907-772C-4A69-9195-C04BFD2162AC}" destId="{573FAD1D-AE31-4EE6-AE2D-1C4424192DAD}" srcOrd="0" destOrd="0" presId="urn:microsoft.com/office/officeart/2005/8/layout/matrix1"/>
    <dgm:cxn modelId="{8A6C11C6-20DB-E047-AAF3-9C70979FB3DD}" type="presOf" srcId="{A3E11907-772C-4A69-9195-C04BFD2162AC}" destId="{49BA937E-66AD-4F03-8B3E-6C0FA3214149}" srcOrd="1" destOrd="0" presId="urn:microsoft.com/office/officeart/2005/8/layout/matrix1"/>
    <dgm:cxn modelId="{6E74CEED-BC21-430F-83DC-490613DEE279}" srcId="{90272CCB-A3F1-4996-A900-7665F87C4989}" destId="{6122FBBD-77A9-4D5A-B454-39852279CCFF}" srcOrd="1" destOrd="0" parTransId="{7BC03387-5BCC-42C7-9E02-CBA82156C2B9}" sibTransId="{458A74D7-6DC9-4E32-B3FD-D3312A1C4F53}"/>
    <dgm:cxn modelId="{61D11805-5496-404F-B5AC-FA000447B2F9}" type="presOf" srcId="{6122FBBD-77A9-4D5A-B454-39852279CCFF}" destId="{A83E191E-DCB4-4348-AE1A-76A613438C38}" srcOrd="0" destOrd="0" presId="urn:microsoft.com/office/officeart/2005/8/layout/matrix1"/>
    <dgm:cxn modelId="{2F7F1239-FB78-A449-9769-58F0EE5A14B0}" type="presOf" srcId="{6122FBBD-77A9-4D5A-B454-39852279CCFF}" destId="{BD7DB30E-D166-4DDB-BBF4-E086B8A4BDB5}" srcOrd="1" destOrd="0" presId="urn:microsoft.com/office/officeart/2005/8/layout/matrix1"/>
    <dgm:cxn modelId="{A2F859FE-3267-2947-A8AA-D01688BE5F54}" type="presOf" srcId="{2D4964A2-872D-4678-882A-ED735787A61D}" destId="{4B9BFE7D-4FD3-4B21-B9C3-964190F2784D}" srcOrd="0" destOrd="0" presId="urn:microsoft.com/office/officeart/2005/8/layout/matrix1"/>
    <dgm:cxn modelId="{DC98DB9F-5E6D-8D4D-9C97-96C5B1DBD191}" type="presOf" srcId="{19183C18-2BD7-48A1-A399-8513896D0C95}" destId="{4B6466B0-1350-4F42-852B-1D3971F84A9A}" srcOrd="1" destOrd="0" presId="urn:microsoft.com/office/officeart/2005/8/layout/matrix1"/>
    <dgm:cxn modelId="{901F941B-C07D-B241-B57B-1E40F625F5E7}" type="presOf" srcId="{90272CCB-A3F1-4996-A900-7665F87C4989}" destId="{45E3F647-22BC-4F8B-8924-FA7E2BEB4183}" srcOrd="0" destOrd="0" presId="urn:microsoft.com/office/officeart/2005/8/layout/matrix1"/>
    <dgm:cxn modelId="{AA8F21A1-80E3-487C-BFFA-15B1D8E97811}" srcId="{90272CCB-A3F1-4996-A900-7665F87C4989}" destId="{A3E11907-772C-4A69-9195-C04BFD2162AC}" srcOrd="2" destOrd="0" parTransId="{0D04495F-A30F-49D6-93F0-830B5239680C}" sibTransId="{E8033640-C75D-44D2-877D-7A8A38DFD457}"/>
    <dgm:cxn modelId="{E5F4F407-8DC7-2D4D-AD3C-94B6429313C7}" type="presOf" srcId="{4BBDCFF1-16A8-4804-97D9-65B5031F1FA9}" destId="{00FDBC06-1B44-460A-8C9F-98DE8D8122DD}" srcOrd="1" destOrd="0" presId="urn:microsoft.com/office/officeart/2005/8/layout/matrix1"/>
    <dgm:cxn modelId="{8701B4E7-2803-6A49-BC8E-8E9CF18CC3BC}" type="presOf" srcId="{4BBDCFF1-16A8-4804-97D9-65B5031F1FA9}" destId="{0D45D413-09FE-4091-A318-254CAEF0381E}" srcOrd="0" destOrd="0" presId="urn:microsoft.com/office/officeart/2005/8/layout/matrix1"/>
    <dgm:cxn modelId="{D251595C-C0FF-FB4E-B99A-7A968610C051}" type="presParOf" srcId="{4B9BFE7D-4FD3-4B21-B9C3-964190F2784D}" destId="{C932AD7E-AB9B-460A-91A4-263C1BE72319}" srcOrd="0" destOrd="0" presId="urn:microsoft.com/office/officeart/2005/8/layout/matrix1"/>
    <dgm:cxn modelId="{2F821960-1961-0646-9B54-264B6055C3D3}" type="presParOf" srcId="{C932AD7E-AB9B-460A-91A4-263C1BE72319}" destId="{0D45D413-09FE-4091-A318-254CAEF0381E}" srcOrd="0" destOrd="0" presId="urn:microsoft.com/office/officeart/2005/8/layout/matrix1"/>
    <dgm:cxn modelId="{8F980333-ECE3-C24D-ACFB-C5013E960CF1}" type="presParOf" srcId="{C932AD7E-AB9B-460A-91A4-263C1BE72319}" destId="{00FDBC06-1B44-460A-8C9F-98DE8D8122DD}" srcOrd="1" destOrd="0" presId="urn:microsoft.com/office/officeart/2005/8/layout/matrix1"/>
    <dgm:cxn modelId="{82C7FBB8-4BB6-4540-9D91-A1006C53E896}" type="presParOf" srcId="{C932AD7E-AB9B-460A-91A4-263C1BE72319}" destId="{A83E191E-DCB4-4348-AE1A-76A613438C38}" srcOrd="2" destOrd="0" presId="urn:microsoft.com/office/officeart/2005/8/layout/matrix1"/>
    <dgm:cxn modelId="{02B67224-684E-F542-99DB-3D1DEE8553F3}" type="presParOf" srcId="{C932AD7E-AB9B-460A-91A4-263C1BE72319}" destId="{BD7DB30E-D166-4DDB-BBF4-E086B8A4BDB5}" srcOrd="3" destOrd="0" presId="urn:microsoft.com/office/officeart/2005/8/layout/matrix1"/>
    <dgm:cxn modelId="{982A07DE-08CB-E24F-AD88-F13FA85B4C9C}" type="presParOf" srcId="{C932AD7E-AB9B-460A-91A4-263C1BE72319}" destId="{573FAD1D-AE31-4EE6-AE2D-1C4424192DAD}" srcOrd="4" destOrd="0" presId="urn:microsoft.com/office/officeart/2005/8/layout/matrix1"/>
    <dgm:cxn modelId="{989A061A-B282-0242-A8C7-18373A19DAE6}" type="presParOf" srcId="{C932AD7E-AB9B-460A-91A4-263C1BE72319}" destId="{49BA937E-66AD-4F03-8B3E-6C0FA3214149}" srcOrd="5" destOrd="0" presId="urn:microsoft.com/office/officeart/2005/8/layout/matrix1"/>
    <dgm:cxn modelId="{20BEA17A-500A-584F-A4EF-60573716F6E5}" type="presParOf" srcId="{C932AD7E-AB9B-460A-91A4-263C1BE72319}" destId="{39F067A5-88A5-4BAB-BD59-2395BF7D0670}" srcOrd="6" destOrd="0" presId="urn:microsoft.com/office/officeart/2005/8/layout/matrix1"/>
    <dgm:cxn modelId="{EAE71682-2F16-D040-B9E5-D79E3C788E2E}" type="presParOf" srcId="{C932AD7E-AB9B-460A-91A4-263C1BE72319}" destId="{4B6466B0-1350-4F42-852B-1D3971F84A9A}" srcOrd="7" destOrd="0" presId="urn:microsoft.com/office/officeart/2005/8/layout/matrix1"/>
    <dgm:cxn modelId="{D1DDDD6A-7907-4142-B8C3-D028507C0867}" type="presParOf" srcId="{4B9BFE7D-4FD3-4B21-B9C3-964190F2784D}" destId="{45E3F647-22BC-4F8B-8924-FA7E2BEB418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8A7C5-2E50-44FB-B9E8-3DB0C8AB945C}"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IE"/>
        </a:p>
      </dgm:t>
    </dgm:pt>
    <dgm:pt modelId="{ACBA8208-312F-4BFE-B58D-1391CFEC9630}">
      <dgm:prSet phldrT="[Text]"/>
      <dgm:spPr/>
      <dgm:t>
        <a:bodyPr/>
        <a:lstStyle/>
        <a:p>
          <a:r>
            <a:rPr lang="en-US" dirty="0" smtClean="0"/>
            <a:t>Health System </a:t>
          </a:r>
          <a:endParaRPr lang="en-IE" dirty="0"/>
        </a:p>
      </dgm:t>
    </dgm:pt>
    <dgm:pt modelId="{3008564A-FF2B-4C5D-9C22-AF1EF5B24A07}" type="parTrans" cxnId="{E02BC8DC-C1A6-44F4-965A-906B8C8DCCDF}">
      <dgm:prSet/>
      <dgm:spPr/>
      <dgm:t>
        <a:bodyPr/>
        <a:lstStyle/>
        <a:p>
          <a:endParaRPr lang="en-IE"/>
        </a:p>
      </dgm:t>
    </dgm:pt>
    <dgm:pt modelId="{DC38DF40-643A-4078-9DE2-84CFCB21431A}" type="sibTrans" cxnId="{E02BC8DC-C1A6-44F4-965A-906B8C8DCCDF}">
      <dgm:prSet/>
      <dgm:spPr/>
      <dgm:t>
        <a:bodyPr/>
        <a:lstStyle/>
        <a:p>
          <a:endParaRPr lang="en-IE"/>
        </a:p>
      </dgm:t>
    </dgm:pt>
    <dgm:pt modelId="{C9A815C2-90A5-4A22-B958-E01CDA43D368}">
      <dgm:prSet phldrT="[Text]"/>
      <dgm:spPr/>
      <dgm:t>
        <a:bodyPr/>
        <a:lstStyle/>
        <a:p>
          <a:r>
            <a:rPr lang="en-US" dirty="0" smtClean="0"/>
            <a:t>Interventions for healthy ageing (FP7)</a:t>
          </a:r>
          <a:endParaRPr lang="en-IE" dirty="0"/>
        </a:p>
      </dgm:t>
    </dgm:pt>
    <dgm:pt modelId="{AA77F2A6-DF71-4145-B6FE-B8B2508CA11C}" type="parTrans" cxnId="{73D55422-04CC-45C8-BBF8-54E6E4180354}">
      <dgm:prSet/>
      <dgm:spPr/>
      <dgm:t>
        <a:bodyPr/>
        <a:lstStyle/>
        <a:p>
          <a:endParaRPr lang="en-IE"/>
        </a:p>
      </dgm:t>
    </dgm:pt>
    <dgm:pt modelId="{0E6D6026-B206-4E2D-ADBB-1151E6C8D22C}" type="sibTrans" cxnId="{73D55422-04CC-45C8-BBF8-54E6E4180354}">
      <dgm:prSet/>
      <dgm:spPr/>
      <dgm:t>
        <a:bodyPr/>
        <a:lstStyle/>
        <a:p>
          <a:endParaRPr lang="en-IE"/>
        </a:p>
      </dgm:t>
    </dgm:pt>
    <dgm:pt modelId="{F8853127-D640-4F5C-A789-B0A2F11524D1}">
      <dgm:prSet phldrT="[Text]"/>
      <dgm:spPr/>
      <dgm:t>
        <a:bodyPr/>
        <a:lstStyle/>
        <a:p>
          <a:r>
            <a:rPr lang="en-US" dirty="0" smtClean="0"/>
            <a:t>Health promoting hospitals </a:t>
          </a:r>
          <a:endParaRPr lang="en-IE" dirty="0"/>
        </a:p>
      </dgm:t>
    </dgm:pt>
    <dgm:pt modelId="{F4F3EC03-2655-4ADD-9B44-3A104846F800}" type="parTrans" cxnId="{27BF1153-09E7-414E-B1A2-1B34254215C8}">
      <dgm:prSet/>
      <dgm:spPr/>
      <dgm:t>
        <a:bodyPr/>
        <a:lstStyle/>
        <a:p>
          <a:endParaRPr lang="en-IE"/>
        </a:p>
      </dgm:t>
    </dgm:pt>
    <dgm:pt modelId="{E31CCBA1-B4E4-4DFF-B47F-31C544146234}" type="sibTrans" cxnId="{27BF1153-09E7-414E-B1A2-1B34254215C8}">
      <dgm:prSet/>
      <dgm:spPr/>
      <dgm:t>
        <a:bodyPr/>
        <a:lstStyle/>
        <a:p>
          <a:endParaRPr lang="en-IE"/>
        </a:p>
      </dgm:t>
    </dgm:pt>
    <dgm:pt modelId="{B21669C2-DBCF-4BE8-8859-996B8C705D4C}">
      <dgm:prSet phldrT="[Text]"/>
      <dgm:spPr/>
      <dgm:t>
        <a:bodyPr/>
        <a:lstStyle/>
        <a:p>
          <a:r>
            <a:rPr lang="en-US" dirty="0" smtClean="0"/>
            <a:t>Chronic Disease</a:t>
          </a:r>
          <a:endParaRPr lang="en-IE" dirty="0"/>
        </a:p>
      </dgm:t>
    </dgm:pt>
    <dgm:pt modelId="{C80E410D-32AB-4270-BB28-6490933A36FF}" type="parTrans" cxnId="{4C425827-A265-4AA8-A6D8-FEDF325FB394}">
      <dgm:prSet/>
      <dgm:spPr/>
      <dgm:t>
        <a:bodyPr/>
        <a:lstStyle/>
        <a:p>
          <a:endParaRPr lang="en-IE"/>
        </a:p>
      </dgm:t>
    </dgm:pt>
    <dgm:pt modelId="{D8D4DDF8-26CC-4861-B81D-9592CBD16052}" type="sibTrans" cxnId="{4C425827-A265-4AA8-A6D8-FEDF325FB394}">
      <dgm:prSet/>
      <dgm:spPr/>
      <dgm:t>
        <a:bodyPr/>
        <a:lstStyle/>
        <a:p>
          <a:endParaRPr lang="en-IE"/>
        </a:p>
      </dgm:t>
    </dgm:pt>
    <dgm:pt modelId="{238C7993-B252-4633-900C-9A7664C02A49}">
      <dgm:prSet phldrT="[Text]"/>
      <dgm:spPr/>
      <dgm:t>
        <a:bodyPr/>
        <a:lstStyle/>
        <a:p>
          <a:r>
            <a:rPr lang="en-US" dirty="0" smtClean="0"/>
            <a:t>Type 2 Diabetes (FP7) </a:t>
          </a:r>
          <a:endParaRPr lang="en-IE" dirty="0"/>
        </a:p>
      </dgm:t>
    </dgm:pt>
    <dgm:pt modelId="{E2AB80A2-85CF-4CC6-BB5D-89E8F5722486}" type="parTrans" cxnId="{53A135B1-B2F6-4DD1-88EB-F02896842698}">
      <dgm:prSet/>
      <dgm:spPr/>
      <dgm:t>
        <a:bodyPr/>
        <a:lstStyle/>
        <a:p>
          <a:endParaRPr lang="en-IE"/>
        </a:p>
      </dgm:t>
    </dgm:pt>
    <dgm:pt modelId="{F99C08E5-1954-46DA-95B3-52722305CDB0}" type="sibTrans" cxnId="{53A135B1-B2F6-4DD1-88EB-F02896842698}">
      <dgm:prSet/>
      <dgm:spPr/>
      <dgm:t>
        <a:bodyPr/>
        <a:lstStyle/>
        <a:p>
          <a:endParaRPr lang="en-IE"/>
        </a:p>
      </dgm:t>
    </dgm:pt>
    <dgm:pt modelId="{17F6DD7F-F21E-4B06-B7EC-E0331932F80B}">
      <dgm:prSet phldrT="[Text]"/>
      <dgm:spPr/>
      <dgm:t>
        <a:bodyPr/>
        <a:lstStyle/>
        <a:p>
          <a:r>
            <a:rPr lang="en-US" dirty="0" smtClean="0"/>
            <a:t>Dementia (ARCH)</a:t>
          </a:r>
          <a:endParaRPr lang="en-IE" dirty="0"/>
        </a:p>
      </dgm:t>
    </dgm:pt>
    <dgm:pt modelId="{650E1C86-4246-4A02-98FB-44C4CC9C87CE}" type="parTrans" cxnId="{CD47F18B-A047-4264-919F-A0D0A8A45F57}">
      <dgm:prSet/>
      <dgm:spPr/>
      <dgm:t>
        <a:bodyPr/>
        <a:lstStyle/>
        <a:p>
          <a:endParaRPr lang="en-IE"/>
        </a:p>
      </dgm:t>
    </dgm:pt>
    <dgm:pt modelId="{C804FE82-9F49-43E6-9670-A1094887C2A1}" type="sibTrans" cxnId="{CD47F18B-A047-4264-919F-A0D0A8A45F57}">
      <dgm:prSet/>
      <dgm:spPr/>
      <dgm:t>
        <a:bodyPr/>
        <a:lstStyle/>
        <a:p>
          <a:endParaRPr lang="en-IE"/>
        </a:p>
      </dgm:t>
    </dgm:pt>
    <dgm:pt modelId="{6AC387BF-E78B-49A4-A462-91474B33037E}">
      <dgm:prSet phldrT="[Text]"/>
      <dgm:spPr/>
      <dgm:t>
        <a:bodyPr/>
        <a:lstStyle/>
        <a:p>
          <a:r>
            <a:rPr lang="en-US" dirty="0" smtClean="0"/>
            <a:t>Individual-level</a:t>
          </a:r>
          <a:endParaRPr lang="en-IE" dirty="0"/>
        </a:p>
      </dgm:t>
    </dgm:pt>
    <dgm:pt modelId="{AA5538EC-CACB-47D3-AF29-558DD8A0FB9F}" type="parTrans" cxnId="{32C73537-4EB2-4374-9ACF-7A7E2C56062C}">
      <dgm:prSet/>
      <dgm:spPr/>
      <dgm:t>
        <a:bodyPr/>
        <a:lstStyle/>
        <a:p>
          <a:endParaRPr lang="en-IE"/>
        </a:p>
      </dgm:t>
    </dgm:pt>
    <dgm:pt modelId="{0F66294D-6EFF-4377-A89D-53E558ADD535}" type="sibTrans" cxnId="{32C73537-4EB2-4374-9ACF-7A7E2C56062C}">
      <dgm:prSet/>
      <dgm:spPr/>
      <dgm:t>
        <a:bodyPr/>
        <a:lstStyle/>
        <a:p>
          <a:endParaRPr lang="en-IE"/>
        </a:p>
      </dgm:t>
    </dgm:pt>
    <dgm:pt modelId="{223449BF-9EDE-4887-A6F5-D5D7E96D808D}">
      <dgm:prSet phldrT="[Text]"/>
      <dgm:spPr/>
      <dgm:t>
        <a:bodyPr/>
        <a:lstStyle/>
        <a:p>
          <a:r>
            <a:rPr lang="en-US" dirty="0" smtClean="0"/>
            <a:t>Pain management </a:t>
          </a:r>
          <a:endParaRPr lang="en-IE" dirty="0"/>
        </a:p>
      </dgm:t>
    </dgm:pt>
    <dgm:pt modelId="{4C5D85A8-A6FB-4DAB-AE82-DA3A0140C758}" type="parTrans" cxnId="{41E41777-F5E4-488D-B733-498C329F2A7E}">
      <dgm:prSet/>
      <dgm:spPr/>
      <dgm:t>
        <a:bodyPr/>
        <a:lstStyle/>
        <a:p>
          <a:endParaRPr lang="en-IE"/>
        </a:p>
      </dgm:t>
    </dgm:pt>
    <dgm:pt modelId="{79937D9A-59FA-4215-BBD9-F26D368D6D8C}" type="sibTrans" cxnId="{41E41777-F5E4-488D-B733-498C329F2A7E}">
      <dgm:prSet/>
      <dgm:spPr/>
      <dgm:t>
        <a:bodyPr/>
        <a:lstStyle/>
        <a:p>
          <a:endParaRPr lang="en-IE"/>
        </a:p>
      </dgm:t>
    </dgm:pt>
    <dgm:pt modelId="{069F671E-515A-4D1E-A75B-CAF4F2A3F186}">
      <dgm:prSet phldrT="[Text]"/>
      <dgm:spPr/>
      <dgm:t>
        <a:bodyPr/>
        <a:lstStyle/>
        <a:p>
          <a:r>
            <a:rPr lang="en-US" dirty="0" smtClean="0"/>
            <a:t>Diet, exercise, risk </a:t>
          </a:r>
          <a:r>
            <a:rPr lang="en-US" dirty="0" err="1" smtClean="0"/>
            <a:t>behaviours</a:t>
          </a:r>
          <a:endParaRPr lang="en-IE" dirty="0"/>
        </a:p>
      </dgm:t>
    </dgm:pt>
    <dgm:pt modelId="{B6B2F0CE-7100-4AFE-BBA3-40E3EC349F01}" type="parTrans" cxnId="{F879C52D-C732-4A6E-9756-42D2481723D5}">
      <dgm:prSet/>
      <dgm:spPr/>
      <dgm:t>
        <a:bodyPr/>
        <a:lstStyle/>
        <a:p>
          <a:endParaRPr lang="en-IE"/>
        </a:p>
      </dgm:t>
    </dgm:pt>
    <dgm:pt modelId="{74FB581B-88AB-447E-888F-96D020B4508F}" type="sibTrans" cxnId="{F879C52D-C732-4A6E-9756-42D2481723D5}">
      <dgm:prSet/>
      <dgm:spPr/>
      <dgm:t>
        <a:bodyPr/>
        <a:lstStyle/>
        <a:p>
          <a:endParaRPr lang="en-IE"/>
        </a:p>
      </dgm:t>
    </dgm:pt>
    <dgm:pt modelId="{D623AC6C-5771-4372-A787-E156A2EC21AA}">
      <dgm:prSet phldrT="[Text]"/>
      <dgm:spPr/>
      <dgm:t>
        <a:bodyPr/>
        <a:lstStyle/>
        <a:p>
          <a:r>
            <a:rPr lang="en-US" dirty="0" smtClean="0"/>
            <a:t>Informal care </a:t>
          </a:r>
          <a:endParaRPr lang="en-IE" dirty="0"/>
        </a:p>
      </dgm:t>
    </dgm:pt>
    <dgm:pt modelId="{FEB4BDF1-5299-4252-8273-5C7C830ADA44}" type="parTrans" cxnId="{A09F9BEA-1BF0-4885-A6DF-CC4C1B76B9DC}">
      <dgm:prSet/>
      <dgm:spPr/>
      <dgm:t>
        <a:bodyPr/>
        <a:lstStyle/>
        <a:p>
          <a:endParaRPr lang="en-IE"/>
        </a:p>
      </dgm:t>
    </dgm:pt>
    <dgm:pt modelId="{02990981-B742-4DCF-A80A-4B63FCA2B3AB}" type="sibTrans" cxnId="{A09F9BEA-1BF0-4885-A6DF-CC4C1B76B9DC}">
      <dgm:prSet/>
      <dgm:spPr/>
      <dgm:t>
        <a:bodyPr/>
        <a:lstStyle/>
        <a:p>
          <a:endParaRPr lang="en-IE"/>
        </a:p>
      </dgm:t>
    </dgm:pt>
    <dgm:pt modelId="{DD41DC39-36FC-4F49-B960-01A262C3866C}">
      <dgm:prSet phldrT="[Text]"/>
      <dgm:spPr/>
      <dgm:t>
        <a:bodyPr/>
        <a:lstStyle/>
        <a:p>
          <a:r>
            <a:rPr lang="en-US" dirty="0" smtClean="0"/>
            <a:t>Medication adherence </a:t>
          </a:r>
          <a:endParaRPr lang="en-IE" dirty="0"/>
        </a:p>
      </dgm:t>
    </dgm:pt>
    <dgm:pt modelId="{0913E49B-627B-42EE-B974-9F5F2567B58A}" type="parTrans" cxnId="{E209506F-2A69-4F8F-A90C-3EA0A859A3D2}">
      <dgm:prSet/>
      <dgm:spPr/>
      <dgm:t>
        <a:bodyPr/>
        <a:lstStyle/>
        <a:p>
          <a:endParaRPr lang="en-IE"/>
        </a:p>
      </dgm:t>
    </dgm:pt>
    <dgm:pt modelId="{6FB82A81-E825-4D28-853A-7F686B4E1DF2}" type="sibTrans" cxnId="{E209506F-2A69-4F8F-A90C-3EA0A859A3D2}">
      <dgm:prSet/>
      <dgm:spPr/>
      <dgm:t>
        <a:bodyPr/>
        <a:lstStyle/>
        <a:p>
          <a:endParaRPr lang="en-IE"/>
        </a:p>
      </dgm:t>
    </dgm:pt>
    <dgm:pt modelId="{9E77BE19-7EBB-43E5-8FFE-53794FDCA0C4}">
      <dgm:prSet phldrT="[Text]"/>
      <dgm:spPr/>
      <dgm:t>
        <a:bodyPr/>
        <a:lstStyle/>
        <a:p>
          <a:r>
            <a:rPr lang="en-US" dirty="0" smtClean="0"/>
            <a:t>Connected health solutions </a:t>
          </a:r>
          <a:endParaRPr lang="en-IE" dirty="0"/>
        </a:p>
      </dgm:t>
    </dgm:pt>
    <dgm:pt modelId="{773AF4F4-7F9B-4D1F-A990-EB1636E0FA61}" type="parTrans" cxnId="{54B7A673-9B1E-44A7-93A1-D2ADBD5EA790}">
      <dgm:prSet/>
      <dgm:spPr/>
      <dgm:t>
        <a:bodyPr/>
        <a:lstStyle/>
        <a:p>
          <a:endParaRPr lang="en-IE"/>
        </a:p>
      </dgm:t>
    </dgm:pt>
    <dgm:pt modelId="{63E2D3E0-B73F-4EE1-B02D-F798820F67D9}" type="sibTrans" cxnId="{54B7A673-9B1E-44A7-93A1-D2ADBD5EA790}">
      <dgm:prSet/>
      <dgm:spPr/>
      <dgm:t>
        <a:bodyPr/>
        <a:lstStyle/>
        <a:p>
          <a:endParaRPr lang="en-IE"/>
        </a:p>
      </dgm:t>
    </dgm:pt>
    <dgm:pt modelId="{EE31AF7C-0F7B-4D76-AEE0-DDEBB5F08D78}" type="pres">
      <dgm:prSet presAssocID="{39A8A7C5-2E50-44FB-B9E8-3DB0C8AB945C}" presName="Name0" presStyleCnt="0">
        <dgm:presLayoutVars>
          <dgm:chMax val="7"/>
          <dgm:dir/>
          <dgm:animLvl val="lvl"/>
          <dgm:resizeHandles val="exact"/>
        </dgm:presLayoutVars>
      </dgm:prSet>
      <dgm:spPr/>
      <dgm:t>
        <a:bodyPr/>
        <a:lstStyle/>
        <a:p>
          <a:endParaRPr lang="en-IE"/>
        </a:p>
      </dgm:t>
    </dgm:pt>
    <dgm:pt modelId="{EA0749B9-88DB-4596-BC35-CAEE8F9E6955}" type="pres">
      <dgm:prSet presAssocID="{ACBA8208-312F-4BFE-B58D-1391CFEC9630}" presName="circle1" presStyleLbl="node1" presStyleIdx="0" presStyleCnt="3"/>
      <dgm:spPr/>
    </dgm:pt>
    <dgm:pt modelId="{1CD9F860-6BEB-42D5-AA8E-8A58D6DA54FB}" type="pres">
      <dgm:prSet presAssocID="{ACBA8208-312F-4BFE-B58D-1391CFEC9630}" presName="space" presStyleCnt="0"/>
      <dgm:spPr/>
    </dgm:pt>
    <dgm:pt modelId="{728EAC94-E9B9-48E8-A073-75E4494A6A13}" type="pres">
      <dgm:prSet presAssocID="{ACBA8208-312F-4BFE-B58D-1391CFEC9630}" presName="rect1" presStyleLbl="alignAcc1" presStyleIdx="0" presStyleCnt="3"/>
      <dgm:spPr/>
      <dgm:t>
        <a:bodyPr/>
        <a:lstStyle/>
        <a:p>
          <a:endParaRPr lang="en-IE"/>
        </a:p>
      </dgm:t>
    </dgm:pt>
    <dgm:pt modelId="{78406CBD-0624-45D4-A096-DF38473DC0B6}" type="pres">
      <dgm:prSet presAssocID="{B21669C2-DBCF-4BE8-8859-996B8C705D4C}" presName="vertSpace2" presStyleLbl="node1" presStyleIdx="0" presStyleCnt="3"/>
      <dgm:spPr/>
    </dgm:pt>
    <dgm:pt modelId="{3DDDBD96-B626-4F4F-BB7E-05F7E01FA0D0}" type="pres">
      <dgm:prSet presAssocID="{B21669C2-DBCF-4BE8-8859-996B8C705D4C}" presName="circle2" presStyleLbl="node1" presStyleIdx="1" presStyleCnt="3"/>
      <dgm:spPr/>
    </dgm:pt>
    <dgm:pt modelId="{BF618B8C-1D7C-4D47-A9C2-63C73234B92B}" type="pres">
      <dgm:prSet presAssocID="{B21669C2-DBCF-4BE8-8859-996B8C705D4C}" presName="rect2" presStyleLbl="alignAcc1" presStyleIdx="1" presStyleCnt="3"/>
      <dgm:spPr/>
      <dgm:t>
        <a:bodyPr/>
        <a:lstStyle/>
        <a:p>
          <a:endParaRPr lang="en-IE"/>
        </a:p>
      </dgm:t>
    </dgm:pt>
    <dgm:pt modelId="{CFF6C2A6-7BE5-4FD5-8027-035465A24171}" type="pres">
      <dgm:prSet presAssocID="{6AC387BF-E78B-49A4-A462-91474B33037E}" presName="vertSpace3" presStyleLbl="node1" presStyleIdx="1" presStyleCnt="3"/>
      <dgm:spPr/>
    </dgm:pt>
    <dgm:pt modelId="{EB27547A-BBBC-4235-9348-30899910167D}" type="pres">
      <dgm:prSet presAssocID="{6AC387BF-E78B-49A4-A462-91474B33037E}" presName="circle3" presStyleLbl="node1" presStyleIdx="2" presStyleCnt="3"/>
      <dgm:spPr/>
    </dgm:pt>
    <dgm:pt modelId="{099C4272-6B9D-4C7B-AB16-75B101E83762}" type="pres">
      <dgm:prSet presAssocID="{6AC387BF-E78B-49A4-A462-91474B33037E}" presName="rect3" presStyleLbl="alignAcc1" presStyleIdx="2" presStyleCnt="3"/>
      <dgm:spPr/>
      <dgm:t>
        <a:bodyPr/>
        <a:lstStyle/>
        <a:p>
          <a:endParaRPr lang="en-IE"/>
        </a:p>
      </dgm:t>
    </dgm:pt>
    <dgm:pt modelId="{E8962FB7-D6E4-4234-A62F-76C06C0D34B0}" type="pres">
      <dgm:prSet presAssocID="{ACBA8208-312F-4BFE-B58D-1391CFEC9630}" presName="rect1ParTx" presStyleLbl="alignAcc1" presStyleIdx="2" presStyleCnt="3">
        <dgm:presLayoutVars>
          <dgm:chMax val="1"/>
          <dgm:bulletEnabled val="1"/>
        </dgm:presLayoutVars>
      </dgm:prSet>
      <dgm:spPr/>
      <dgm:t>
        <a:bodyPr/>
        <a:lstStyle/>
        <a:p>
          <a:endParaRPr lang="en-IE"/>
        </a:p>
      </dgm:t>
    </dgm:pt>
    <dgm:pt modelId="{BB647252-0902-4C29-AB46-1A7D7E3DFAC3}" type="pres">
      <dgm:prSet presAssocID="{ACBA8208-312F-4BFE-B58D-1391CFEC9630}" presName="rect1ChTx" presStyleLbl="alignAcc1" presStyleIdx="2" presStyleCnt="3">
        <dgm:presLayoutVars>
          <dgm:bulletEnabled val="1"/>
        </dgm:presLayoutVars>
      </dgm:prSet>
      <dgm:spPr/>
      <dgm:t>
        <a:bodyPr/>
        <a:lstStyle/>
        <a:p>
          <a:endParaRPr lang="en-IE"/>
        </a:p>
      </dgm:t>
    </dgm:pt>
    <dgm:pt modelId="{04673CD6-0F11-4636-9945-CF32ED21193C}" type="pres">
      <dgm:prSet presAssocID="{B21669C2-DBCF-4BE8-8859-996B8C705D4C}" presName="rect2ParTx" presStyleLbl="alignAcc1" presStyleIdx="2" presStyleCnt="3">
        <dgm:presLayoutVars>
          <dgm:chMax val="1"/>
          <dgm:bulletEnabled val="1"/>
        </dgm:presLayoutVars>
      </dgm:prSet>
      <dgm:spPr/>
      <dgm:t>
        <a:bodyPr/>
        <a:lstStyle/>
        <a:p>
          <a:endParaRPr lang="en-IE"/>
        </a:p>
      </dgm:t>
    </dgm:pt>
    <dgm:pt modelId="{0081A373-1B71-4626-8765-BC2C233ACB18}" type="pres">
      <dgm:prSet presAssocID="{B21669C2-DBCF-4BE8-8859-996B8C705D4C}" presName="rect2ChTx" presStyleLbl="alignAcc1" presStyleIdx="2" presStyleCnt="3">
        <dgm:presLayoutVars>
          <dgm:bulletEnabled val="1"/>
        </dgm:presLayoutVars>
      </dgm:prSet>
      <dgm:spPr/>
      <dgm:t>
        <a:bodyPr/>
        <a:lstStyle/>
        <a:p>
          <a:endParaRPr lang="en-IE"/>
        </a:p>
      </dgm:t>
    </dgm:pt>
    <dgm:pt modelId="{F39EE17B-0228-45F4-9970-AB74BC4494DB}" type="pres">
      <dgm:prSet presAssocID="{6AC387BF-E78B-49A4-A462-91474B33037E}" presName="rect3ParTx" presStyleLbl="alignAcc1" presStyleIdx="2" presStyleCnt="3">
        <dgm:presLayoutVars>
          <dgm:chMax val="1"/>
          <dgm:bulletEnabled val="1"/>
        </dgm:presLayoutVars>
      </dgm:prSet>
      <dgm:spPr/>
      <dgm:t>
        <a:bodyPr/>
        <a:lstStyle/>
        <a:p>
          <a:endParaRPr lang="en-IE"/>
        </a:p>
      </dgm:t>
    </dgm:pt>
    <dgm:pt modelId="{B66C767D-B0AE-468B-A487-F694B50E9027}" type="pres">
      <dgm:prSet presAssocID="{6AC387BF-E78B-49A4-A462-91474B33037E}" presName="rect3ChTx" presStyleLbl="alignAcc1" presStyleIdx="2" presStyleCnt="3">
        <dgm:presLayoutVars>
          <dgm:bulletEnabled val="1"/>
        </dgm:presLayoutVars>
      </dgm:prSet>
      <dgm:spPr/>
      <dgm:t>
        <a:bodyPr/>
        <a:lstStyle/>
        <a:p>
          <a:endParaRPr lang="en-IE"/>
        </a:p>
      </dgm:t>
    </dgm:pt>
  </dgm:ptLst>
  <dgm:cxnLst>
    <dgm:cxn modelId="{F879C52D-C732-4A6E-9756-42D2481723D5}" srcId="{6AC387BF-E78B-49A4-A462-91474B33037E}" destId="{069F671E-515A-4D1E-A75B-CAF4F2A3F186}" srcOrd="2" destOrd="0" parTransId="{B6B2F0CE-7100-4AFE-BBA3-40E3EC349F01}" sibTransId="{74FB581B-88AB-447E-888F-96D020B4508F}"/>
    <dgm:cxn modelId="{32C73537-4EB2-4374-9ACF-7A7E2C56062C}" srcId="{39A8A7C5-2E50-44FB-B9E8-3DB0C8AB945C}" destId="{6AC387BF-E78B-49A4-A462-91474B33037E}" srcOrd="2" destOrd="0" parTransId="{AA5538EC-CACB-47D3-AF29-558DD8A0FB9F}" sibTransId="{0F66294D-6EFF-4377-A89D-53E558ADD535}"/>
    <dgm:cxn modelId="{C2132D17-AE8C-E147-A996-0FAEFEDDB763}" type="presOf" srcId="{F8853127-D640-4F5C-A789-B0A2F11524D1}" destId="{BB647252-0902-4C29-AB46-1A7D7E3DFAC3}" srcOrd="0" destOrd="1" presId="urn:microsoft.com/office/officeart/2005/8/layout/target3"/>
    <dgm:cxn modelId="{E02BC8DC-C1A6-44F4-965A-906B8C8DCCDF}" srcId="{39A8A7C5-2E50-44FB-B9E8-3DB0C8AB945C}" destId="{ACBA8208-312F-4BFE-B58D-1391CFEC9630}" srcOrd="0" destOrd="0" parTransId="{3008564A-FF2B-4C5D-9C22-AF1EF5B24A07}" sibTransId="{DC38DF40-643A-4078-9DE2-84CFCB21431A}"/>
    <dgm:cxn modelId="{2154133B-9074-7641-988D-DC8A4288C0EE}" type="presOf" srcId="{39A8A7C5-2E50-44FB-B9E8-3DB0C8AB945C}" destId="{EE31AF7C-0F7B-4D76-AEE0-DDEBB5F08D78}" srcOrd="0" destOrd="0" presId="urn:microsoft.com/office/officeart/2005/8/layout/target3"/>
    <dgm:cxn modelId="{53A135B1-B2F6-4DD1-88EB-F02896842698}" srcId="{B21669C2-DBCF-4BE8-8859-996B8C705D4C}" destId="{238C7993-B252-4633-900C-9A7664C02A49}" srcOrd="0" destOrd="0" parTransId="{E2AB80A2-85CF-4CC6-BB5D-89E8F5722486}" sibTransId="{F99C08E5-1954-46DA-95B3-52722305CDB0}"/>
    <dgm:cxn modelId="{AC70BA3F-D9B2-854A-B63E-4575C0F320C0}" type="presOf" srcId="{ACBA8208-312F-4BFE-B58D-1391CFEC9630}" destId="{E8962FB7-D6E4-4234-A62F-76C06C0D34B0}" srcOrd="1" destOrd="0" presId="urn:microsoft.com/office/officeart/2005/8/layout/target3"/>
    <dgm:cxn modelId="{A09F9BEA-1BF0-4885-A6DF-CC4C1B76B9DC}" srcId="{ACBA8208-312F-4BFE-B58D-1391CFEC9630}" destId="{D623AC6C-5771-4372-A787-E156A2EC21AA}" srcOrd="2" destOrd="0" parTransId="{FEB4BDF1-5299-4252-8273-5C7C830ADA44}" sibTransId="{02990981-B742-4DCF-A80A-4B63FCA2B3AB}"/>
    <dgm:cxn modelId="{67196FE3-A853-7D4C-882C-E245773A7093}" type="presOf" srcId="{6AC387BF-E78B-49A4-A462-91474B33037E}" destId="{F39EE17B-0228-45F4-9970-AB74BC4494DB}" srcOrd="1" destOrd="0" presId="urn:microsoft.com/office/officeart/2005/8/layout/target3"/>
    <dgm:cxn modelId="{963370C9-B0C1-2441-AE51-15553DF376E4}" type="presOf" srcId="{238C7993-B252-4633-900C-9A7664C02A49}" destId="{0081A373-1B71-4626-8765-BC2C233ACB18}" srcOrd="0" destOrd="0" presId="urn:microsoft.com/office/officeart/2005/8/layout/target3"/>
    <dgm:cxn modelId="{73D55422-04CC-45C8-BBF8-54E6E4180354}" srcId="{ACBA8208-312F-4BFE-B58D-1391CFEC9630}" destId="{C9A815C2-90A5-4A22-B958-E01CDA43D368}" srcOrd="0" destOrd="0" parTransId="{AA77F2A6-DF71-4145-B6FE-B8B2508CA11C}" sibTransId="{0E6D6026-B206-4E2D-ADBB-1151E6C8D22C}"/>
    <dgm:cxn modelId="{AF9795CC-01F0-774C-8B5F-AB7AE39CDC77}" type="presOf" srcId="{9E77BE19-7EBB-43E5-8FFE-53794FDCA0C4}" destId="{BB647252-0902-4C29-AB46-1A7D7E3DFAC3}" srcOrd="0" destOrd="3" presId="urn:microsoft.com/office/officeart/2005/8/layout/target3"/>
    <dgm:cxn modelId="{ADE89F64-CE64-104C-AA43-EBBE432A705E}" type="presOf" srcId="{B21669C2-DBCF-4BE8-8859-996B8C705D4C}" destId="{04673CD6-0F11-4636-9945-CF32ED21193C}" srcOrd="1" destOrd="0" presId="urn:microsoft.com/office/officeart/2005/8/layout/target3"/>
    <dgm:cxn modelId="{54B7A673-9B1E-44A7-93A1-D2ADBD5EA790}" srcId="{ACBA8208-312F-4BFE-B58D-1391CFEC9630}" destId="{9E77BE19-7EBB-43E5-8FFE-53794FDCA0C4}" srcOrd="3" destOrd="0" parTransId="{773AF4F4-7F9B-4D1F-A990-EB1636E0FA61}" sibTransId="{63E2D3E0-B73F-4EE1-B02D-F798820F67D9}"/>
    <dgm:cxn modelId="{0FAF0D98-80E7-0142-ACB6-DE933879FE61}" type="presOf" srcId="{C9A815C2-90A5-4A22-B958-E01CDA43D368}" destId="{BB647252-0902-4C29-AB46-1A7D7E3DFAC3}" srcOrd="0" destOrd="0" presId="urn:microsoft.com/office/officeart/2005/8/layout/target3"/>
    <dgm:cxn modelId="{CD47F18B-A047-4264-919F-A0D0A8A45F57}" srcId="{B21669C2-DBCF-4BE8-8859-996B8C705D4C}" destId="{17F6DD7F-F21E-4B06-B7EC-E0331932F80B}" srcOrd="1" destOrd="0" parTransId="{650E1C86-4246-4A02-98FB-44C4CC9C87CE}" sibTransId="{C804FE82-9F49-43E6-9670-A1094887C2A1}"/>
    <dgm:cxn modelId="{27BF1153-09E7-414E-B1A2-1B34254215C8}" srcId="{ACBA8208-312F-4BFE-B58D-1391CFEC9630}" destId="{F8853127-D640-4F5C-A789-B0A2F11524D1}" srcOrd="1" destOrd="0" parTransId="{F4F3EC03-2655-4ADD-9B44-3A104846F800}" sibTransId="{E31CCBA1-B4E4-4DFF-B47F-31C544146234}"/>
    <dgm:cxn modelId="{6AE847B0-3685-394B-9701-83FF5EB340FD}" type="presOf" srcId="{DD41DC39-36FC-4F49-B960-01A262C3866C}" destId="{B66C767D-B0AE-468B-A487-F694B50E9027}" srcOrd="0" destOrd="1" presId="urn:microsoft.com/office/officeart/2005/8/layout/target3"/>
    <dgm:cxn modelId="{E209506F-2A69-4F8F-A90C-3EA0A859A3D2}" srcId="{6AC387BF-E78B-49A4-A462-91474B33037E}" destId="{DD41DC39-36FC-4F49-B960-01A262C3866C}" srcOrd="1" destOrd="0" parTransId="{0913E49B-627B-42EE-B974-9F5F2567B58A}" sibTransId="{6FB82A81-E825-4D28-853A-7F686B4E1DF2}"/>
    <dgm:cxn modelId="{B42DA471-1DA4-AC45-87F4-BC5E1FE869E8}" type="presOf" srcId="{B21669C2-DBCF-4BE8-8859-996B8C705D4C}" destId="{BF618B8C-1D7C-4D47-A9C2-63C73234B92B}" srcOrd="0" destOrd="0" presId="urn:microsoft.com/office/officeart/2005/8/layout/target3"/>
    <dgm:cxn modelId="{3672E9AE-B982-5F4D-9542-55CD0D22270F}" type="presOf" srcId="{ACBA8208-312F-4BFE-B58D-1391CFEC9630}" destId="{728EAC94-E9B9-48E8-A073-75E4494A6A13}" srcOrd="0" destOrd="0" presId="urn:microsoft.com/office/officeart/2005/8/layout/target3"/>
    <dgm:cxn modelId="{9DC10206-7E67-8843-B7AF-EF4C82B2DAF7}" type="presOf" srcId="{6AC387BF-E78B-49A4-A462-91474B33037E}" destId="{099C4272-6B9D-4C7B-AB16-75B101E83762}" srcOrd="0" destOrd="0" presId="urn:microsoft.com/office/officeart/2005/8/layout/target3"/>
    <dgm:cxn modelId="{4C425827-A265-4AA8-A6D8-FEDF325FB394}" srcId="{39A8A7C5-2E50-44FB-B9E8-3DB0C8AB945C}" destId="{B21669C2-DBCF-4BE8-8859-996B8C705D4C}" srcOrd="1" destOrd="0" parTransId="{C80E410D-32AB-4270-BB28-6490933A36FF}" sibTransId="{D8D4DDF8-26CC-4861-B81D-9592CBD16052}"/>
    <dgm:cxn modelId="{6816CDC8-A280-A245-8F29-BC71FE2F6849}" type="presOf" srcId="{069F671E-515A-4D1E-A75B-CAF4F2A3F186}" destId="{B66C767D-B0AE-468B-A487-F694B50E9027}" srcOrd="0" destOrd="2" presId="urn:microsoft.com/office/officeart/2005/8/layout/target3"/>
    <dgm:cxn modelId="{41E41777-F5E4-488D-B733-498C329F2A7E}" srcId="{6AC387BF-E78B-49A4-A462-91474B33037E}" destId="{223449BF-9EDE-4887-A6F5-D5D7E96D808D}" srcOrd="0" destOrd="0" parTransId="{4C5D85A8-A6FB-4DAB-AE82-DA3A0140C758}" sibTransId="{79937D9A-59FA-4215-BBD9-F26D368D6D8C}"/>
    <dgm:cxn modelId="{B19FAFB1-B466-7747-B80D-89BBCFABBF8D}" type="presOf" srcId="{17F6DD7F-F21E-4B06-B7EC-E0331932F80B}" destId="{0081A373-1B71-4626-8765-BC2C233ACB18}" srcOrd="0" destOrd="1" presId="urn:microsoft.com/office/officeart/2005/8/layout/target3"/>
    <dgm:cxn modelId="{39A05848-0A9E-534A-A0D8-0E3810389BBB}" type="presOf" srcId="{D623AC6C-5771-4372-A787-E156A2EC21AA}" destId="{BB647252-0902-4C29-AB46-1A7D7E3DFAC3}" srcOrd="0" destOrd="2" presId="urn:microsoft.com/office/officeart/2005/8/layout/target3"/>
    <dgm:cxn modelId="{DB9CE29E-A173-844D-9875-F9A5F3CCC48D}" type="presOf" srcId="{223449BF-9EDE-4887-A6F5-D5D7E96D808D}" destId="{B66C767D-B0AE-468B-A487-F694B50E9027}" srcOrd="0" destOrd="0" presId="urn:microsoft.com/office/officeart/2005/8/layout/target3"/>
    <dgm:cxn modelId="{B652E189-732F-1C48-ADC6-97C1EC7824C8}" type="presParOf" srcId="{EE31AF7C-0F7B-4D76-AEE0-DDEBB5F08D78}" destId="{EA0749B9-88DB-4596-BC35-CAEE8F9E6955}" srcOrd="0" destOrd="0" presId="urn:microsoft.com/office/officeart/2005/8/layout/target3"/>
    <dgm:cxn modelId="{27396F4D-40EA-934B-AA11-C9E9FFA1C589}" type="presParOf" srcId="{EE31AF7C-0F7B-4D76-AEE0-DDEBB5F08D78}" destId="{1CD9F860-6BEB-42D5-AA8E-8A58D6DA54FB}" srcOrd="1" destOrd="0" presId="urn:microsoft.com/office/officeart/2005/8/layout/target3"/>
    <dgm:cxn modelId="{54349E91-235B-4C4E-B384-F4825E95DD70}" type="presParOf" srcId="{EE31AF7C-0F7B-4D76-AEE0-DDEBB5F08D78}" destId="{728EAC94-E9B9-48E8-A073-75E4494A6A13}" srcOrd="2" destOrd="0" presId="urn:microsoft.com/office/officeart/2005/8/layout/target3"/>
    <dgm:cxn modelId="{EA1C7381-77A6-B641-BCDF-770611260417}" type="presParOf" srcId="{EE31AF7C-0F7B-4D76-AEE0-DDEBB5F08D78}" destId="{78406CBD-0624-45D4-A096-DF38473DC0B6}" srcOrd="3" destOrd="0" presId="urn:microsoft.com/office/officeart/2005/8/layout/target3"/>
    <dgm:cxn modelId="{3BBB660B-41B2-D54F-A0EC-078B069C5D40}" type="presParOf" srcId="{EE31AF7C-0F7B-4D76-AEE0-DDEBB5F08D78}" destId="{3DDDBD96-B626-4F4F-BB7E-05F7E01FA0D0}" srcOrd="4" destOrd="0" presId="urn:microsoft.com/office/officeart/2005/8/layout/target3"/>
    <dgm:cxn modelId="{1702E51F-8123-B347-9929-372DE312D021}" type="presParOf" srcId="{EE31AF7C-0F7B-4D76-AEE0-DDEBB5F08D78}" destId="{BF618B8C-1D7C-4D47-A9C2-63C73234B92B}" srcOrd="5" destOrd="0" presId="urn:microsoft.com/office/officeart/2005/8/layout/target3"/>
    <dgm:cxn modelId="{6773521A-D15B-6142-A17E-F700491EA107}" type="presParOf" srcId="{EE31AF7C-0F7B-4D76-AEE0-DDEBB5F08D78}" destId="{CFF6C2A6-7BE5-4FD5-8027-035465A24171}" srcOrd="6" destOrd="0" presId="urn:microsoft.com/office/officeart/2005/8/layout/target3"/>
    <dgm:cxn modelId="{0D46EFBC-F26B-F04F-93B1-34B577B65B13}" type="presParOf" srcId="{EE31AF7C-0F7B-4D76-AEE0-DDEBB5F08D78}" destId="{EB27547A-BBBC-4235-9348-30899910167D}" srcOrd="7" destOrd="0" presId="urn:microsoft.com/office/officeart/2005/8/layout/target3"/>
    <dgm:cxn modelId="{8291C8C2-8DE7-FA43-82F7-57FF738748A5}" type="presParOf" srcId="{EE31AF7C-0F7B-4D76-AEE0-DDEBB5F08D78}" destId="{099C4272-6B9D-4C7B-AB16-75B101E83762}" srcOrd="8" destOrd="0" presId="urn:microsoft.com/office/officeart/2005/8/layout/target3"/>
    <dgm:cxn modelId="{546858E5-5715-DD45-866D-9D5418B26B15}" type="presParOf" srcId="{EE31AF7C-0F7B-4D76-AEE0-DDEBB5F08D78}" destId="{E8962FB7-D6E4-4234-A62F-76C06C0D34B0}" srcOrd="9" destOrd="0" presId="urn:microsoft.com/office/officeart/2005/8/layout/target3"/>
    <dgm:cxn modelId="{A146B5C7-7EEA-FA42-8DAF-B453EC439F7A}" type="presParOf" srcId="{EE31AF7C-0F7B-4D76-AEE0-DDEBB5F08D78}" destId="{BB647252-0902-4C29-AB46-1A7D7E3DFAC3}" srcOrd="10" destOrd="0" presId="urn:microsoft.com/office/officeart/2005/8/layout/target3"/>
    <dgm:cxn modelId="{35462931-509E-6C47-9938-ABF8AABDA7A5}" type="presParOf" srcId="{EE31AF7C-0F7B-4D76-AEE0-DDEBB5F08D78}" destId="{04673CD6-0F11-4636-9945-CF32ED21193C}" srcOrd="11" destOrd="0" presId="urn:microsoft.com/office/officeart/2005/8/layout/target3"/>
    <dgm:cxn modelId="{814416DB-86A8-3549-AF4E-BF35FE8E8FB9}" type="presParOf" srcId="{EE31AF7C-0F7B-4D76-AEE0-DDEBB5F08D78}" destId="{0081A373-1B71-4626-8765-BC2C233ACB18}" srcOrd="12" destOrd="0" presId="urn:microsoft.com/office/officeart/2005/8/layout/target3"/>
    <dgm:cxn modelId="{12F1D1C8-30E7-E14C-8061-C3A8A23F3A23}" type="presParOf" srcId="{EE31AF7C-0F7B-4D76-AEE0-DDEBB5F08D78}" destId="{F39EE17B-0228-45F4-9970-AB74BC4494DB}" srcOrd="13" destOrd="0" presId="urn:microsoft.com/office/officeart/2005/8/layout/target3"/>
    <dgm:cxn modelId="{16BF97B1-09EB-AD43-9BFD-BDF5E47150EE}" type="presParOf" srcId="{EE31AF7C-0F7B-4D76-AEE0-DDEBB5F08D78}" destId="{B66C767D-B0AE-468B-A487-F694B50E9027}"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6D1A6-F2DC-42E1-8425-8BB659EF6D4A}">
      <dsp:nvSpPr>
        <dsp:cNvPr id="0" name=""/>
        <dsp:cNvSpPr/>
      </dsp:nvSpPr>
      <dsp:spPr>
        <a:xfrm>
          <a:off x="2831212" y="2132658"/>
          <a:ext cx="1746436" cy="1746436"/>
        </a:xfrm>
        <a:prstGeom prst="ellipse">
          <a:avLst/>
        </a:prstGeom>
        <a:solidFill>
          <a:schemeClr val="accent4">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Health Literacy</a:t>
          </a:r>
          <a:endParaRPr lang="en-IE" sz="2800" kern="1200" dirty="0"/>
        </a:p>
      </dsp:txBody>
      <dsp:txXfrm>
        <a:off x="3086972" y="2388418"/>
        <a:ext cx="1234916" cy="1234916"/>
      </dsp:txXfrm>
    </dsp:sp>
    <dsp:sp modelId="{92C428E5-1348-4146-B2C6-520A63FB398B}">
      <dsp:nvSpPr>
        <dsp:cNvPr id="0" name=""/>
        <dsp:cNvSpPr/>
      </dsp:nvSpPr>
      <dsp:spPr>
        <a:xfrm rot="10800000">
          <a:off x="1059180" y="2757009"/>
          <a:ext cx="1674570" cy="497734"/>
        </a:xfrm>
        <a:prstGeom prst="lef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99930-6991-4733-AFF8-7FF6864BB7B6}">
      <dsp:nvSpPr>
        <dsp:cNvPr id="0" name=""/>
        <dsp:cNvSpPr/>
      </dsp:nvSpPr>
      <dsp:spPr>
        <a:xfrm>
          <a:off x="447927" y="2516874"/>
          <a:ext cx="1222505" cy="978004"/>
        </a:xfrm>
        <a:prstGeom prst="roundRect">
          <a:avLst>
            <a:gd name="adj" fmla="val 10000"/>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Demographic</a:t>
          </a:r>
        </a:p>
        <a:p>
          <a:pPr lvl="0" algn="ctr" defTabSz="533400">
            <a:lnSpc>
              <a:spcPct val="90000"/>
            </a:lnSpc>
            <a:spcBef>
              <a:spcPct val="0"/>
            </a:spcBef>
            <a:spcAft>
              <a:spcPct val="35000"/>
            </a:spcAft>
          </a:pPr>
          <a:r>
            <a:rPr lang="en-US" sz="1200" i="1" kern="1200" dirty="0" smtClean="0"/>
            <a:t>SES, Occupation, Income</a:t>
          </a:r>
          <a:endParaRPr lang="en-IE" sz="1200" i="1" kern="1200" dirty="0"/>
        </a:p>
      </dsp:txBody>
      <dsp:txXfrm>
        <a:off x="476572" y="2545519"/>
        <a:ext cx="1165215" cy="920714"/>
      </dsp:txXfrm>
    </dsp:sp>
    <dsp:sp modelId="{A4090809-7E0E-4563-9224-00F10C2879A3}">
      <dsp:nvSpPr>
        <dsp:cNvPr id="0" name=""/>
        <dsp:cNvSpPr/>
      </dsp:nvSpPr>
      <dsp:spPr>
        <a:xfrm rot="12960000">
          <a:off x="1404471" y="1694314"/>
          <a:ext cx="1674570" cy="497734"/>
        </a:xfrm>
        <a:prstGeom prst="leftArrow">
          <a:avLst>
            <a:gd name="adj1" fmla="val 60000"/>
            <a:gd name="adj2" fmla="val 50000"/>
          </a:avLst>
        </a:prstGeom>
        <a:solidFill>
          <a:schemeClr val="accent4">
            <a:shade val="90000"/>
            <a:hueOff val="155129"/>
            <a:satOff val="-6045"/>
            <a:lumOff val="121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3EBE6C-5DB0-4908-89C8-0846BF0CEEB1}">
      <dsp:nvSpPr>
        <dsp:cNvPr id="0" name=""/>
        <dsp:cNvSpPr/>
      </dsp:nvSpPr>
      <dsp:spPr>
        <a:xfrm>
          <a:off x="953125" y="962035"/>
          <a:ext cx="1222505" cy="978004"/>
        </a:xfrm>
        <a:prstGeom prst="roundRect">
          <a:avLst>
            <a:gd name="adj" fmla="val 10000"/>
          </a:avLst>
        </a:prstGeom>
        <a:solidFill>
          <a:schemeClr val="accent4">
            <a:shade val="50000"/>
            <a:hueOff val="148974"/>
            <a:satOff val="-6594"/>
            <a:lumOff val="152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Psychosocial</a:t>
          </a:r>
        </a:p>
        <a:p>
          <a:pPr lvl="0" algn="ctr" defTabSz="533400">
            <a:lnSpc>
              <a:spcPct val="90000"/>
            </a:lnSpc>
            <a:spcBef>
              <a:spcPct val="0"/>
            </a:spcBef>
            <a:spcAft>
              <a:spcPct val="35000"/>
            </a:spcAft>
          </a:pPr>
          <a:r>
            <a:rPr lang="en-US" sz="1200" i="1" kern="1200" dirty="0" smtClean="0"/>
            <a:t>Social support</a:t>
          </a:r>
          <a:endParaRPr lang="en-IE" sz="1200" i="1" kern="1200" dirty="0"/>
        </a:p>
      </dsp:txBody>
      <dsp:txXfrm>
        <a:off x="981770" y="990680"/>
        <a:ext cx="1165215" cy="920714"/>
      </dsp:txXfrm>
    </dsp:sp>
    <dsp:sp modelId="{DF1955B0-3479-4985-A82B-E91F1FF97440}">
      <dsp:nvSpPr>
        <dsp:cNvPr id="0" name=""/>
        <dsp:cNvSpPr/>
      </dsp:nvSpPr>
      <dsp:spPr>
        <a:xfrm rot="15120000">
          <a:off x="2308453" y="1037532"/>
          <a:ext cx="1674570" cy="497734"/>
        </a:xfrm>
        <a:prstGeom prst="leftArrow">
          <a:avLst>
            <a:gd name="adj1" fmla="val 60000"/>
            <a:gd name="adj2" fmla="val 50000"/>
          </a:avLst>
        </a:prstGeom>
        <a:solidFill>
          <a:schemeClr val="accent4">
            <a:shade val="90000"/>
            <a:hueOff val="310257"/>
            <a:satOff val="-12089"/>
            <a:lumOff val="243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5F0D6-85C5-4D61-882B-9A000ED79EB3}">
      <dsp:nvSpPr>
        <dsp:cNvPr id="0" name=""/>
        <dsp:cNvSpPr/>
      </dsp:nvSpPr>
      <dsp:spPr>
        <a:xfrm>
          <a:off x="2275750" y="1091"/>
          <a:ext cx="1222505" cy="978004"/>
        </a:xfrm>
        <a:prstGeom prst="roundRect">
          <a:avLst>
            <a:gd name="adj" fmla="val 10000"/>
          </a:avLst>
        </a:prstGeom>
        <a:solidFill>
          <a:schemeClr val="accent4">
            <a:shade val="50000"/>
            <a:hueOff val="297947"/>
            <a:satOff val="-13187"/>
            <a:lumOff val="304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Cultural </a:t>
          </a:r>
        </a:p>
        <a:p>
          <a:pPr lvl="0" algn="ctr" defTabSz="533400">
            <a:lnSpc>
              <a:spcPct val="90000"/>
            </a:lnSpc>
            <a:spcBef>
              <a:spcPct val="0"/>
            </a:spcBef>
            <a:spcAft>
              <a:spcPct val="35000"/>
            </a:spcAft>
          </a:pPr>
          <a:r>
            <a:rPr lang="en-US" sz="1200" i="1" kern="1200" dirty="0" smtClean="0"/>
            <a:t>Language,</a:t>
          </a:r>
        </a:p>
        <a:p>
          <a:pPr lvl="0" algn="ctr" defTabSz="533400">
            <a:lnSpc>
              <a:spcPct val="90000"/>
            </a:lnSpc>
            <a:spcBef>
              <a:spcPct val="0"/>
            </a:spcBef>
            <a:spcAft>
              <a:spcPct val="35000"/>
            </a:spcAft>
          </a:pPr>
          <a:r>
            <a:rPr lang="en-US" sz="1200" i="1" kern="1200" dirty="0" smtClean="0"/>
            <a:t>Religious beliefs</a:t>
          </a:r>
          <a:endParaRPr lang="en-IE" sz="1200" i="1" kern="1200" dirty="0"/>
        </a:p>
      </dsp:txBody>
      <dsp:txXfrm>
        <a:off x="2304395" y="29736"/>
        <a:ext cx="1165215" cy="920714"/>
      </dsp:txXfrm>
    </dsp:sp>
    <dsp:sp modelId="{DB362CE2-009D-4499-B17F-73BC7D060A37}">
      <dsp:nvSpPr>
        <dsp:cNvPr id="0" name=""/>
        <dsp:cNvSpPr/>
      </dsp:nvSpPr>
      <dsp:spPr>
        <a:xfrm rot="17280000">
          <a:off x="3425837" y="1037532"/>
          <a:ext cx="1674570" cy="497734"/>
        </a:xfrm>
        <a:prstGeom prst="leftArrow">
          <a:avLst>
            <a:gd name="adj1" fmla="val 60000"/>
            <a:gd name="adj2" fmla="val 50000"/>
          </a:avLst>
        </a:prstGeom>
        <a:solidFill>
          <a:schemeClr val="accent4">
            <a:shade val="90000"/>
            <a:hueOff val="465386"/>
            <a:satOff val="-18134"/>
            <a:lumOff val="365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11144C-633B-4254-90D8-BF3457F8D0F6}">
      <dsp:nvSpPr>
        <dsp:cNvPr id="0" name=""/>
        <dsp:cNvSpPr/>
      </dsp:nvSpPr>
      <dsp:spPr>
        <a:xfrm>
          <a:off x="3910605" y="1091"/>
          <a:ext cx="1222505" cy="978004"/>
        </a:xfrm>
        <a:prstGeom prst="roundRect">
          <a:avLst>
            <a:gd name="adj" fmla="val 10000"/>
          </a:avLst>
        </a:prstGeom>
        <a:solidFill>
          <a:schemeClr val="accent4">
            <a:shade val="50000"/>
            <a:hueOff val="446921"/>
            <a:satOff val="-19781"/>
            <a:lumOff val="456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General Literacy</a:t>
          </a:r>
        </a:p>
        <a:p>
          <a:pPr lvl="0" algn="ctr" defTabSz="533400">
            <a:lnSpc>
              <a:spcPct val="90000"/>
            </a:lnSpc>
            <a:spcBef>
              <a:spcPct val="0"/>
            </a:spcBef>
            <a:spcAft>
              <a:spcPct val="35000"/>
            </a:spcAft>
          </a:pPr>
          <a:r>
            <a:rPr lang="en-US" sz="1200" b="0" i="1" kern="1200" dirty="0" smtClean="0"/>
            <a:t>Reading, Numeracy, </a:t>
          </a:r>
          <a:endParaRPr lang="en-IE" sz="1200" b="0" i="1" kern="1200" dirty="0"/>
        </a:p>
      </dsp:txBody>
      <dsp:txXfrm>
        <a:off x="3939250" y="29736"/>
        <a:ext cx="1165215" cy="920714"/>
      </dsp:txXfrm>
    </dsp:sp>
    <dsp:sp modelId="{9FADC102-132B-4F3B-866F-11CA6479EE1B}">
      <dsp:nvSpPr>
        <dsp:cNvPr id="0" name=""/>
        <dsp:cNvSpPr/>
      </dsp:nvSpPr>
      <dsp:spPr>
        <a:xfrm rot="19440000">
          <a:off x="4329820" y="1694314"/>
          <a:ext cx="1674570" cy="497734"/>
        </a:xfrm>
        <a:prstGeom prst="leftArrow">
          <a:avLst>
            <a:gd name="adj1" fmla="val 60000"/>
            <a:gd name="adj2" fmla="val 50000"/>
          </a:avLst>
        </a:prstGeom>
        <a:solidFill>
          <a:schemeClr val="accent4">
            <a:shade val="90000"/>
            <a:hueOff val="310257"/>
            <a:satOff val="-12089"/>
            <a:lumOff val="243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2FA3D3-1399-4469-98AD-DC06BD5DAFBB}">
      <dsp:nvSpPr>
        <dsp:cNvPr id="0" name=""/>
        <dsp:cNvSpPr/>
      </dsp:nvSpPr>
      <dsp:spPr>
        <a:xfrm>
          <a:off x="5233230" y="962035"/>
          <a:ext cx="1222505" cy="978004"/>
        </a:xfrm>
        <a:prstGeom prst="roundRect">
          <a:avLst>
            <a:gd name="adj" fmla="val 10000"/>
          </a:avLst>
        </a:prstGeom>
        <a:solidFill>
          <a:schemeClr val="accent4">
            <a:shade val="50000"/>
            <a:hueOff val="297947"/>
            <a:satOff val="-13187"/>
            <a:lumOff val="304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Prior experience with the healthcare system</a:t>
          </a:r>
          <a:endParaRPr lang="en-IE" sz="1200" b="1" kern="1200" dirty="0"/>
        </a:p>
      </dsp:txBody>
      <dsp:txXfrm>
        <a:off x="5261875" y="990680"/>
        <a:ext cx="1165215" cy="920714"/>
      </dsp:txXfrm>
    </dsp:sp>
    <dsp:sp modelId="{54B2E4DA-8932-4E90-9738-1964EB1D5E52}">
      <dsp:nvSpPr>
        <dsp:cNvPr id="0" name=""/>
        <dsp:cNvSpPr/>
      </dsp:nvSpPr>
      <dsp:spPr>
        <a:xfrm>
          <a:off x="4675111" y="2757009"/>
          <a:ext cx="1674570" cy="497734"/>
        </a:xfrm>
        <a:prstGeom prst="leftArrow">
          <a:avLst>
            <a:gd name="adj1" fmla="val 60000"/>
            <a:gd name="adj2" fmla="val 50000"/>
          </a:avLst>
        </a:prstGeom>
        <a:solidFill>
          <a:schemeClr val="accent4">
            <a:shade val="90000"/>
            <a:hueOff val="155129"/>
            <a:satOff val="-6045"/>
            <a:lumOff val="121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2DB295-B3ED-4FC8-953B-6AFF80F1396D}">
      <dsp:nvSpPr>
        <dsp:cNvPr id="0" name=""/>
        <dsp:cNvSpPr/>
      </dsp:nvSpPr>
      <dsp:spPr>
        <a:xfrm>
          <a:off x="5738428" y="2516874"/>
          <a:ext cx="1222505" cy="978004"/>
        </a:xfrm>
        <a:prstGeom prst="roundRect">
          <a:avLst>
            <a:gd name="adj" fmla="val 10000"/>
          </a:avLst>
        </a:prstGeom>
        <a:solidFill>
          <a:schemeClr val="accent4">
            <a:shade val="50000"/>
            <a:hueOff val="148974"/>
            <a:satOff val="-6594"/>
            <a:lumOff val="152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Individual Characteristics</a:t>
          </a:r>
        </a:p>
        <a:p>
          <a:pPr lvl="0" algn="ctr" defTabSz="533400">
            <a:lnSpc>
              <a:spcPct val="90000"/>
            </a:lnSpc>
            <a:spcBef>
              <a:spcPct val="0"/>
            </a:spcBef>
            <a:spcAft>
              <a:spcPct val="35000"/>
            </a:spcAft>
          </a:pPr>
          <a:r>
            <a:rPr lang="en-US" sz="1200" kern="1200" dirty="0" smtClean="0"/>
            <a:t>Age, Gender </a:t>
          </a:r>
          <a:endParaRPr lang="en-IE" sz="1200" kern="1200" dirty="0"/>
        </a:p>
      </dsp:txBody>
      <dsp:txXfrm>
        <a:off x="5767073" y="2545519"/>
        <a:ext cx="1165215" cy="920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B4739E-9FA6-4D4F-93F9-B242AAB2EDCF}" type="datetimeFigureOut">
              <a:rPr lang="en-US" smtClean="0"/>
              <a:t>17/06/2015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A28AD-0776-4A4C-BF36-90646CEA9228}" type="slidenum">
              <a:rPr lang="en-US" smtClean="0"/>
              <a:t>‹#›</a:t>
            </a:fld>
            <a:endParaRPr lang="en-US"/>
          </a:p>
        </p:txBody>
      </p:sp>
    </p:spTree>
    <p:extLst>
      <p:ext uri="{BB962C8B-B14F-4D97-AF65-F5344CB8AC3E}">
        <p14:creationId xmlns:p14="http://schemas.microsoft.com/office/powerpoint/2010/main" val="4251081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C8DA6-5FD8-574F-923B-E5B9710C7704}" type="datetimeFigureOut">
              <a:rPr lang="en-US" smtClean="0"/>
              <a:t>17/06/2015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29845-1EDC-B84A-8E68-B17C477ACC0D}" type="slidenum">
              <a:rPr lang="en-US" smtClean="0"/>
              <a:t>‹#›</a:t>
            </a:fld>
            <a:endParaRPr lang="en-US"/>
          </a:p>
        </p:txBody>
      </p:sp>
    </p:spTree>
    <p:extLst>
      <p:ext uri="{BB962C8B-B14F-4D97-AF65-F5344CB8AC3E}">
        <p14:creationId xmlns:p14="http://schemas.microsoft.com/office/powerpoint/2010/main" val="1284173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629845-1EDC-B84A-8E68-B17C477ACC0D}" type="slidenum">
              <a:rPr lang="en-US" smtClean="0"/>
              <a:t>1</a:t>
            </a:fld>
            <a:endParaRPr lang="en-US"/>
          </a:p>
        </p:txBody>
      </p:sp>
    </p:spTree>
    <p:extLst>
      <p:ext uri="{BB962C8B-B14F-4D97-AF65-F5344CB8AC3E}">
        <p14:creationId xmlns:p14="http://schemas.microsoft.com/office/powerpoint/2010/main" val="290473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BE182D7-4DAB-4332-BD35-C5D8B76B9881}" type="slidenum">
              <a:rPr lang="en-IE" smtClean="0"/>
              <a:t>36</a:t>
            </a:fld>
            <a:endParaRPr lang="en-IE"/>
          </a:p>
        </p:txBody>
      </p:sp>
    </p:spTree>
    <p:extLst>
      <p:ext uri="{BB962C8B-B14F-4D97-AF65-F5344CB8AC3E}">
        <p14:creationId xmlns:p14="http://schemas.microsoft.com/office/powerpoint/2010/main" val="107937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910A6-AD02-4112-98D7-4541D7916A2C}" type="slidenum">
              <a:rPr lang="en-GB"/>
              <a:pPr fontAlgn="base">
                <a:spcBef>
                  <a:spcPct val="0"/>
                </a:spcBef>
                <a:spcAft>
                  <a:spcPct val="0"/>
                </a:spcAft>
              </a:pPr>
              <a:t>10</a:t>
            </a:fld>
            <a:endParaRPr lang="en-GB"/>
          </a:p>
        </p:txBody>
      </p:sp>
    </p:spTree>
    <p:extLst>
      <p:ext uri="{BB962C8B-B14F-4D97-AF65-F5344CB8AC3E}">
        <p14:creationId xmlns:p14="http://schemas.microsoft.com/office/powerpoint/2010/main" val="106122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629845-1EDC-B84A-8E68-B17C477ACC0D}" type="slidenum">
              <a:rPr lang="en-US" smtClean="0"/>
              <a:t>16</a:t>
            </a:fld>
            <a:endParaRPr lang="en-US"/>
          </a:p>
        </p:txBody>
      </p:sp>
    </p:spTree>
    <p:extLst>
      <p:ext uri="{BB962C8B-B14F-4D97-AF65-F5344CB8AC3E}">
        <p14:creationId xmlns:p14="http://schemas.microsoft.com/office/powerpoint/2010/main" val="37858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29845-1EDC-B84A-8E68-B17C477ACC0D}" type="slidenum">
              <a:rPr lang="en-US" smtClean="0"/>
              <a:t>18</a:t>
            </a:fld>
            <a:endParaRPr lang="en-US"/>
          </a:p>
        </p:txBody>
      </p:sp>
    </p:spTree>
    <p:extLst>
      <p:ext uri="{BB962C8B-B14F-4D97-AF65-F5344CB8AC3E}">
        <p14:creationId xmlns:p14="http://schemas.microsoft.com/office/powerpoint/2010/main" val="102756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29845-1EDC-B84A-8E68-B17C477ACC0D}" type="slidenum">
              <a:rPr lang="en-US" smtClean="0"/>
              <a:t>19</a:t>
            </a:fld>
            <a:endParaRPr lang="en-US"/>
          </a:p>
        </p:txBody>
      </p:sp>
    </p:spTree>
    <p:extLst>
      <p:ext uri="{BB962C8B-B14F-4D97-AF65-F5344CB8AC3E}">
        <p14:creationId xmlns:p14="http://schemas.microsoft.com/office/powerpoint/2010/main" val="102756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dsholder til diasbillede 1"/>
          <p:cNvSpPr>
            <a:spLocks noGrp="1" noRot="1" noChangeAspect="1" noTextEdit="1"/>
          </p:cNvSpPr>
          <p:nvPr>
            <p:ph type="sldImg"/>
          </p:nvPr>
        </p:nvSpPr>
        <p:spPr>
          <a:ln/>
        </p:spPr>
      </p:sp>
      <p:sp>
        <p:nvSpPr>
          <p:cNvPr id="1126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a-DK"/>
          </a:p>
        </p:txBody>
      </p:sp>
      <p:sp>
        <p:nvSpPr>
          <p:cNvPr id="11268" name="Pladsholder til sidefod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7713" indent="-287338">
              <a:defRPr sz="1200">
                <a:solidFill>
                  <a:schemeClr val="tx1"/>
                </a:solidFill>
                <a:latin typeface="Arial" charset="0"/>
                <a:ea typeface="ＭＳ Ｐゴシック" charset="0"/>
              </a:defRPr>
            </a:lvl2pPr>
            <a:lvl3pPr marL="1152525" indent="-230188">
              <a:defRPr sz="1200">
                <a:solidFill>
                  <a:schemeClr val="tx1"/>
                </a:solidFill>
                <a:latin typeface="Arial" charset="0"/>
                <a:ea typeface="ＭＳ Ｐゴシック" charset="0"/>
              </a:defRPr>
            </a:lvl3pPr>
            <a:lvl4pPr marL="1612900" indent="-230188">
              <a:defRPr sz="1200">
                <a:solidFill>
                  <a:schemeClr val="tx1"/>
                </a:solidFill>
                <a:latin typeface="Arial" charset="0"/>
                <a:ea typeface="ＭＳ Ｐゴシック" charset="0"/>
              </a:defRPr>
            </a:lvl4pPr>
            <a:lvl5pPr marL="2073275" indent="-230188">
              <a:defRPr sz="1200">
                <a:solidFill>
                  <a:schemeClr val="tx1"/>
                </a:solidFill>
                <a:latin typeface="Arial" charset="0"/>
                <a:ea typeface="ＭＳ Ｐゴシック" charset="0"/>
              </a:defRPr>
            </a:lvl5pPr>
            <a:lvl6pPr marL="2530475" indent="-230188" eaLnBrk="0" fontAlgn="base" hangingPunct="0">
              <a:spcBef>
                <a:spcPct val="30000"/>
              </a:spcBef>
              <a:spcAft>
                <a:spcPct val="0"/>
              </a:spcAft>
              <a:defRPr sz="1200">
                <a:solidFill>
                  <a:schemeClr val="tx1"/>
                </a:solidFill>
                <a:latin typeface="Arial" charset="0"/>
                <a:ea typeface="ＭＳ Ｐゴシック" charset="0"/>
              </a:defRPr>
            </a:lvl6pPr>
            <a:lvl7pPr marL="2987675" indent="-230188" eaLnBrk="0" fontAlgn="base" hangingPunct="0">
              <a:spcBef>
                <a:spcPct val="30000"/>
              </a:spcBef>
              <a:spcAft>
                <a:spcPct val="0"/>
              </a:spcAft>
              <a:defRPr sz="1200">
                <a:solidFill>
                  <a:schemeClr val="tx1"/>
                </a:solidFill>
                <a:latin typeface="Arial" charset="0"/>
                <a:ea typeface="ＭＳ Ｐゴシック" charset="0"/>
              </a:defRPr>
            </a:lvl7pPr>
            <a:lvl8pPr marL="3444875" indent="-230188" eaLnBrk="0" fontAlgn="base" hangingPunct="0">
              <a:spcBef>
                <a:spcPct val="30000"/>
              </a:spcBef>
              <a:spcAft>
                <a:spcPct val="0"/>
              </a:spcAft>
              <a:defRPr sz="1200">
                <a:solidFill>
                  <a:schemeClr val="tx1"/>
                </a:solidFill>
                <a:latin typeface="Arial" charset="0"/>
                <a:ea typeface="ＭＳ Ｐゴシック" charset="0"/>
              </a:defRPr>
            </a:lvl8pPr>
            <a:lvl9pPr marL="3902075" indent="-230188" eaLnBrk="0" fontAlgn="base" hangingPunct="0">
              <a:spcBef>
                <a:spcPct val="30000"/>
              </a:spcBef>
              <a:spcAft>
                <a:spcPct val="0"/>
              </a:spcAft>
              <a:defRPr sz="1200">
                <a:solidFill>
                  <a:schemeClr val="tx1"/>
                </a:solidFill>
                <a:latin typeface="Arial" charset="0"/>
                <a:ea typeface="ＭＳ Ｐゴシック" charset="0"/>
              </a:defRPr>
            </a:lvl9pPr>
          </a:lstStyle>
          <a:p>
            <a:r>
              <a:rPr lang="da-DK"/>
              <a:t>at leve med kronisk sygdom               Helle Terkildsen</a:t>
            </a:r>
          </a:p>
        </p:txBody>
      </p:sp>
      <p:sp>
        <p:nvSpPr>
          <p:cNvPr id="11269" name="Pladsholder til diasnumm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7713" indent="-287338">
              <a:defRPr sz="1200">
                <a:solidFill>
                  <a:schemeClr val="tx1"/>
                </a:solidFill>
                <a:latin typeface="Arial" charset="0"/>
                <a:ea typeface="ＭＳ Ｐゴシック" charset="0"/>
              </a:defRPr>
            </a:lvl2pPr>
            <a:lvl3pPr marL="1152525" indent="-230188">
              <a:defRPr sz="1200">
                <a:solidFill>
                  <a:schemeClr val="tx1"/>
                </a:solidFill>
                <a:latin typeface="Arial" charset="0"/>
                <a:ea typeface="ＭＳ Ｐゴシック" charset="0"/>
              </a:defRPr>
            </a:lvl3pPr>
            <a:lvl4pPr marL="1612900" indent="-230188">
              <a:defRPr sz="1200">
                <a:solidFill>
                  <a:schemeClr val="tx1"/>
                </a:solidFill>
                <a:latin typeface="Arial" charset="0"/>
                <a:ea typeface="ＭＳ Ｐゴシック" charset="0"/>
              </a:defRPr>
            </a:lvl4pPr>
            <a:lvl5pPr marL="2073275" indent="-230188">
              <a:defRPr sz="1200">
                <a:solidFill>
                  <a:schemeClr val="tx1"/>
                </a:solidFill>
                <a:latin typeface="Arial" charset="0"/>
                <a:ea typeface="ＭＳ Ｐゴシック" charset="0"/>
              </a:defRPr>
            </a:lvl5pPr>
            <a:lvl6pPr marL="2530475" indent="-230188" eaLnBrk="0" fontAlgn="base" hangingPunct="0">
              <a:spcBef>
                <a:spcPct val="30000"/>
              </a:spcBef>
              <a:spcAft>
                <a:spcPct val="0"/>
              </a:spcAft>
              <a:defRPr sz="1200">
                <a:solidFill>
                  <a:schemeClr val="tx1"/>
                </a:solidFill>
                <a:latin typeface="Arial" charset="0"/>
                <a:ea typeface="ＭＳ Ｐゴシック" charset="0"/>
              </a:defRPr>
            </a:lvl6pPr>
            <a:lvl7pPr marL="2987675" indent="-230188" eaLnBrk="0" fontAlgn="base" hangingPunct="0">
              <a:spcBef>
                <a:spcPct val="30000"/>
              </a:spcBef>
              <a:spcAft>
                <a:spcPct val="0"/>
              </a:spcAft>
              <a:defRPr sz="1200">
                <a:solidFill>
                  <a:schemeClr val="tx1"/>
                </a:solidFill>
                <a:latin typeface="Arial" charset="0"/>
                <a:ea typeface="ＭＳ Ｐゴシック" charset="0"/>
              </a:defRPr>
            </a:lvl7pPr>
            <a:lvl8pPr marL="3444875" indent="-230188" eaLnBrk="0" fontAlgn="base" hangingPunct="0">
              <a:spcBef>
                <a:spcPct val="30000"/>
              </a:spcBef>
              <a:spcAft>
                <a:spcPct val="0"/>
              </a:spcAft>
              <a:defRPr sz="1200">
                <a:solidFill>
                  <a:schemeClr val="tx1"/>
                </a:solidFill>
                <a:latin typeface="Arial" charset="0"/>
                <a:ea typeface="ＭＳ Ｐゴシック" charset="0"/>
              </a:defRPr>
            </a:lvl8pPr>
            <a:lvl9pPr marL="3902075" indent="-230188" eaLnBrk="0" fontAlgn="base" hangingPunct="0">
              <a:spcBef>
                <a:spcPct val="30000"/>
              </a:spcBef>
              <a:spcAft>
                <a:spcPct val="0"/>
              </a:spcAft>
              <a:defRPr sz="1200">
                <a:solidFill>
                  <a:schemeClr val="tx1"/>
                </a:solidFill>
                <a:latin typeface="Arial" charset="0"/>
                <a:ea typeface="ＭＳ Ｐゴシック" charset="0"/>
              </a:defRPr>
            </a:lvl9pPr>
          </a:lstStyle>
          <a:p>
            <a:fld id="{EB43E671-DA00-6640-9B31-56FC7350C3E6}" type="slidenum">
              <a:rPr lang="da-DK"/>
              <a:pPr/>
              <a:t>24</a:t>
            </a:fld>
            <a:endParaRPr lang="da-DK"/>
          </a:p>
        </p:txBody>
      </p:sp>
    </p:spTree>
    <p:extLst>
      <p:ext uri="{BB962C8B-B14F-4D97-AF65-F5344CB8AC3E}">
        <p14:creationId xmlns:p14="http://schemas.microsoft.com/office/powerpoint/2010/main" val="147548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dsholder til diasbillede 1"/>
          <p:cNvSpPr>
            <a:spLocks noGrp="1" noRot="1" noChangeAspect="1" noTextEdit="1"/>
          </p:cNvSpPr>
          <p:nvPr>
            <p:ph type="sldImg"/>
          </p:nvPr>
        </p:nvSpPr>
        <p:spPr>
          <a:ln/>
        </p:spPr>
      </p:sp>
      <p:sp>
        <p:nvSpPr>
          <p:cNvPr id="3" name="Pladsholder til noter 2"/>
          <p:cNvSpPr>
            <a:spLocks noGrp="1"/>
          </p:cNvSpPr>
          <p:nvPr>
            <p:ph type="body" idx="1"/>
          </p:nvPr>
        </p:nvSpPr>
        <p:spPr/>
        <p:txBody>
          <a:bodyPr/>
          <a:lstStyle/>
          <a:p>
            <a:r>
              <a:rPr lang="da-DK" dirty="0"/>
              <a:t>So </a:t>
            </a:r>
            <a:r>
              <a:rPr lang="da-DK" dirty="0" err="1"/>
              <a:t>coming</a:t>
            </a:r>
            <a:r>
              <a:rPr lang="da-DK" dirty="0"/>
              <a:t> to the </a:t>
            </a:r>
            <a:r>
              <a:rPr lang="da-DK" dirty="0" err="1"/>
              <a:t>results</a:t>
            </a:r>
            <a:r>
              <a:rPr lang="da-DK" dirty="0"/>
              <a:t>… </a:t>
            </a:r>
          </a:p>
          <a:p>
            <a:endParaRPr lang="da-DK" dirty="0"/>
          </a:p>
          <a:p>
            <a:r>
              <a:rPr lang="da-DK" dirty="0"/>
              <a:t>This </a:t>
            </a:r>
            <a:r>
              <a:rPr lang="da-DK" dirty="0" err="1"/>
              <a:t>table</a:t>
            </a:r>
            <a:r>
              <a:rPr lang="da-DK" dirty="0"/>
              <a:t> present the </a:t>
            </a:r>
            <a:r>
              <a:rPr lang="da-DK" dirty="0" err="1"/>
              <a:t>response</a:t>
            </a:r>
            <a:r>
              <a:rPr lang="da-DK" dirty="0"/>
              <a:t> distribution as </a:t>
            </a:r>
            <a:r>
              <a:rPr lang="da-DK" dirty="0" err="1"/>
              <a:t>well</a:t>
            </a:r>
            <a:r>
              <a:rPr lang="da-DK" dirty="0"/>
              <a:t> as the </a:t>
            </a:r>
            <a:r>
              <a:rPr lang="da-DK" dirty="0" err="1"/>
              <a:t>difficulty</a:t>
            </a:r>
            <a:r>
              <a:rPr lang="da-DK" dirty="0"/>
              <a:t> </a:t>
            </a:r>
            <a:r>
              <a:rPr lang="da-DK" dirty="0" err="1"/>
              <a:t>level</a:t>
            </a:r>
            <a:r>
              <a:rPr lang="da-DK" dirty="0"/>
              <a:t> for </a:t>
            </a:r>
            <a:r>
              <a:rPr lang="da-DK" dirty="0" err="1"/>
              <a:t>each</a:t>
            </a:r>
            <a:r>
              <a:rPr lang="da-DK" dirty="0"/>
              <a:t> item. T</a:t>
            </a:r>
            <a:r>
              <a:rPr lang="da-DK" dirty="0">
                <a:latin typeface="Calibri" charset="0"/>
              </a:rPr>
              <a:t>he </a:t>
            </a:r>
            <a:r>
              <a:rPr lang="da-DK" dirty="0" err="1">
                <a:latin typeface="Calibri" charset="0"/>
              </a:rPr>
              <a:t>difficulty</a:t>
            </a:r>
            <a:r>
              <a:rPr lang="da-DK" dirty="0">
                <a:latin typeface="Calibri" charset="0"/>
              </a:rPr>
              <a:t> </a:t>
            </a:r>
            <a:r>
              <a:rPr lang="da-DK" dirty="0" err="1">
                <a:latin typeface="Calibri" charset="0"/>
              </a:rPr>
              <a:t>level</a:t>
            </a:r>
            <a:r>
              <a:rPr lang="da-DK" dirty="0">
                <a:latin typeface="Calibri" charset="0"/>
              </a:rPr>
              <a:t> </a:t>
            </a:r>
            <a:r>
              <a:rPr lang="da-DK" dirty="0" err="1">
                <a:latin typeface="Calibri" charset="0"/>
              </a:rPr>
              <a:t>was</a:t>
            </a:r>
            <a:r>
              <a:rPr lang="da-DK" dirty="0">
                <a:latin typeface="Calibri" charset="0"/>
              </a:rPr>
              <a:t> </a:t>
            </a:r>
            <a:r>
              <a:rPr lang="da-DK" dirty="0" err="1">
                <a:latin typeface="Calibri" charset="0"/>
              </a:rPr>
              <a:t>defined</a:t>
            </a:r>
            <a:r>
              <a:rPr lang="da-DK" dirty="0">
                <a:latin typeface="Calibri" charset="0"/>
              </a:rPr>
              <a:t> as the </a:t>
            </a:r>
            <a:r>
              <a:rPr lang="da-DK" dirty="0" err="1">
                <a:latin typeface="Calibri" charset="0"/>
              </a:rPr>
              <a:t>percentage</a:t>
            </a:r>
            <a:r>
              <a:rPr lang="da-DK" dirty="0">
                <a:latin typeface="Calibri" charset="0"/>
              </a:rPr>
              <a:t> of respondents rating the items as </a:t>
            </a:r>
            <a:r>
              <a:rPr lang="da-DK" dirty="0" err="1">
                <a:latin typeface="Calibri" charset="0"/>
              </a:rPr>
              <a:t>difficult</a:t>
            </a:r>
            <a:r>
              <a:rPr lang="da-DK" dirty="0">
                <a:latin typeface="Calibri" charset="0"/>
              </a:rPr>
              <a:t> or </a:t>
            </a:r>
            <a:r>
              <a:rPr lang="da-DK" dirty="0" err="1">
                <a:latin typeface="Calibri" charset="0"/>
              </a:rPr>
              <a:t>very</a:t>
            </a:r>
            <a:r>
              <a:rPr lang="da-DK" dirty="0">
                <a:latin typeface="Calibri" charset="0"/>
              </a:rPr>
              <a:t> </a:t>
            </a:r>
            <a:r>
              <a:rPr lang="da-DK" dirty="0" err="1">
                <a:latin typeface="Calibri" charset="0"/>
              </a:rPr>
              <a:t>difficult</a:t>
            </a:r>
            <a:r>
              <a:rPr lang="da-DK" dirty="0">
                <a:latin typeface="Calibri" charset="0"/>
              </a:rPr>
              <a:t>.</a:t>
            </a:r>
            <a:endParaRPr lang="da-DK" dirty="0"/>
          </a:p>
          <a:p>
            <a:endParaRPr lang="da-DK" dirty="0"/>
          </a:p>
          <a:p>
            <a:r>
              <a:rPr lang="da-DK" dirty="0"/>
              <a:t>First </a:t>
            </a:r>
            <a:r>
              <a:rPr lang="da-DK" dirty="0" err="1"/>
              <a:t>we</a:t>
            </a:r>
            <a:r>
              <a:rPr lang="da-DK" dirty="0"/>
              <a:t> </a:t>
            </a:r>
            <a:r>
              <a:rPr lang="da-DK" dirty="0" err="1"/>
              <a:t>see</a:t>
            </a:r>
            <a:r>
              <a:rPr lang="da-DK" dirty="0"/>
              <a:t> </a:t>
            </a:r>
            <a:r>
              <a:rPr lang="da-DK" dirty="0" err="1"/>
              <a:t>that</a:t>
            </a:r>
            <a:r>
              <a:rPr lang="da-DK" dirty="0"/>
              <a:t> missing is generally </a:t>
            </a:r>
            <a:r>
              <a:rPr lang="da-DK" dirty="0" err="1"/>
              <a:t>low</a:t>
            </a:r>
            <a:r>
              <a:rPr lang="da-DK" dirty="0"/>
              <a:t>, and </a:t>
            </a:r>
            <a:r>
              <a:rPr lang="da-DK" dirty="0" err="1"/>
              <a:t>that</a:t>
            </a:r>
            <a:r>
              <a:rPr lang="da-DK" dirty="0"/>
              <a:t> all </a:t>
            </a:r>
            <a:r>
              <a:rPr lang="da-DK" dirty="0" err="1"/>
              <a:t>categories</a:t>
            </a:r>
            <a:r>
              <a:rPr lang="da-DK" dirty="0"/>
              <a:t> </a:t>
            </a:r>
            <a:r>
              <a:rPr lang="da-DK" dirty="0" err="1"/>
              <a:t>were</a:t>
            </a:r>
            <a:r>
              <a:rPr lang="da-DK" dirty="0"/>
              <a:t> </a:t>
            </a:r>
            <a:r>
              <a:rPr lang="da-DK" dirty="0" err="1"/>
              <a:t>used</a:t>
            </a:r>
            <a:r>
              <a:rPr lang="da-DK" dirty="0"/>
              <a:t> by a </a:t>
            </a:r>
            <a:r>
              <a:rPr lang="da-DK" dirty="0" err="1"/>
              <a:t>substantial</a:t>
            </a:r>
            <a:r>
              <a:rPr lang="da-DK" dirty="0"/>
              <a:t> </a:t>
            </a:r>
            <a:r>
              <a:rPr lang="da-DK" dirty="0" err="1"/>
              <a:t>number</a:t>
            </a:r>
            <a:r>
              <a:rPr lang="da-DK" dirty="0"/>
              <a:t> of respondents</a:t>
            </a:r>
          </a:p>
          <a:p>
            <a:endParaRPr lang="da-DK" dirty="0"/>
          </a:p>
          <a:p>
            <a:pPr eaLnBrk="1" hangingPunct="1">
              <a:spcBef>
                <a:spcPct val="0"/>
              </a:spcBef>
            </a:pPr>
            <a:r>
              <a:rPr lang="da-DK" dirty="0"/>
              <a:t>In the the </a:t>
            </a:r>
            <a:r>
              <a:rPr lang="da-DK" dirty="0" err="1"/>
              <a:t>collum</a:t>
            </a:r>
            <a:r>
              <a:rPr lang="da-DK" dirty="0"/>
              <a:t> to the right </a:t>
            </a:r>
            <a:r>
              <a:rPr lang="da-DK" dirty="0" err="1"/>
              <a:t>we</a:t>
            </a:r>
            <a:r>
              <a:rPr lang="da-DK" dirty="0"/>
              <a:t> </a:t>
            </a:r>
            <a:r>
              <a:rPr lang="da-DK" dirty="0" err="1"/>
              <a:t>can</a:t>
            </a:r>
            <a:r>
              <a:rPr lang="da-DK" dirty="0"/>
              <a:t> </a:t>
            </a:r>
            <a:r>
              <a:rPr lang="da-DK" dirty="0" err="1"/>
              <a:t>see</a:t>
            </a:r>
            <a:r>
              <a:rPr lang="da-DK" dirty="0"/>
              <a:t> </a:t>
            </a:r>
            <a:r>
              <a:rPr lang="da-DK" dirty="0" err="1"/>
              <a:t>that</a:t>
            </a:r>
            <a:r>
              <a:rPr lang="da-DK" dirty="0"/>
              <a:t> the </a:t>
            </a:r>
            <a:r>
              <a:rPr lang="da-DK" dirty="0" err="1"/>
              <a:t>difficulty</a:t>
            </a:r>
            <a:r>
              <a:rPr lang="da-DK" dirty="0"/>
              <a:t> </a:t>
            </a:r>
            <a:r>
              <a:rPr lang="da-DK" dirty="0" err="1"/>
              <a:t>level</a:t>
            </a:r>
            <a:r>
              <a:rPr lang="da-DK" dirty="0"/>
              <a:t> </a:t>
            </a:r>
            <a:r>
              <a:rPr lang="da-DK" dirty="0" err="1"/>
              <a:t>varied</a:t>
            </a:r>
            <a:r>
              <a:rPr lang="da-DK" dirty="0"/>
              <a:t> </a:t>
            </a:r>
            <a:r>
              <a:rPr lang="da-DK" dirty="0" err="1"/>
              <a:t>between</a:t>
            </a:r>
            <a:r>
              <a:rPr lang="da-DK" dirty="0"/>
              <a:t> 8 and 20 percent. </a:t>
            </a:r>
          </a:p>
          <a:p>
            <a:pPr eaLnBrk="1" hangingPunct="1">
              <a:spcBef>
                <a:spcPct val="0"/>
              </a:spcBef>
            </a:pPr>
            <a:endParaRPr lang="da-DK" dirty="0"/>
          </a:p>
          <a:p>
            <a:pPr eaLnBrk="1" hangingPunct="1">
              <a:spcBef>
                <a:spcPct val="0"/>
              </a:spcBef>
            </a:pPr>
            <a:r>
              <a:rPr lang="da-DK" dirty="0"/>
              <a:t>The item with the </a:t>
            </a:r>
            <a:r>
              <a:rPr lang="da-DK" dirty="0" err="1"/>
              <a:t>highest</a:t>
            </a:r>
            <a:r>
              <a:rPr lang="da-DK" dirty="0"/>
              <a:t> </a:t>
            </a:r>
            <a:r>
              <a:rPr lang="da-DK" dirty="0" err="1"/>
              <a:t>difficult</a:t>
            </a:r>
            <a:r>
              <a:rPr lang="da-DK" dirty="0"/>
              <a:t> </a:t>
            </a:r>
            <a:r>
              <a:rPr lang="da-DK" dirty="0" err="1"/>
              <a:t>level</a:t>
            </a:r>
            <a:r>
              <a:rPr lang="da-DK" dirty="0"/>
              <a:t> </a:t>
            </a:r>
            <a:r>
              <a:rPr lang="da-DK" dirty="0" err="1"/>
              <a:t>was</a:t>
            </a:r>
            <a:r>
              <a:rPr lang="da-DK" dirty="0"/>
              <a:t> 4a </a:t>
            </a:r>
            <a:r>
              <a:rPr lang="da-DK" dirty="0" err="1"/>
              <a:t>which</a:t>
            </a:r>
            <a:r>
              <a:rPr lang="da-DK" dirty="0"/>
              <a:t> </a:t>
            </a:r>
            <a:r>
              <a:rPr lang="da-DK" dirty="0" err="1"/>
              <a:t>was</a:t>
            </a:r>
            <a:r>
              <a:rPr lang="da-DK" dirty="0"/>
              <a:t>: “</a:t>
            </a:r>
            <a:r>
              <a:rPr lang="da-DK" i="1" dirty="0">
                <a:solidFill>
                  <a:srgbClr val="000000"/>
                </a:solidFill>
                <a:latin typeface="Cambria" charset="0"/>
                <a:cs typeface="AU Passata" charset="0"/>
              </a:rPr>
              <a:t>Read and understand all the information on </a:t>
            </a:r>
            <a:r>
              <a:rPr lang="da-DK" i="1" dirty="0" err="1">
                <a:solidFill>
                  <a:srgbClr val="000000"/>
                </a:solidFill>
                <a:latin typeface="Cambria" charset="0"/>
                <a:cs typeface="AU Passata" charset="0"/>
              </a:rPr>
              <a:t>medication</a:t>
            </a:r>
            <a:r>
              <a:rPr lang="da-DK" i="1" dirty="0">
                <a:solidFill>
                  <a:srgbClr val="000000"/>
                </a:solidFill>
                <a:latin typeface="Cambria" charset="0"/>
                <a:cs typeface="AU Passata" charset="0"/>
              </a:rPr>
              <a:t> labels</a:t>
            </a:r>
            <a:r>
              <a:rPr lang="da-DK" dirty="0">
                <a:solidFill>
                  <a:srgbClr val="000000"/>
                </a:solidFill>
                <a:latin typeface="Cambria" charset="0"/>
                <a:cs typeface="AU Passata" charset="0"/>
              </a:rPr>
              <a:t>”, </a:t>
            </a:r>
          </a:p>
          <a:p>
            <a:pPr eaLnBrk="1" hangingPunct="1">
              <a:spcBef>
                <a:spcPct val="0"/>
              </a:spcBef>
            </a:pPr>
            <a:endParaRPr lang="da-DK" dirty="0">
              <a:solidFill>
                <a:srgbClr val="000000"/>
              </a:solidFill>
              <a:latin typeface="Cambria" charset="0"/>
              <a:cs typeface="AU Passata" charset="0"/>
            </a:endParaRPr>
          </a:p>
          <a:p>
            <a:pPr eaLnBrk="1" hangingPunct="1">
              <a:spcBef>
                <a:spcPct val="0"/>
              </a:spcBef>
            </a:pPr>
            <a:r>
              <a:rPr lang="da-DK" dirty="0">
                <a:solidFill>
                  <a:srgbClr val="000000"/>
                </a:solidFill>
                <a:latin typeface="Cambria" charset="0"/>
                <a:cs typeface="AU Passata" charset="0"/>
              </a:rPr>
              <a:t>And the </a:t>
            </a:r>
            <a:r>
              <a:rPr lang="da-DK" dirty="0" err="1">
                <a:solidFill>
                  <a:srgbClr val="000000"/>
                </a:solidFill>
                <a:latin typeface="Cambria" charset="0"/>
                <a:cs typeface="AU Passata" charset="0"/>
              </a:rPr>
              <a:t>second</a:t>
            </a:r>
            <a:r>
              <a:rPr lang="da-DK" dirty="0">
                <a:solidFill>
                  <a:srgbClr val="000000"/>
                </a:solidFill>
                <a:latin typeface="Cambria" charset="0"/>
                <a:cs typeface="AU Passata" charset="0"/>
              </a:rPr>
              <a:t> most </a:t>
            </a:r>
            <a:r>
              <a:rPr lang="da-DK" dirty="0" err="1">
                <a:solidFill>
                  <a:srgbClr val="000000"/>
                </a:solidFill>
                <a:latin typeface="Cambria" charset="0"/>
                <a:cs typeface="AU Passata" charset="0"/>
              </a:rPr>
              <a:t>difficult</a:t>
            </a:r>
            <a:r>
              <a:rPr lang="da-DK" dirty="0">
                <a:solidFill>
                  <a:srgbClr val="000000"/>
                </a:solidFill>
                <a:latin typeface="Cambria" charset="0"/>
                <a:cs typeface="AU Passata" charset="0"/>
              </a:rPr>
              <a:t> </a:t>
            </a:r>
            <a:r>
              <a:rPr lang="da-DK" dirty="0" err="1">
                <a:solidFill>
                  <a:srgbClr val="000000"/>
                </a:solidFill>
                <a:latin typeface="Cambria" charset="0"/>
                <a:cs typeface="AU Passata" charset="0"/>
              </a:rPr>
              <a:t>task</a:t>
            </a:r>
            <a:r>
              <a:rPr lang="da-DK" dirty="0">
                <a:solidFill>
                  <a:srgbClr val="000000"/>
                </a:solidFill>
                <a:latin typeface="Cambria" charset="0"/>
                <a:cs typeface="AU Passata" charset="0"/>
              </a:rPr>
              <a:t> </a:t>
            </a:r>
            <a:r>
              <a:rPr lang="da-DK" dirty="0" err="1">
                <a:solidFill>
                  <a:srgbClr val="000000"/>
                </a:solidFill>
                <a:latin typeface="Cambria" charset="0"/>
                <a:cs typeface="AU Passata" charset="0"/>
              </a:rPr>
              <a:t>was</a:t>
            </a:r>
            <a:r>
              <a:rPr lang="da-DK" dirty="0">
                <a:solidFill>
                  <a:srgbClr val="000000"/>
                </a:solidFill>
                <a:latin typeface="Cambria" charset="0"/>
                <a:cs typeface="AU Passata" charset="0"/>
              </a:rPr>
              <a:t> </a:t>
            </a:r>
            <a:r>
              <a:rPr lang="da-DK" i="1" dirty="0" err="1">
                <a:solidFill>
                  <a:srgbClr val="000000"/>
                </a:solidFill>
                <a:latin typeface="Cambria" charset="0"/>
                <a:cs typeface="AU Passata" charset="0"/>
              </a:rPr>
              <a:t>Discuss</a:t>
            </a:r>
            <a:r>
              <a:rPr lang="da-DK" i="1" dirty="0">
                <a:solidFill>
                  <a:srgbClr val="000000"/>
                </a:solidFill>
                <a:latin typeface="Cambria" charset="0"/>
                <a:cs typeface="AU Passata" charset="0"/>
              </a:rPr>
              <a:t> </a:t>
            </a:r>
            <a:r>
              <a:rPr lang="da-DK" i="1" dirty="0" err="1">
                <a:solidFill>
                  <a:srgbClr val="000000"/>
                </a:solidFill>
                <a:latin typeface="Cambria" charset="0"/>
                <a:cs typeface="AU Passata" charset="0"/>
              </a:rPr>
              <a:t>things</a:t>
            </a:r>
            <a:r>
              <a:rPr lang="da-DK" i="1" dirty="0">
                <a:solidFill>
                  <a:srgbClr val="000000"/>
                </a:solidFill>
                <a:latin typeface="Cambria" charset="0"/>
                <a:cs typeface="AU Passata" charset="0"/>
              </a:rPr>
              <a:t> with </a:t>
            </a:r>
            <a:r>
              <a:rPr lang="da-DK" i="1" dirty="0" err="1">
                <a:solidFill>
                  <a:srgbClr val="000000"/>
                </a:solidFill>
                <a:latin typeface="Cambria" charset="0"/>
                <a:cs typeface="AU Passata" charset="0"/>
              </a:rPr>
              <a:t>healthcare</a:t>
            </a:r>
            <a:r>
              <a:rPr lang="da-DK" i="1" dirty="0">
                <a:solidFill>
                  <a:srgbClr val="000000"/>
                </a:solidFill>
                <a:latin typeface="Cambria" charset="0"/>
                <a:cs typeface="AU Passata" charset="0"/>
              </a:rPr>
              <a:t> </a:t>
            </a:r>
            <a:r>
              <a:rPr lang="da-DK" i="1" dirty="0" err="1">
                <a:solidFill>
                  <a:srgbClr val="000000"/>
                </a:solidFill>
                <a:latin typeface="Cambria" charset="0"/>
                <a:cs typeface="AU Passata" charset="0"/>
              </a:rPr>
              <a:t>providers</a:t>
            </a:r>
            <a:r>
              <a:rPr lang="da-DK" i="1" dirty="0">
                <a:solidFill>
                  <a:srgbClr val="000000"/>
                </a:solidFill>
                <a:latin typeface="Cambria" charset="0"/>
                <a:cs typeface="AU Passata" charset="0"/>
              </a:rPr>
              <a:t> </a:t>
            </a:r>
            <a:r>
              <a:rPr lang="da-DK" i="1" dirty="0" err="1">
                <a:solidFill>
                  <a:srgbClr val="000000"/>
                </a:solidFill>
                <a:latin typeface="Cambria" charset="0"/>
                <a:cs typeface="AU Passata" charset="0"/>
              </a:rPr>
              <a:t>until</a:t>
            </a:r>
            <a:r>
              <a:rPr lang="da-DK" i="1" dirty="0">
                <a:solidFill>
                  <a:srgbClr val="000000"/>
                </a:solidFill>
                <a:latin typeface="Cambria" charset="0"/>
                <a:cs typeface="AU Passata" charset="0"/>
              </a:rPr>
              <a:t> </a:t>
            </a:r>
            <a:r>
              <a:rPr lang="da-DK" i="1" dirty="0" err="1">
                <a:solidFill>
                  <a:srgbClr val="000000"/>
                </a:solidFill>
                <a:latin typeface="Cambria" charset="0"/>
                <a:cs typeface="AU Passata" charset="0"/>
              </a:rPr>
              <a:t>you</a:t>
            </a:r>
            <a:r>
              <a:rPr lang="da-DK" i="1" dirty="0">
                <a:solidFill>
                  <a:srgbClr val="000000"/>
                </a:solidFill>
                <a:latin typeface="Cambria" charset="0"/>
                <a:cs typeface="AU Passata" charset="0"/>
              </a:rPr>
              <a:t> understand all </a:t>
            </a:r>
            <a:r>
              <a:rPr lang="da-DK" i="1" dirty="0" err="1">
                <a:solidFill>
                  <a:srgbClr val="000000"/>
                </a:solidFill>
                <a:latin typeface="Cambria" charset="0"/>
                <a:cs typeface="AU Passata" charset="0"/>
              </a:rPr>
              <a:t>you</a:t>
            </a:r>
            <a:r>
              <a:rPr lang="da-DK" i="1" dirty="0">
                <a:solidFill>
                  <a:srgbClr val="000000"/>
                </a:solidFill>
                <a:latin typeface="Cambria" charset="0"/>
                <a:cs typeface="AU Passata" charset="0"/>
              </a:rPr>
              <a:t> </a:t>
            </a:r>
            <a:r>
              <a:rPr lang="da-DK" i="1" dirty="0" err="1">
                <a:solidFill>
                  <a:srgbClr val="000000"/>
                </a:solidFill>
                <a:latin typeface="Cambria" charset="0"/>
                <a:cs typeface="AU Passata" charset="0"/>
              </a:rPr>
              <a:t>need</a:t>
            </a:r>
            <a:r>
              <a:rPr lang="da-DK" i="1" dirty="0">
                <a:solidFill>
                  <a:srgbClr val="000000"/>
                </a:solidFill>
                <a:latin typeface="Cambria" charset="0"/>
                <a:cs typeface="AU Passata" charset="0"/>
              </a:rPr>
              <a:t> to</a:t>
            </a:r>
          </a:p>
          <a:p>
            <a:pPr eaLnBrk="1" hangingPunct="1">
              <a:spcBef>
                <a:spcPct val="0"/>
              </a:spcBef>
            </a:pPr>
            <a:r>
              <a:rPr lang="da-DK" dirty="0">
                <a:solidFill>
                  <a:srgbClr val="000000"/>
                </a:solidFill>
                <a:latin typeface="Cambria" charset="0"/>
                <a:cs typeface="AU Passata" charset="0"/>
              </a:rPr>
              <a:t> </a:t>
            </a:r>
          </a:p>
          <a:p>
            <a:pPr eaLnBrk="1" hangingPunct="1">
              <a:spcBef>
                <a:spcPct val="0"/>
              </a:spcBef>
            </a:pPr>
            <a:endParaRPr lang="da-DK" dirty="0">
              <a:solidFill>
                <a:srgbClr val="000000"/>
              </a:solidFill>
              <a:latin typeface="Cambria" charset="0"/>
              <a:cs typeface="AU Passata" charset="0"/>
            </a:endParaRPr>
          </a:p>
          <a:p>
            <a:pPr eaLnBrk="1" hangingPunct="1">
              <a:spcBef>
                <a:spcPct val="0"/>
              </a:spcBef>
            </a:pPr>
            <a:endParaRPr lang="da-DK" dirty="0">
              <a:solidFill>
                <a:srgbClr val="000000"/>
              </a:solidFill>
              <a:latin typeface="Cambria" charset="0"/>
              <a:cs typeface="AU Passata" charset="0"/>
            </a:endParaRPr>
          </a:p>
          <a:p>
            <a:pPr eaLnBrk="1" hangingPunct="1">
              <a:spcBef>
                <a:spcPct val="0"/>
              </a:spcBef>
            </a:pPr>
            <a:endParaRPr lang="da-DK" dirty="0">
              <a:solidFill>
                <a:srgbClr val="000000"/>
              </a:solidFill>
              <a:latin typeface="Cambria" charset="0"/>
              <a:cs typeface="AU Passata" charset="0"/>
            </a:endParaRPr>
          </a:p>
          <a:p>
            <a:pPr eaLnBrk="1" hangingPunct="1">
              <a:spcBef>
                <a:spcPct val="0"/>
              </a:spcBef>
            </a:pPr>
            <a:endParaRPr lang="da-DK" dirty="0">
              <a:solidFill>
                <a:srgbClr val="000000"/>
              </a:solidFill>
              <a:latin typeface="Cambria" charset="0"/>
              <a:cs typeface="AU Passata" charset="0"/>
            </a:endParaRPr>
          </a:p>
          <a:p>
            <a:pPr eaLnBrk="1" hangingPunct="1">
              <a:spcBef>
                <a:spcPct val="0"/>
              </a:spcBef>
            </a:pPr>
            <a:endParaRPr lang="da-DK" dirty="0">
              <a:solidFill>
                <a:srgbClr val="000000"/>
              </a:solidFill>
              <a:latin typeface="Cambria" charset="0"/>
              <a:cs typeface="AU Passata" charset="0"/>
            </a:endParaRPr>
          </a:p>
          <a:p>
            <a:endParaRPr lang="da-DK" dirty="0"/>
          </a:p>
        </p:txBody>
      </p:sp>
      <p:sp>
        <p:nvSpPr>
          <p:cNvPr id="1229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4588" indent="-228600">
              <a:defRPr sz="1200">
                <a:solidFill>
                  <a:schemeClr val="tx1"/>
                </a:solidFill>
                <a:latin typeface="Arial" charset="0"/>
                <a:ea typeface="ＭＳ Ｐゴシック" charset="0"/>
              </a:defRPr>
            </a:lvl3pPr>
            <a:lvl4pPr marL="1601788" indent="-228600">
              <a:defRPr sz="1200">
                <a:solidFill>
                  <a:schemeClr val="tx1"/>
                </a:solidFill>
                <a:latin typeface="Arial" charset="0"/>
                <a:ea typeface="ＭＳ Ｐゴシック" charset="0"/>
              </a:defRPr>
            </a:lvl4pPr>
            <a:lvl5pPr marL="2058988" indent="-228600">
              <a:defRPr sz="1200">
                <a:solidFill>
                  <a:schemeClr val="tx1"/>
                </a:solidFill>
                <a:latin typeface="Arial" charset="0"/>
                <a:ea typeface="ＭＳ Ｐゴシック" charset="0"/>
              </a:defRPr>
            </a:lvl5pPr>
            <a:lvl6pPr marL="2516188" indent="-228600" eaLnBrk="0" fontAlgn="base" hangingPunct="0">
              <a:spcBef>
                <a:spcPct val="30000"/>
              </a:spcBef>
              <a:spcAft>
                <a:spcPct val="0"/>
              </a:spcAft>
              <a:defRPr sz="1200">
                <a:solidFill>
                  <a:schemeClr val="tx1"/>
                </a:solidFill>
                <a:latin typeface="Arial" charset="0"/>
                <a:ea typeface="ＭＳ Ｐゴシック" charset="0"/>
              </a:defRPr>
            </a:lvl6pPr>
            <a:lvl7pPr marL="2973388" indent="-228600" eaLnBrk="0" fontAlgn="base" hangingPunct="0">
              <a:spcBef>
                <a:spcPct val="30000"/>
              </a:spcBef>
              <a:spcAft>
                <a:spcPct val="0"/>
              </a:spcAft>
              <a:defRPr sz="1200">
                <a:solidFill>
                  <a:schemeClr val="tx1"/>
                </a:solidFill>
                <a:latin typeface="Arial" charset="0"/>
                <a:ea typeface="ＭＳ Ｐゴシック" charset="0"/>
              </a:defRPr>
            </a:lvl7pPr>
            <a:lvl8pPr marL="3430588" indent="-228600" eaLnBrk="0" fontAlgn="base" hangingPunct="0">
              <a:spcBef>
                <a:spcPct val="30000"/>
              </a:spcBef>
              <a:spcAft>
                <a:spcPct val="0"/>
              </a:spcAft>
              <a:defRPr sz="1200">
                <a:solidFill>
                  <a:schemeClr val="tx1"/>
                </a:solidFill>
                <a:latin typeface="Arial" charset="0"/>
                <a:ea typeface="ＭＳ Ｐゴシック" charset="0"/>
              </a:defRPr>
            </a:lvl8pPr>
            <a:lvl9pPr marL="3887788" indent="-228600" eaLnBrk="0" fontAlgn="base" hangingPunct="0">
              <a:spcBef>
                <a:spcPct val="30000"/>
              </a:spcBef>
              <a:spcAft>
                <a:spcPct val="0"/>
              </a:spcAft>
              <a:defRPr sz="1200">
                <a:solidFill>
                  <a:schemeClr val="tx1"/>
                </a:solidFill>
                <a:latin typeface="Arial" charset="0"/>
                <a:ea typeface="ＭＳ Ｐゴシック" charset="0"/>
              </a:defRPr>
            </a:lvl9pPr>
          </a:lstStyle>
          <a:p>
            <a:fld id="{3962AFB1-DEA3-774A-98CB-B4643DB1160F}" type="slidenum">
              <a:rPr lang="da-DK"/>
              <a:pPr/>
              <a:t>25</a:t>
            </a:fld>
            <a:endParaRPr lang="da-DK"/>
          </a:p>
        </p:txBody>
      </p:sp>
    </p:spTree>
    <p:extLst>
      <p:ext uri="{BB962C8B-B14F-4D97-AF65-F5344CB8AC3E}">
        <p14:creationId xmlns:p14="http://schemas.microsoft.com/office/powerpoint/2010/main" val="213009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diasbillede 1"/>
          <p:cNvSpPr>
            <a:spLocks noGrp="1" noRot="1" noChangeAspect="1" noTextEdit="1"/>
          </p:cNvSpPr>
          <p:nvPr>
            <p:ph type="sldImg"/>
          </p:nvPr>
        </p:nvSpPr>
        <p:spPr>
          <a:ln/>
        </p:spPr>
      </p:sp>
      <p:sp>
        <p:nvSpPr>
          <p:cNvPr id="1331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t>For education, the pattern was very much as we expected. that the lower the education level, the more difficult items are perceived, and the differences between the lowest and the highest educated groups are quite large</a:t>
            </a:r>
          </a:p>
        </p:txBody>
      </p:sp>
      <p:sp>
        <p:nvSpPr>
          <p:cNvPr id="1331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4588" indent="-228600">
              <a:defRPr sz="1200">
                <a:solidFill>
                  <a:schemeClr val="tx1"/>
                </a:solidFill>
                <a:latin typeface="Arial" charset="0"/>
                <a:ea typeface="ＭＳ Ｐゴシック" charset="0"/>
              </a:defRPr>
            </a:lvl3pPr>
            <a:lvl4pPr marL="1601788" indent="-228600">
              <a:defRPr sz="1200">
                <a:solidFill>
                  <a:schemeClr val="tx1"/>
                </a:solidFill>
                <a:latin typeface="Arial" charset="0"/>
                <a:ea typeface="ＭＳ Ｐゴシック" charset="0"/>
              </a:defRPr>
            </a:lvl4pPr>
            <a:lvl5pPr marL="2058988" indent="-228600">
              <a:defRPr sz="1200">
                <a:solidFill>
                  <a:schemeClr val="tx1"/>
                </a:solidFill>
                <a:latin typeface="Arial" charset="0"/>
                <a:ea typeface="ＭＳ Ｐゴシック" charset="0"/>
              </a:defRPr>
            </a:lvl5pPr>
            <a:lvl6pPr marL="2516188" indent="-228600" eaLnBrk="0" fontAlgn="base" hangingPunct="0">
              <a:spcBef>
                <a:spcPct val="30000"/>
              </a:spcBef>
              <a:spcAft>
                <a:spcPct val="0"/>
              </a:spcAft>
              <a:defRPr sz="1200">
                <a:solidFill>
                  <a:schemeClr val="tx1"/>
                </a:solidFill>
                <a:latin typeface="Arial" charset="0"/>
                <a:ea typeface="ＭＳ Ｐゴシック" charset="0"/>
              </a:defRPr>
            </a:lvl6pPr>
            <a:lvl7pPr marL="2973388" indent="-228600" eaLnBrk="0" fontAlgn="base" hangingPunct="0">
              <a:spcBef>
                <a:spcPct val="30000"/>
              </a:spcBef>
              <a:spcAft>
                <a:spcPct val="0"/>
              </a:spcAft>
              <a:defRPr sz="1200">
                <a:solidFill>
                  <a:schemeClr val="tx1"/>
                </a:solidFill>
                <a:latin typeface="Arial" charset="0"/>
                <a:ea typeface="ＭＳ Ｐゴシック" charset="0"/>
              </a:defRPr>
            </a:lvl7pPr>
            <a:lvl8pPr marL="3430588" indent="-228600" eaLnBrk="0" fontAlgn="base" hangingPunct="0">
              <a:spcBef>
                <a:spcPct val="30000"/>
              </a:spcBef>
              <a:spcAft>
                <a:spcPct val="0"/>
              </a:spcAft>
              <a:defRPr sz="1200">
                <a:solidFill>
                  <a:schemeClr val="tx1"/>
                </a:solidFill>
                <a:latin typeface="Arial" charset="0"/>
                <a:ea typeface="ＭＳ Ｐゴシック" charset="0"/>
              </a:defRPr>
            </a:lvl8pPr>
            <a:lvl9pPr marL="3887788" indent="-228600" eaLnBrk="0" fontAlgn="base" hangingPunct="0">
              <a:spcBef>
                <a:spcPct val="30000"/>
              </a:spcBef>
              <a:spcAft>
                <a:spcPct val="0"/>
              </a:spcAft>
              <a:defRPr sz="1200">
                <a:solidFill>
                  <a:schemeClr val="tx1"/>
                </a:solidFill>
                <a:latin typeface="Arial" charset="0"/>
                <a:ea typeface="ＭＳ Ｐゴシック" charset="0"/>
              </a:defRPr>
            </a:lvl9pPr>
          </a:lstStyle>
          <a:p>
            <a:fld id="{84D0B19F-A1E7-5B45-9AF8-EAF9BCEA9FFB}" type="slidenum">
              <a:rPr lang="da-DK"/>
              <a:pPr/>
              <a:t>26</a:t>
            </a:fld>
            <a:endParaRPr lang="da-DK"/>
          </a:p>
        </p:txBody>
      </p:sp>
    </p:spTree>
    <p:extLst>
      <p:ext uri="{BB962C8B-B14F-4D97-AF65-F5344CB8AC3E}">
        <p14:creationId xmlns:p14="http://schemas.microsoft.com/office/powerpoint/2010/main" val="399144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here is higher levels of health care </a:t>
            </a:r>
            <a:r>
              <a:rPr lang="en-US" dirty="0" err="1" smtClean="0"/>
              <a:t>utilisation</a:t>
            </a:r>
            <a:r>
              <a:rPr lang="en-US" dirty="0" smtClean="0"/>
              <a:t> associated</a:t>
            </a:r>
            <a:r>
              <a:rPr lang="en-US" baseline="0" dirty="0" smtClean="0"/>
              <a:t> with the negative status categories </a:t>
            </a:r>
            <a:endParaRPr lang="en-IE" dirty="0"/>
          </a:p>
        </p:txBody>
      </p:sp>
      <p:sp>
        <p:nvSpPr>
          <p:cNvPr id="4" name="Slide Number Placeholder 3"/>
          <p:cNvSpPr>
            <a:spLocks noGrp="1"/>
          </p:cNvSpPr>
          <p:nvPr>
            <p:ph type="sldNum" sz="quarter" idx="10"/>
          </p:nvPr>
        </p:nvSpPr>
        <p:spPr/>
        <p:txBody>
          <a:bodyPr/>
          <a:lstStyle/>
          <a:p>
            <a:fld id="{8BE182D7-4DAB-4332-BD35-C5D8B76B9881}" type="slidenum">
              <a:rPr lang="en-IE" smtClean="0"/>
              <a:t>31</a:t>
            </a:fld>
            <a:endParaRPr lang="en-IE"/>
          </a:p>
        </p:txBody>
      </p:sp>
    </p:spTree>
    <p:extLst>
      <p:ext uri="{BB962C8B-B14F-4D97-AF65-F5344CB8AC3E}">
        <p14:creationId xmlns:p14="http://schemas.microsoft.com/office/powerpoint/2010/main" val="97369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ga-IE"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dirty="0"/>
          </a:p>
        </p:txBody>
      </p:sp>
      <p:sp>
        <p:nvSpPr>
          <p:cNvPr id="4" name="Date Placeholder 3"/>
          <p:cNvSpPr>
            <a:spLocks noGrp="1"/>
          </p:cNvSpPr>
          <p:nvPr>
            <p:ph type="dt" sz="half" idx="10"/>
          </p:nvPr>
        </p:nvSpPr>
        <p:spPr/>
        <p:txBody>
          <a:bodyPr/>
          <a:lstStyle/>
          <a:p>
            <a:fld id="{B0C9CC57-F90C-4E3C-9B3D-98E4690795A1}" type="datetime1">
              <a:rPr lang="en-US" smtClean="0"/>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99AF397D-3C7E-4548-B99C-C4B875036B12}" type="datetime1">
              <a:rPr lang="en-US" smtClean="0"/>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E83EF-6F5B-8A4F-953C-6DD97E98B7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196146A-9670-4FAE-B30D-FF848F1A346B}" type="datetime1">
              <a:rPr lang="en-US" smtClean="0"/>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E83EF-6F5B-8A4F-953C-6DD97E98B73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ga-IE"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31E87CF4-726F-4544-855F-B85332475051}" type="datetime1">
              <a:rPr lang="en-US" smtClean="0"/>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93638" y="6230156"/>
            <a:ext cx="1161826" cy="365125"/>
          </a:xfrm>
        </p:spPr>
        <p:txBody>
          <a:bodyPr/>
          <a:lstStyle/>
          <a:p>
            <a:fld id="{902E83EF-6F5B-8A4F-953C-6DD97E98B739}" type="slidenum">
              <a:rPr lang="en-US" smtClean="0"/>
              <a:t>‹#›</a:t>
            </a:fld>
            <a:endParaRPr lang="en-US"/>
          </a:p>
        </p:txBody>
      </p:sp>
      <p:sp>
        <p:nvSpPr>
          <p:cNvPr id="7" name="Title 6"/>
          <p:cNvSpPr>
            <a:spLocks noGrp="1"/>
          </p:cNvSpPr>
          <p:nvPr>
            <p:ph type="title"/>
          </p:nvPr>
        </p:nvSpPr>
        <p:spPr/>
        <p:txBody>
          <a:bodyPr/>
          <a:lstStyle/>
          <a:p>
            <a:r>
              <a:rPr lang="ga-IE"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ga-IE"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79713073-38D7-4BA5-8998-FB4B14B01D07}" type="datetime1">
              <a:rPr lang="en-US" smtClean="0"/>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5" name="Date Placeholder 4"/>
          <p:cNvSpPr>
            <a:spLocks noGrp="1"/>
          </p:cNvSpPr>
          <p:nvPr>
            <p:ph type="dt" sz="half" idx="10"/>
          </p:nvPr>
        </p:nvSpPr>
        <p:spPr/>
        <p:txBody>
          <a:bodyPr/>
          <a:lstStyle/>
          <a:p>
            <a:fld id="{1CCA79C1-5FCE-43F7-9913-8ADFDCCDD9FD}" type="datetime1">
              <a:rPr lang="en-US" smtClean="0"/>
              <a:t>17/06/2015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E83EF-6F5B-8A4F-953C-6DD97E98B73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7" name="Date Placeholder 6"/>
          <p:cNvSpPr>
            <a:spLocks noGrp="1"/>
          </p:cNvSpPr>
          <p:nvPr>
            <p:ph type="dt" sz="half" idx="10"/>
          </p:nvPr>
        </p:nvSpPr>
        <p:spPr/>
        <p:txBody>
          <a:bodyPr/>
          <a:lstStyle/>
          <a:p>
            <a:fld id="{CEF378A1-53FB-4BC3-A003-F3A7608D7C45}" type="datetime1">
              <a:rPr lang="en-US" smtClean="0"/>
              <a:t>17/06/2015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E83EF-6F5B-8A4F-953C-6DD97E98B7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568611B5-E441-4303-909A-01BB1140DDAE}" type="datetime1">
              <a:rPr lang="en-US" smtClean="0"/>
              <a:t>17/06/2015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E83EF-6F5B-8A4F-953C-6DD97E98B7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089E31-F6B9-4E98-B58B-D6DC5F982077}" type="datetime1">
              <a:rPr lang="en-US" smtClean="0"/>
              <a:t>17/06/2015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E83EF-6F5B-8A4F-953C-6DD97E98B7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FC77298-3C03-4B8D-9D68-A74458976A0A}" type="datetime1">
              <a:rPr lang="en-US" smtClean="0"/>
              <a:t>17/06/2015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E83EF-6F5B-8A4F-953C-6DD97E98B73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ga-IE"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ga-IE"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A598A75-E069-49F5-B3E0-C4AED3032A66}" type="datetime1">
              <a:rPr lang="en-US" smtClean="0"/>
              <a:t>17/06/2015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E83EF-6F5B-8A4F-953C-6DD97E98B73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ga-IE"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83CE4B7-83BE-42AF-9B98-6CDDC71821CE}" type="datetime1">
              <a:rPr lang="en-US" smtClean="0"/>
              <a:t>17/06/2015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02E83EF-6F5B-8A4F-953C-6DD97E98B73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arah.gibney@ucd.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629" y="1600200"/>
            <a:ext cx="8344071" cy="1780108"/>
          </a:xfrm>
        </p:spPr>
        <p:txBody>
          <a:bodyPr>
            <a:normAutofit fontScale="90000"/>
          </a:bodyPr>
          <a:lstStyle/>
          <a:p>
            <a:r>
              <a:rPr lang="en-US" dirty="0" smtClean="0"/>
              <a:t>Health Literacy Research in Europe and Ireland: </a:t>
            </a:r>
            <a:r>
              <a:rPr lang="en-US" i="1" dirty="0" smtClean="0"/>
              <a:t>The State of the Art</a:t>
            </a:r>
            <a:endParaRPr lang="en-IE" i="1" dirty="0"/>
          </a:p>
        </p:txBody>
      </p:sp>
      <p:sp>
        <p:nvSpPr>
          <p:cNvPr id="3" name="Subtitle 2"/>
          <p:cNvSpPr>
            <a:spLocks noGrp="1"/>
          </p:cNvSpPr>
          <p:nvPr>
            <p:ph type="subTitle" idx="1"/>
          </p:nvPr>
        </p:nvSpPr>
        <p:spPr/>
        <p:txBody>
          <a:bodyPr>
            <a:normAutofit/>
          </a:bodyPr>
          <a:lstStyle/>
          <a:p>
            <a:r>
              <a:rPr lang="en-US" dirty="0" err="1" smtClean="0"/>
              <a:t>Dr</a:t>
            </a:r>
            <a:r>
              <a:rPr lang="en-US" dirty="0" smtClean="0"/>
              <a:t> Gerardine Doyle </a:t>
            </a:r>
          </a:p>
          <a:p>
            <a:r>
              <a:rPr lang="en-US" dirty="0" smtClean="0"/>
              <a:t>University College Dublin </a:t>
            </a:r>
          </a:p>
          <a:p>
            <a:r>
              <a:rPr lang="en-US" dirty="0"/>
              <a:t>FP7 Diabetes Literacy Consortium </a:t>
            </a:r>
            <a:r>
              <a:rPr lang="en-US" dirty="0" smtClean="0"/>
              <a:t>and HLS-EU Consortium</a:t>
            </a:r>
            <a:endParaRPr lang="en-US" dirty="0"/>
          </a:p>
          <a:p>
            <a:endParaRPr lang="en-IE" dirty="0"/>
          </a:p>
        </p:txBody>
      </p:sp>
      <p:pic>
        <p:nvPicPr>
          <p:cNvPr id="3074"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38800"/>
            <a:ext cx="1371600" cy="121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1143069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1"/>
            <p:extLst>
              <p:ext uri="{D42A27DB-BD31-4B8C-83A1-F6EECF244321}">
                <p14:modId xmlns:p14="http://schemas.microsoft.com/office/powerpoint/2010/main" val="3839063902"/>
              </p:ext>
            </p:extLst>
          </p:nvPr>
        </p:nvGraphicFramePr>
        <p:xfrm>
          <a:off x="116635" y="1789907"/>
          <a:ext cx="8861982" cy="41394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457200" y="274638"/>
            <a:ext cx="8229600" cy="850900"/>
          </a:xfrm>
        </p:spPr>
        <p:txBody>
          <a:bodyPr rtlCol="0">
            <a:noAutofit/>
          </a:bodyPr>
          <a:lstStyle/>
          <a:p>
            <a:pPr fontAlgn="auto">
              <a:spcAft>
                <a:spcPts val="0"/>
              </a:spcAft>
              <a:defRPr/>
            </a:pPr>
            <a:r>
              <a:rPr lang="en-GB" sz="2800" dirty="0" smtClean="0"/>
              <a:t>General </a:t>
            </a:r>
            <a:r>
              <a:rPr lang="en-GB" sz="2800" dirty="0"/>
              <a:t>Health </a:t>
            </a:r>
            <a:r>
              <a:rPr lang="en-GB" sz="2800" dirty="0" smtClean="0"/>
              <a:t>Literacy</a:t>
            </a:r>
            <a:br>
              <a:rPr lang="en-GB" sz="2800" dirty="0" smtClean="0"/>
            </a:br>
            <a:r>
              <a:rPr lang="en-GB" sz="2800" dirty="0" smtClean="0"/>
              <a:t>Mean Scores </a:t>
            </a:r>
            <a:r>
              <a:rPr lang="en-GB" sz="2800" dirty="0"/>
              <a:t>by </a:t>
            </a:r>
            <a:r>
              <a:rPr lang="en-GB" sz="2800" b="1" i="1" dirty="0" smtClean="0"/>
              <a:t>Financial Deprivation</a:t>
            </a:r>
            <a:r>
              <a:rPr lang="en-GB" sz="2800" dirty="0" smtClean="0"/>
              <a:t> and </a:t>
            </a:r>
            <a:r>
              <a:rPr lang="en-GB" sz="2800" dirty="0"/>
              <a:t>Country</a:t>
            </a:r>
            <a:endParaRPr lang="en-US" sz="2800" dirty="0"/>
          </a:p>
        </p:txBody>
      </p:sp>
      <p:graphicFrame>
        <p:nvGraphicFramePr>
          <p:cNvPr id="5" name="Tabelle 4"/>
          <p:cNvGraphicFramePr>
            <a:graphicFrameLocks noGrp="1"/>
          </p:cNvGraphicFramePr>
          <p:nvPr>
            <p:extLst>
              <p:ext uri="{D42A27DB-BD31-4B8C-83A1-F6EECF244321}">
                <p14:modId xmlns:p14="http://schemas.microsoft.com/office/powerpoint/2010/main" val="3658474699"/>
              </p:ext>
            </p:extLst>
          </p:nvPr>
        </p:nvGraphicFramePr>
        <p:xfrm>
          <a:off x="116635" y="6159612"/>
          <a:ext cx="9143998" cy="455676"/>
        </p:xfrm>
        <a:graphic>
          <a:graphicData uri="http://schemas.openxmlformats.org/drawingml/2006/table">
            <a:tbl>
              <a:tblPr firstRow="1" firstCol="1" bandRow="1"/>
              <a:tblGrid>
                <a:gridCol w="959135"/>
                <a:gridCol w="1059191"/>
                <a:gridCol w="974662"/>
                <a:gridCol w="974662"/>
                <a:gridCol w="974662"/>
                <a:gridCol w="948788"/>
                <a:gridCol w="1129172"/>
                <a:gridCol w="1019684"/>
                <a:gridCol w="1104042"/>
              </a:tblGrid>
              <a:tr h="371272">
                <a:tc>
                  <a:txBody>
                    <a:bodyPr/>
                    <a:lstStyle/>
                    <a:p>
                      <a:pPr algn="ctr">
                        <a:lnSpc>
                          <a:spcPct val="115000"/>
                        </a:lnSpc>
                        <a:spcAft>
                          <a:spcPts val="0"/>
                        </a:spcAft>
                      </a:pPr>
                      <a:r>
                        <a:rPr lang="en-GB" sz="1300" dirty="0">
                          <a:solidFill>
                            <a:srgbClr val="CC0000"/>
                          </a:solidFill>
                          <a:effectLst/>
                          <a:latin typeface="Calibri"/>
                          <a:ea typeface="Calibri"/>
                          <a:cs typeface="Times New Roman"/>
                          <a:sym typeface="Wingdings"/>
                        </a:rPr>
                        <a:t></a:t>
                      </a:r>
                      <a:r>
                        <a:rPr lang="en-GB" sz="1300" dirty="0">
                          <a:effectLst/>
                          <a:latin typeface="Calibri"/>
                          <a:ea typeface="Calibri"/>
                          <a:cs typeface="Times New Roman"/>
                        </a:rPr>
                        <a:t> Austria</a:t>
                      </a: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663400"/>
                          </a:solidFill>
                          <a:effectLst/>
                          <a:latin typeface="+mn-lt"/>
                          <a:ea typeface="Calibri"/>
                          <a:cs typeface="Times New Roman"/>
                          <a:sym typeface="Wingdings"/>
                        </a:rPr>
                        <a:t> </a:t>
                      </a:r>
                      <a:r>
                        <a:rPr lang="en-GB" sz="1300" dirty="0" smtClean="0">
                          <a:effectLst/>
                          <a:latin typeface="+mn-lt"/>
                          <a:ea typeface="Calibri"/>
                          <a:cs typeface="Times New Roman"/>
                        </a:rPr>
                        <a:t>Bulgaria</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960066"/>
                          </a:solidFill>
                          <a:effectLst/>
                          <a:latin typeface="+mn-lt"/>
                          <a:ea typeface="Calibri"/>
                          <a:cs typeface="Times New Roman"/>
                          <a:sym typeface="Wingdings"/>
                        </a:rPr>
                        <a:t> </a:t>
                      </a:r>
                      <a:r>
                        <a:rPr lang="en-GB" sz="1300" dirty="0" smtClean="0">
                          <a:effectLst/>
                          <a:latin typeface="+mn-lt"/>
                          <a:ea typeface="Calibri"/>
                          <a:cs typeface="Times New Roman"/>
                        </a:rPr>
                        <a:t>Germany (NRW)</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00CC00"/>
                          </a:solidFill>
                          <a:effectLst/>
                          <a:latin typeface="+mn-lt"/>
                          <a:ea typeface="Calibri"/>
                          <a:cs typeface="Times New Roman"/>
                          <a:sym typeface="Wingdings"/>
                        </a:rPr>
                        <a:t> </a:t>
                      </a:r>
                      <a:r>
                        <a:rPr lang="en-GB" sz="1300" dirty="0" smtClean="0">
                          <a:effectLst/>
                          <a:latin typeface="+mn-lt"/>
                          <a:ea typeface="Calibri"/>
                          <a:cs typeface="Times New Roman"/>
                        </a:rPr>
                        <a:t>Greece</a:t>
                      </a:r>
                      <a:endParaRPr lang="en-US" sz="1300" dirty="0" smtClean="0">
                        <a:effectLst/>
                        <a:latin typeface="+mn-lt"/>
                        <a:ea typeface="Calibri"/>
                        <a:cs typeface="Times New Roman"/>
                      </a:endParaRPr>
                    </a:p>
                    <a:p>
                      <a:pPr algn="ctr">
                        <a:lnSpc>
                          <a:spcPct val="115000"/>
                        </a:lnSpc>
                        <a:spcAft>
                          <a:spcPts val="0"/>
                        </a:spcAft>
                      </a:pP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006634"/>
                          </a:solidFill>
                          <a:effectLst/>
                          <a:latin typeface="+mn-lt"/>
                          <a:ea typeface="Calibri"/>
                          <a:cs typeface="Times New Roman"/>
                          <a:sym typeface="Wingdings"/>
                        </a:rPr>
                        <a:t> </a:t>
                      </a:r>
                      <a:r>
                        <a:rPr lang="en-GB" sz="1300" dirty="0" smtClean="0">
                          <a:effectLst/>
                          <a:latin typeface="+mn-lt"/>
                          <a:ea typeface="Calibri"/>
                          <a:cs typeface="Times New Roman"/>
                        </a:rPr>
                        <a:t>Spain</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5064FF"/>
                          </a:solidFill>
                          <a:effectLst/>
                          <a:latin typeface="+mn-lt"/>
                          <a:ea typeface="Calibri"/>
                          <a:cs typeface="Times New Roman"/>
                          <a:sym typeface="Wingdings"/>
                        </a:rPr>
                        <a:t> </a:t>
                      </a:r>
                      <a:r>
                        <a:rPr lang="en-GB" sz="1300" dirty="0" smtClean="0">
                          <a:effectLst/>
                          <a:latin typeface="+mn-lt"/>
                          <a:ea typeface="Calibri"/>
                          <a:cs typeface="Times New Roman"/>
                        </a:rPr>
                        <a:t>Ireland</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47007A"/>
                          </a:solidFill>
                          <a:effectLst/>
                          <a:latin typeface="+mn-lt"/>
                          <a:ea typeface="Calibri"/>
                          <a:cs typeface="Times New Roman"/>
                          <a:sym typeface="Wingdings"/>
                        </a:rPr>
                        <a:t> </a:t>
                      </a:r>
                      <a:r>
                        <a:rPr lang="en-GB" sz="1300" dirty="0" smtClean="0">
                          <a:effectLst/>
                          <a:latin typeface="+mn-lt"/>
                          <a:ea typeface="Calibri"/>
                          <a:cs typeface="Times New Roman"/>
                        </a:rPr>
                        <a:t>Netherlands</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CCCC00"/>
                          </a:solidFill>
                          <a:effectLst/>
                          <a:latin typeface="+mn-lt"/>
                          <a:ea typeface="Calibri"/>
                          <a:cs typeface="Times New Roman"/>
                          <a:sym typeface="Wingdings"/>
                        </a:rPr>
                        <a:t> </a:t>
                      </a:r>
                      <a:r>
                        <a:rPr lang="en-GB" sz="1300" dirty="0" smtClean="0">
                          <a:effectLst/>
                          <a:latin typeface="+mn-lt"/>
                          <a:ea typeface="Calibri"/>
                          <a:cs typeface="Times New Roman"/>
                        </a:rPr>
                        <a:t>Poland</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effectLst/>
                          <a:latin typeface="Calibri"/>
                          <a:ea typeface="Calibri"/>
                          <a:cs typeface="Times New Roman"/>
                          <a:sym typeface="Wingdings"/>
                        </a:rPr>
                        <a:t> </a:t>
                      </a:r>
                      <a:r>
                        <a:rPr lang="en-GB" sz="1300" dirty="0" smtClean="0">
                          <a:effectLst/>
                          <a:latin typeface="Calibri"/>
                          <a:ea typeface="Calibri"/>
                          <a:cs typeface="Times New Roman"/>
                        </a:rPr>
                        <a:t>TOTAL</a:t>
                      </a:r>
                      <a:endParaRPr lang="en-US" sz="1300" dirty="0">
                        <a:effectLst/>
                        <a:latin typeface="Calibri"/>
                        <a:ea typeface="Calibri"/>
                        <a:cs typeface="Times New Roman"/>
                      </a:endParaRPr>
                    </a:p>
                  </a:txBody>
                  <a:tcPr marL="55892" marR="55892" marT="0" marB="0">
                    <a:lnL>
                      <a:noFill/>
                    </a:lnL>
                    <a:lnR>
                      <a:noFill/>
                    </a:lnR>
                    <a:lnT>
                      <a:noFill/>
                    </a:lnT>
                    <a:lnB>
                      <a:noFill/>
                    </a:lnB>
                  </a:tcPr>
                </a:tc>
              </a:tr>
            </a:tbl>
          </a:graphicData>
        </a:graphic>
      </p:graphicFrame>
      <p:sp>
        <p:nvSpPr>
          <p:cNvPr id="7" name="Textfeld 8"/>
          <p:cNvSpPr txBox="1">
            <a:spLocks noChangeArrowheads="1"/>
          </p:cNvSpPr>
          <p:nvPr/>
        </p:nvSpPr>
        <p:spPr bwMode="auto">
          <a:xfrm>
            <a:off x="103188" y="5929312"/>
            <a:ext cx="8856662" cy="276225"/>
          </a:xfrm>
          <a:prstGeom prst="rect">
            <a:avLst/>
          </a:prstGeom>
          <a:noFill/>
          <a:ln w="9525">
            <a:noFill/>
            <a:miter lim="800000"/>
            <a:headEnd/>
            <a:tailEnd/>
          </a:ln>
        </p:spPr>
        <p:txBody>
          <a:bodyPr>
            <a:spAutoFit/>
          </a:bodyPr>
          <a:lstStyle/>
          <a:p>
            <a:r>
              <a:rPr lang="en-GB" sz="1200" i="1" dirty="0"/>
              <a:t>*Pearson’s correlation coefficient,*p&lt;0.05</a:t>
            </a:r>
            <a:endParaRPr lang="en-US" sz="1200" dirty="0"/>
          </a:p>
        </p:txBody>
      </p:sp>
      <p:sp>
        <p:nvSpPr>
          <p:cNvPr id="4" name="Slide Number Placeholder 3"/>
          <p:cNvSpPr>
            <a:spLocks noGrp="1"/>
          </p:cNvSpPr>
          <p:nvPr>
            <p:ph type="sldNum" sz="quarter" idx="12"/>
          </p:nvPr>
        </p:nvSpPr>
        <p:spPr/>
        <p:txBody>
          <a:bodyPr/>
          <a:lstStyle/>
          <a:p>
            <a:fld id="{902E83EF-6F5B-8A4F-953C-6DD97E98B739}" type="slidenum">
              <a:rPr lang="en-US" smtClean="0"/>
              <a:t>10</a:t>
            </a:fld>
            <a:endParaRPr lang="en-US"/>
          </a:p>
        </p:txBody>
      </p:sp>
    </p:spTree>
    <p:extLst>
      <p:ext uri="{BB962C8B-B14F-4D97-AF65-F5344CB8AC3E}">
        <p14:creationId xmlns:p14="http://schemas.microsoft.com/office/powerpoint/2010/main" val="3107366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1"/>
            <p:extLst>
              <p:ext uri="{D42A27DB-BD31-4B8C-83A1-F6EECF244321}">
                <p14:modId xmlns:p14="http://schemas.microsoft.com/office/powerpoint/2010/main" val="1256551887"/>
              </p:ext>
            </p:extLst>
          </p:nvPr>
        </p:nvGraphicFramePr>
        <p:xfrm>
          <a:off x="103188" y="1870068"/>
          <a:ext cx="8856662" cy="42497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457200" y="274638"/>
            <a:ext cx="8229600" cy="850900"/>
          </a:xfrm>
        </p:spPr>
        <p:txBody>
          <a:bodyPr rtlCol="0">
            <a:noAutofit/>
          </a:bodyPr>
          <a:lstStyle/>
          <a:p>
            <a:pPr fontAlgn="auto">
              <a:spcAft>
                <a:spcPts val="0"/>
              </a:spcAft>
              <a:defRPr/>
            </a:pPr>
            <a:r>
              <a:rPr lang="en-GB" sz="2800" dirty="0" smtClean="0"/>
              <a:t>General Health </a:t>
            </a:r>
            <a:r>
              <a:rPr lang="en-GB" sz="2800" dirty="0"/>
              <a:t>Literacy </a:t>
            </a:r>
            <a:r>
              <a:rPr lang="en-GB" sz="2800" dirty="0" smtClean="0"/>
              <a:t>Index</a:t>
            </a:r>
            <a:br>
              <a:rPr lang="en-GB" sz="2800" dirty="0" smtClean="0"/>
            </a:br>
            <a:r>
              <a:rPr lang="en-GB" sz="2800" dirty="0" smtClean="0"/>
              <a:t>Mean Scores by </a:t>
            </a:r>
            <a:r>
              <a:rPr lang="en-GB" sz="2800" b="1" i="1" dirty="0" smtClean="0"/>
              <a:t>Self-Assessed Health</a:t>
            </a:r>
            <a:r>
              <a:rPr lang="en-GB" sz="2800" i="1" dirty="0" smtClean="0"/>
              <a:t> </a:t>
            </a:r>
            <a:r>
              <a:rPr lang="en-GB" sz="2800" dirty="0"/>
              <a:t>and Country</a:t>
            </a:r>
            <a:endParaRPr lang="en-US" sz="2800" dirty="0"/>
          </a:p>
        </p:txBody>
      </p:sp>
      <p:graphicFrame>
        <p:nvGraphicFramePr>
          <p:cNvPr id="7" name="Tabelle 6"/>
          <p:cNvGraphicFramePr>
            <a:graphicFrameLocks noGrp="1"/>
          </p:cNvGraphicFramePr>
          <p:nvPr>
            <p:extLst>
              <p:ext uri="{D42A27DB-BD31-4B8C-83A1-F6EECF244321}">
                <p14:modId xmlns:p14="http://schemas.microsoft.com/office/powerpoint/2010/main" val="2745730793"/>
              </p:ext>
            </p:extLst>
          </p:nvPr>
        </p:nvGraphicFramePr>
        <p:xfrm>
          <a:off x="103188" y="6204887"/>
          <a:ext cx="9143998" cy="455676"/>
        </p:xfrm>
        <a:graphic>
          <a:graphicData uri="http://schemas.openxmlformats.org/drawingml/2006/table">
            <a:tbl>
              <a:tblPr firstRow="1" firstCol="1" bandRow="1"/>
              <a:tblGrid>
                <a:gridCol w="959135"/>
                <a:gridCol w="1059191"/>
                <a:gridCol w="974662"/>
                <a:gridCol w="974662"/>
                <a:gridCol w="974662"/>
                <a:gridCol w="948788"/>
                <a:gridCol w="1129172"/>
                <a:gridCol w="1019684"/>
                <a:gridCol w="1104042"/>
              </a:tblGrid>
              <a:tr h="371272">
                <a:tc>
                  <a:txBody>
                    <a:bodyPr/>
                    <a:lstStyle/>
                    <a:p>
                      <a:pPr algn="ctr">
                        <a:lnSpc>
                          <a:spcPct val="115000"/>
                        </a:lnSpc>
                        <a:spcAft>
                          <a:spcPts val="0"/>
                        </a:spcAft>
                      </a:pPr>
                      <a:r>
                        <a:rPr lang="en-GB" sz="1300" dirty="0">
                          <a:solidFill>
                            <a:srgbClr val="CC0000"/>
                          </a:solidFill>
                          <a:effectLst/>
                          <a:latin typeface="Calibri"/>
                          <a:ea typeface="Calibri"/>
                          <a:cs typeface="Times New Roman"/>
                          <a:sym typeface="Wingdings"/>
                        </a:rPr>
                        <a:t></a:t>
                      </a:r>
                      <a:r>
                        <a:rPr lang="en-GB" sz="1300" dirty="0">
                          <a:effectLst/>
                          <a:latin typeface="Calibri"/>
                          <a:ea typeface="Calibri"/>
                          <a:cs typeface="Times New Roman"/>
                        </a:rPr>
                        <a:t> Austria</a:t>
                      </a: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663400"/>
                          </a:solidFill>
                          <a:effectLst/>
                          <a:latin typeface="+mn-lt"/>
                          <a:ea typeface="Calibri"/>
                          <a:cs typeface="Times New Roman"/>
                          <a:sym typeface="Wingdings"/>
                        </a:rPr>
                        <a:t> </a:t>
                      </a:r>
                      <a:r>
                        <a:rPr lang="en-GB" sz="1300" dirty="0" smtClean="0">
                          <a:effectLst/>
                          <a:latin typeface="+mn-lt"/>
                          <a:ea typeface="Calibri"/>
                          <a:cs typeface="Times New Roman"/>
                        </a:rPr>
                        <a:t>Bulgaria</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960066"/>
                          </a:solidFill>
                          <a:effectLst/>
                          <a:latin typeface="+mn-lt"/>
                          <a:ea typeface="Calibri"/>
                          <a:cs typeface="Times New Roman"/>
                          <a:sym typeface="Wingdings"/>
                        </a:rPr>
                        <a:t> </a:t>
                      </a:r>
                      <a:r>
                        <a:rPr lang="en-GB" sz="1300" dirty="0" smtClean="0">
                          <a:effectLst/>
                          <a:latin typeface="+mn-lt"/>
                          <a:ea typeface="Calibri"/>
                          <a:cs typeface="Times New Roman"/>
                        </a:rPr>
                        <a:t>Germany (NRW)</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00CC00"/>
                          </a:solidFill>
                          <a:effectLst/>
                          <a:latin typeface="+mn-lt"/>
                          <a:ea typeface="Calibri"/>
                          <a:cs typeface="Times New Roman"/>
                          <a:sym typeface="Wingdings"/>
                        </a:rPr>
                        <a:t> </a:t>
                      </a:r>
                      <a:r>
                        <a:rPr lang="en-GB" sz="1300" dirty="0" smtClean="0">
                          <a:effectLst/>
                          <a:latin typeface="+mn-lt"/>
                          <a:ea typeface="Calibri"/>
                          <a:cs typeface="Times New Roman"/>
                        </a:rPr>
                        <a:t>Greece</a:t>
                      </a:r>
                      <a:endParaRPr lang="en-US" sz="1300" dirty="0" smtClean="0">
                        <a:effectLst/>
                        <a:latin typeface="+mn-lt"/>
                        <a:ea typeface="Calibri"/>
                        <a:cs typeface="Times New Roman"/>
                      </a:endParaRPr>
                    </a:p>
                    <a:p>
                      <a:pPr algn="ctr">
                        <a:lnSpc>
                          <a:spcPct val="115000"/>
                        </a:lnSpc>
                        <a:spcAft>
                          <a:spcPts val="0"/>
                        </a:spcAft>
                      </a:pP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006634"/>
                          </a:solidFill>
                          <a:effectLst/>
                          <a:latin typeface="+mn-lt"/>
                          <a:ea typeface="Calibri"/>
                          <a:cs typeface="Times New Roman"/>
                          <a:sym typeface="Wingdings"/>
                        </a:rPr>
                        <a:t> </a:t>
                      </a:r>
                      <a:r>
                        <a:rPr lang="en-GB" sz="1300" dirty="0" smtClean="0">
                          <a:effectLst/>
                          <a:latin typeface="+mn-lt"/>
                          <a:ea typeface="Calibri"/>
                          <a:cs typeface="Times New Roman"/>
                        </a:rPr>
                        <a:t>Spain</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5064FF"/>
                          </a:solidFill>
                          <a:effectLst/>
                          <a:latin typeface="+mn-lt"/>
                          <a:ea typeface="Calibri"/>
                          <a:cs typeface="Times New Roman"/>
                          <a:sym typeface="Wingdings"/>
                        </a:rPr>
                        <a:t> </a:t>
                      </a:r>
                      <a:r>
                        <a:rPr lang="en-GB" sz="1300" dirty="0" smtClean="0">
                          <a:effectLst/>
                          <a:latin typeface="+mn-lt"/>
                          <a:ea typeface="Calibri"/>
                          <a:cs typeface="Times New Roman"/>
                        </a:rPr>
                        <a:t>Ireland</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47007A"/>
                          </a:solidFill>
                          <a:effectLst/>
                          <a:latin typeface="+mn-lt"/>
                          <a:ea typeface="Calibri"/>
                          <a:cs typeface="Times New Roman"/>
                          <a:sym typeface="Wingdings"/>
                        </a:rPr>
                        <a:t> </a:t>
                      </a:r>
                      <a:r>
                        <a:rPr lang="en-GB" sz="1300" dirty="0" smtClean="0">
                          <a:effectLst/>
                          <a:latin typeface="+mn-lt"/>
                          <a:ea typeface="Calibri"/>
                          <a:cs typeface="Times New Roman"/>
                        </a:rPr>
                        <a:t>Netherlands</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CCCC00"/>
                          </a:solidFill>
                          <a:effectLst/>
                          <a:latin typeface="+mn-lt"/>
                          <a:ea typeface="Calibri"/>
                          <a:cs typeface="Times New Roman"/>
                          <a:sym typeface="Wingdings"/>
                        </a:rPr>
                        <a:t> </a:t>
                      </a:r>
                      <a:r>
                        <a:rPr lang="en-GB" sz="1300" dirty="0" smtClean="0">
                          <a:effectLst/>
                          <a:latin typeface="+mn-lt"/>
                          <a:ea typeface="Calibri"/>
                          <a:cs typeface="Times New Roman"/>
                        </a:rPr>
                        <a:t>Poland</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effectLst/>
                          <a:latin typeface="Calibri"/>
                          <a:ea typeface="Calibri"/>
                          <a:cs typeface="Times New Roman"/>
                          <a:sym typeface="Wingdings"/>
                        </a:rPr>
                        <a:t> </a:t>
                      </a:r>
                      <a:r>
                        <a:rPr lang="en-GB" sz="1300" dirty="0" smtClean="0">
                          <a:effectLst/>
                          <a:latin typeface="Calibri"/>
                          <a:ea typeface="Calibri"/>
                          <a:cs typeface="Times New Roman"/>
                        </a:rPr>
                        <a:t>TOTAL</a:t>
                      </a:r>
                      <a:endParaRPr lang="en-US" sz="1300" dirty="0">
                        <a:effectLst/>
                        <a:latin typeface="Calibri"/>
                        <a:ea typeface="Calibri"/>
                        <a:cs typeface="Times New Roman"/>
                      </a:endParaRPr>
                    </a:p>
                  </a:txBody>
                  <a:tcPr marL="55892" marR="55892" marT="0" marB="0">
                    <a:lnL>
                      <a:noFill/>
                    </a:lnL>
                    <a:lnR>
                      <a:noFill/>
                    </a:lnR>
                    <a:lnT>
                      <a:noFill/>
                    </a:lnT>
                    <a:lnB>
                      <a:noFill/>
                    </a:lnB>
                  </a:tcPr>
                </a:tc>
              </a:tr>
            </a:tbl>
          </a:graphicData>
        </a:graphic>
      </p:graphicFrame>
      <p:sp>
        <p:nvSpPr>
          <p:cNvPr id="8" name="Textfeld 4"/>
          <p:cNvSpPr txBox="1">
            <a:spLocks noChangeArrowheads="1"/>
          </p:cNvSpPr>
          <p:nvPr/>
        </p:nvSpPr>
        <p:spPr bwMode="auto">
          <a:xfrm>
            <a:off x="103188" y="5963260"/>
            <a:ext cx="8856662" cy="276225"/>
          </a:xfrm>
          <a:prstGeom prst="rect">
            <a:avLst/>
          </a:prstGeom>
          <a:noFill/>
          <a:ln w="9525">
            <a:noFill/>
            <a:miter lim="800000"/>
            <a:headEnd/>
            <a:tailEnd/>
          </a:ln>
        </p:spPr>
        <p:txBody>
          <a:bodyPr>
            <a:spAutoFit/>
          </a:bodyPr>
          <a:lstStyle/>
          <a:p>
            <a:r>
              <a:rPr lang="en-GB" sz="1200" i="1" dirty="0"/>
              <a:t>*Pearson’s correlation coefficient,*p&lt;0.05</a:t>
            </a:r>
            <a:endParaRPr lang="en-US" sz="1200" dirty="0"/>
          </a:p>
        </p:txBody>
      </p:sp>
      <p:sp>
        <p:nvSpPr>
          <p:cNvPr id="4" name="Slide Number Placeholder 3"/>
          <p:cNvSpPr>
            <a:spLocks noGrp="1"/>
          </p:cNvSpPr>
          <p:nvPr>
            <p:ph type="sldNum" sz="quarter" idx="12"/>
          </p:nvPr>
        </p:nvSpPr>
        <p:spPr/>
        <p:txBody>
          <a:bodyPr/>
          <a:lstStyle/>
          <a:p>
            <a:fld id="{902E83EF-6F5B-8A4F-953C-6DD97E98B739}" type="slidenum">
              <a:rPr lang="en-US" smtClean="0"/>
              <a:t>11</a:t>
            </a:fld>
            <a:endParaRPr lang="en-US"/>
          </a:p>
        </p:txBody>
      </p:sp>
    </p:spTree>
    <p:extLst>
      <p:ext uri="{BB962C8B-B14F-4D97-AF65-F5344CB8AC3E}">
        <p14:creationId xmlns:p14="http://schemas.microsoft.com/office/powerpoint/2010/main" val="8133353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 of Results</a:t>
            </a:r>
            <a:endParaRPr lang="en-US" dirty="0"/>
          </a:p>
        </p:txBody>
      </p:sp>
      <p:sp>
        <p:nvSpPr>
          <p:cNvPr id="3" name="Inhaltsplatzhalter 2"/>
          <p:cNvSpPr>
            <a:spLocks noGrp="1"/>
          </p:cNvSpPr>
          <p:nvPr>
            <p:ph idx="1"/>
          </p:nvPr>
        </p:nvSpPr>
        <p:spPr>
          <a:xfrm>
            <a:off x="386943" y="2073522"/>
            <a:ext cx="8393678" cy="4385151"/>
          </a:xfrm>
        </p:spPr>
        <p:txBody>
          <a:bodyPr>
            <a:normAutofit/>
          </a:bodyPr>
          <a:lstStyle/>
          <a:p>
            <a:pPr marL="514350" indent="-514350">
              <a:buSzPct val="100000"/>
              <a:buFont typeface="+mj-lt"/>
              <a:buAutoNum type="arabicPeriod"/>
            </a:pPr>
            <a:r>
              <a:rPr lang="en-US" sz="2300" b="1" dirty="0" smtClean="0"/>
              <a:t>Limited Health Literacy </a:t>
            </a:r>
            <a:r>
              <a:rPr lang="en-US" sz="2300" dirty="0" smtClean="0"/>
              <a:t>is a </a:t>
            </a:r>
            <a:r>
              <a:rPr lang="en-US" sz="2300" b="1" dirty="0" smtClean="0"/>
              <a:t>relevant problem </a:t>
            </a:r>
            <a:r>
              <a:rPr lang="en-US" sz="2300" dirty="0" smtClean="0"/>
              <a:t>for European member states (on different national levels)</a:t>
            </a:r>
          </a:p>
          <a:p>
            <a:pPr marL="514350" indent="-514350">
              <a:buSzPct val="100000"/>
              <a:buFont typeface="+mj-lt"/>
              <a:buAutoNum type="arabicPeriod"/>
            </a:pPr>
            <a:endParaRPr lang="en-US" sz="2300" dirty="0" smtClean="0"/>
          </a:p>
          <a:p>
            <a:pPr marL="514350" indent="-514350">
              <a:buSzPct val="100000"/>
              <a:buFont typeface="+mj-lt"/>
              <a:buAutoNum type="arabicPeriod"/>
            </a:pPr>
            <a:r>
              <a:rPr lang="en-US" sz="2300" dirty="0" smtClean="0"/>
              <a:t>Not </a:t>
            </a:r>
            <a:r>
              <a:rPr lang="en-US" sz="2300" dirty="0"/>
              <a:t>only for health or literacy but also for health literacy there is </a:t>
            </a:r>
            <a:r>
              <a:rPr lang="en-US" sz="2300" b="1" dirty="0"/>
              <a:t>a considerable social gradient</a:t>
            </a:r>
            <a:r>
              <a:rPr lang="en-US" sz="2300" dirty="0"/>
              <a:t> in European member </a:t>
            </a:r>
            <a:r>
              <a:rPr lang="en-US" sz="2300" dirty="0" smtClean="0"/>
              <a:t>states</a:t>
            </a:r>
            <a:endParaRPr lang="en-US" sz="2300" dirty="0"/>
          </a:p>
          <a:p>
            <a:pPr marL="514350" indent="-514350">
              <a:buSzPct val="100000"/>
              <a:buFont typeface="+mj-lt"/>
              <a:buAutoNum type="arabicPeriod"/>
            </a:pPr>
            <a:endParaRPr lang="en-US" sz="2300" b="1" dirty="0" smtClean="0"/>
          </a:p>
          <a:p>
            <a:pPr marL="514350" indent="-514350">
              <a:buSzPct val="100000"/>
              <a:buFont typeface="+mj-lt"/>
              <a:buAutoNum type="arabicPeriod"/>
            </a:pPr>
            <a:r>
              <a:rPr lang="en-US" sz="2300" b="1" dirty="0" smtClean="0"/>
              <a:t>Vulnerable </a:t>
            </a:r>
            <a:r>
              <a:rPr lang="en-US" sz="2300" b="1" dirty="0"/>
              <a:t>groups </a:t>
            </a:r>
            <a:r>
              <a:rPr lang="en-US" sz="2300" dirty="0"/>
              <a:t>with specific risks of limited health literacy have been </a:t>
            </a:r>
            <a:r>
              <a:rPr lang="en-US" sz="2300" b="1" dirty="0" smtClean="0"/>
              <a:t>identified</a:t>
            </a:r>
            <a:endParaRPr lang="en-US" sz="2300" dirty="0"/>
          </a:p>
          <a:p>
            <a:pPr marL="514350" indent="-514350">
              <a:buSzPct val="100000"/>
              <a:buFont typeface="+mj-lt"/>
              <a:buAutoNum type="arabicPeriod"/>
            </a:pPr>
            <a:endParaRPr lang="en-US" sz="2300" dirty="0" smtClean="0"/>
          </a:p>
          <a:p>
            <a:pPr marL="514350" indent="-514350">
              <a:buSzPct val="100000"/>
              <a:buFont typeface="+mj-lt"/>
              <a:buAutoNum type="arabicPeriod"/>
            </a:pPr>
            <a:r>
              <a:rPr lang="en-US" sz="2300" dirty="0" smtClean="0"/>
              <a:t>Member </a:t>
            </a:r>
            <a:r>
              <a:rPr lang="en-US" sz="2300" dirty="0"/>
              <a:t>states do not only </a:t>
            </a:r>
            <a:r>
              <a:rPr lang="en-US" sz="2300" b="1" dirty="0"/>
              <a:t>differ in levels of health literacy but also by associations with social gradient indicators</a:t>
            </a:r>
          </a:p>
          <a:p>
            <a:pPr marL="514350" indent="-514350">
              <a:buFont typeface="+mj-lt"/>
              <a:buAutoNum type="arabicPeriod"/>
            </a:pPr>
            <a:endParaRPr lang="en-US" sz="2300" dirty="0" smtClean="0"/>
          </a:p>
          <a:p>
            <a:pPr marL="514350" indent="-514350">
              <a:buFont typeface="+mj-lt"/>
              <a:buAutoNum type="arabicPeriod"/>
            </a:pPr>
            <a:endParaRPr lang="en-US" sz="2300" dirty="0"/>
          </a:p>
        </p:txBody>
      </p:sp>
      <p:sp>
        <p:nvSpPr>
          <p:cNvPr id="4" name="Slide Number Placeholder 3"/>
          <p:cNvSpPr>
            <a:spLocks noGrp="1"/>
          </p:cNvSpPr>
          <p:nvPr>
            <p:ph type="sldNum" sz="quarter" idx="12"/>
          </p:nvPr>
        </p:nvSpPr>
        <p:spPr/>
        <p:txBody>
          <a:bodyPr/>
          <a:lstStyle/>
          <a:p>
            <a:fld id="{902E83EF-6F5B-8A4F-953C-6DD97E98B739}" type="slidenum">
              <a:rPr lang="en-US" smtClean="0"/>
              <a:t>12</a:t>
            </a:fld>
            <a:endParaRPr lang="en-US"/>
          </a:p>
        </p:txBody>
      </p:sp>
    </p:spTree>
    <p:extLst>
      <p:ext uri="{BB962C8B-B14F-4D97-AF65-F5344CB8AC3E}">
        <p14:creationId xmlns:p14="http://schemas.microsoft.com/office/powerpoint/2010/main" val="2778844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7519029"/>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600" dirty="0" smtClean="0"/>
              <a:t>Summary</a:t>
            </a:r>
            <a:br>
              <a:rPr lang="en-US" sz="3600" dirty="0" smtClean="0"/>
            </a:br>
            <a:r>
              <a:rPr lang="en-US" sz="3600" i="1" dirty="0" smtClean="0"/>
              <a:t>General Health Literacy (Europe)  </a:t>
            </a:r>
            <a:endParaRPr lang="en-IE" sz="3600" i="1" dirty="0"/>
          </a:p>
        </p:txBody>
      </p:sp>
      <p:sp>
        <p:nvSpPr>
          <p:cNvPr id="5" name="Slide Number Placeholder 4"/>
          <p:cNvSpPr>
            <a:spLocks noGrp="1"/>
          </p:cNvSpPr>
          <p:nvPr>
            <p:ph type="sldNum" sz="quarter" idx="12"/>
          </p:nvPr>
        </p:nvSpPr>
        <p:spPr/>
        <p:txBody>
          <a:bodyPr/>
          <a:lstStyle/>
          <a:p>
            <a:fld id="{902E83EF-6F5B-8A4F-953C-6DD97E98B739}" type="slidenum">
              <a:rPr lang="en-US" smtClean="0"/>
              <a:t>13</a:t>
            </a:fld>
            <a:endParaRPr lang="en-US"/>
          </a:p>
        </p:txBody>
      </p:sp>
    </p:spTree>
    <p:extLst>
      <p:ext uri="{BB962C8B-B14F-4D97-AF65-F5344CB8AC3E}">
        <p14:creationId xmlns:p14="http://schemas.microsoft.com/office/powerpoint/2010/main" val="42634387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RQXGBYXFxgYGB8YHBwbGh4XHBwcFxwYHCghGhwmHBYYITEiJSkrLi4uGB8zODMsNygtLisBCgoKDg0OGhAQGywkHyQsLCwsLCwsLCwsLCwsLCwsLCwsLCwsLCwsLCwsLCwsLCwsLCwsLCwsLCwsLCwsLCwsLP/AABEIAKkBKgMBIgACEQEDEQH/xAAcAAACAwEBAQEAAAAAAAAAAAADBQIEBgEHAAj/xABGEAACAgEDAgUCAwMJBAkFAQABAgMRAAQSIQUxBhMiQVEyYRRxgSNCkQcVFjNScqGx0XOUwfA0Q1NUgrLS4vFikqKz4ST/xAAYAQEBAQEBAAAAAAAAAAAAAAAAAQIDBP/EACARAQEBAAICAwEBAQAAAAAAAAABERIhAjFBUYFhEyL/2gAMAwEAAhEDEQA/AIJHrr/6ND/vH/swyxa7/usX+8f+zLp6lqN0ojhD7HZb2sKAMZBu/wBoSrsdq0Rs++MIZ9QY2JjRX3xqq01bTs3ObIJrcxrj6M8X49hKE13/AHWH/eB/6MKq67/ukX+8D/0Yw/F6o7bjo2pOwcVuWwQ180G5+4ycOv1IC3CWPFmjyaSwNv08lzuNjj75Bf6EZfLHnRrG+4+kNv49jdDLU0Z86IgSEU6miAg4sFweSeOKwXTZ5WvzUCmlIq65u159xXf753q2weS7+UNsyU0hIota+iv3zdC+Ocimi5IDOAZLA5szNauKQTM6q72/qRgQRQ+pG7bftmjYZnet9QmSVwrBYo1iJ5olpGI5NVQAwARLq4UpAz2m6iOxLGwPyGN384aawS0vzVGr+PmsoS+IXVzuRfL3yIrBjbbF3Egf4YGXrztHLyiMEjYFWui54B/LA5DFN6iBISZR9XFgD4vteTD6th69wB3WAOR3qucadT6gYhGBRLA2zGh6RZ/U4pbxBIRuXYB5Jkrk83QwGengcaOgGEm08e93g4NLJTF5HRQo2/n/APOUl6/KbAVSVUEk2LJ/s/bCr1qYEeYqgbgD3+LwCJDOyIxs+o8X7exwM0OoiBNs1g+/bAv4glKErtP3Cn088fnheseIwkabGt+Nxr2rnj2wGnQVYxkuTuPzlKHpsw9zV33zLy+PmVhdG+KA9/tWLdZ4s1Z3EMyA9roAD+FnA9M12iLiMbiKrcQe+Ln6U+5/Xwfp57d/v988n1PirU3zKx/X/TKf8/yODczGu/qOXE17LpulSCwzBrBA57YCXokh+qWhz/jxnjsHU5VphK1e3rJx/wBN8WybgJGLCqPPtkHriaMGEJfHHOLX8Pr33kAVxfHe8W9MMksY8iQMnF88jmz/AKY/1ukYogU9u+FT6dpUiuqs++Al00RYncOcpt0aQ2N1A/f73g36Aw5Vueff5wLR0cF1uH/zgdRptMBd/wDIwEXh925c7TYIr7ZZj8PjszWKrA+ikhAoe/GA6hLHCBSXfOHXowDC+wN5Z1Oh3OCfpAqsBS/UIyosEfbBT9cReAl9/b4745l6ehABHbB/zanbb/ye+AvXUhoTIqjj2rKUvVWQAslWPj3usfDSqoIA4POCm0qkUR2wMxP1GQt6R3+2A/Hz/wBjNQdKo7KM75P2GASIj5ywpwCp/wAP8MMov/n4wJjCqB/jgUHf+BwytYwJA4LqjN5LFTICNrDy0Ej8EGlU9ye2FAzmsQNE6EWCjCtxS+D++OV/MdsC6h/T88kTlTpsm6KI+nlE+l/MXsPpf98f/V75ZJwIyNifU6yCB/K2PJJKHk2gbyRHVnn4vgY5Y4u1+gjmaN23B492x1Yqwvgix7H4wF+o8SQJv3RSfsjGXtBwJuFaj7exyb9e03mNCq2wcxGlFFwN23+HueM+1/h/TyljIr+pFjapGG5VNruo8kEnnPho4Y5GkXcGYgt6jTECgzD3Ne+BY6R1ZNUoKxPto0XUVakqQPuKyOj6tE7bRGwsNRZQAQpo19rxG3WIdMpjhurZtoJbluT3PFk4h1fUZHrYoShQrk18YGl1fiUJQIjU7mW6ulXtx7k4i1/jKRiFG0g2D6ase3vivp/QJpySysouyzcL/E5PV9BKzIAjyRhSGdSFAb2K21mvywKGs65MbAsKCBSjtftx2ytqYXCF5Cy2QFB5Jv3PPGaZOiokbRm2V+Ws8k/PGci6HGFK7SwPBLksa/M5UZuaGNJYgAFNWxu/44z6nGPLYnnj3xinQolIIjFjsTyf4nLR0nyLHwcKxjdIU+Utcnk4vk6V6pNoN9uBnoqaUfHbOS6T7Y2pjyQxyIgABonnjLC6j17aI44Oeh6zpoI7ZnuodHrkZq+Ws8cD8Ldek0sgYElb9S+36Z7d0XqkepjDoe/cZ+e3VkOaLwj4lOnkBukP1D4++ZrT3IrkeMU6bxBC+31cMLB9stSdRiBouLq++RV0kZGhlTS66OS9puheVh1qI9jZsivfjAZsRkCRimbrydlUkjBP4hQAek7jXGA5bBM2KH6/wSE7Xx78ZVbr7AfRZPasB4zYNjiv+cnaLdtpr5/LKsermaRQeE+a/PAcyYCzifqz6gS/s+RWA2ze4bAvp1Fi/liImQeZuXzAAAgiNhiPUSJVoUK5uslo+riQqVQ+WzrGshYfU8YlX0dwCDV/PtXOV5ddo2AaR4iGLd1N7lUBtwrcpCbQbA4rGKa3TEbg8e0eRJYHA8ylhbt70AD7UM1n8Z0DrPUJIt+xAQIJpw+73h2ll21zan59/thp+qFAwMf7RWrYH3FlKmQFNqHd6QQeBRB5rnADqUDlFl8sOXmjRWO82rGN6IFfmPYHnLGk1Gm1N7DHLt2k+nmqIUjcASpG4Ajg85Pw1LT9VDuAEPltIsYfcPqeISodo5CkMFu+5HFc44iI7H8sUtqIUby6VTvjCqqliSEUqaVeNqgC+wC9xjJD3woPQXHkqAyttLp6YjAvpZhSxnsAKFjg98YE4u0FqZd3mf1jFTI6tYYA/s9vKoOwVuc7qdeqjk1kpFjXOfLfaaba20j2ajRH65hdJJrvwsTPqJfNdgZlKohVRfCUti/c8n4rL/UPEw7Rgsf8P45nNZrHlRnZuFPqAPtlgZarrbBVUzO5Ut29Ng9tzCjxlTVTSy8lj24UXX+pzkfRlVwNRMsMUib45OGVueV3XtVh3onNj4bgRIE8u2IBqV12swBNEA/SPjtffCsj03Sp5JmlkWOIMUZqPDDuCoF/qeMc6DV6MSCOI+ZIbKs6na1d/L42tX5nFzcnqcRSUrMS6EQyEMxjCsAdtH1AZKdZmi6e6wSl4WUyKEoqu3a17iB+XzlxNO+sa9YkMkpJHChQLJJ4AUdu+Z3p8zjWvG/nKrQ+YEko0Qedmw0Rj7xH0xtRBtQgOrLIm7tuUggNXa+2UJdLqn1UM/kogVHjdfNBb1fvCgQQD2HfJ8CqvWW3RF4dkUjlFtqkB5oshXgGvnJtqtQZ5IFji3KodWLNW0/2h3v8siPC2oKbWMAkVxIJjud5CDYDWBsFccE47TpMv4kagtF/ViNlCsfvYJPzgIH6o50yy7QhMnlyH6lSiQW/Lj3yDayVTMQ6yRxpuDBKsn2sGuPtjPUeH5VhkRSJC0vmgIPLZbPq2Fmon4DcYXRdKl8wX5/lEESLOUIa+1BLo4Up0plJiYea6vW8FNoW+zIaB/zzmi00khkVp3BjkpTxdd6PHIzR6foSoAoeRkX6EZrC/FGrI/MnIQ9GVGZ1L7m5a2sE/lkCXxACkLMPtZ+B74q1mnCPFtsh+GF2CCO+a6VARRrnuD/pi0dLROVQD47mvyvtgYo9GR94N+l+Oe2I+u6JkWxdAi6+M9HfQICSFAJ+MV6/R9+M1LlZs0s8DdeVZUgkel5KnuPUKI5/Q/pnq+n6HGPUHsMPnPEdd0oKbVQKNjN5/JxqxKypIfoVwBZHJNj+AJx5Z8E35bjRaONSGEnYFeT3vI/zVAG5I3E2Ofn4yqPDjMPWy2A1VfcnuchpeizCZXeior/D3GZaMdR0/Txjc/A7WTlctpQa4s/xxl1DSCUBW7Ag181lCXo8TSu4aiRRHFDA4NZp2oqAx+wvK79T04G6gBz3GGg6NDGQQ9N7+ruMrNodHfLAnn97AudN1CSJuUUv5YqfxCLKqo7NX5jGjvHBsjHAINfkMpNLpxG06oGA9wO98YBNBqS8Ic1ZF5nJfEMwJGzsT7H/AEx2vV0G5Vjf0gFgB2vnKv8APem+B/DA5p+gIu0o8iOpdhIixo1MArKdse1gQPcE/fAaXwsDAkbvIGESQuYiNrrE5eInctgqSO1fe85p+iLYMmyQ+YjOTZ3oIgjqwPcFwXCni+e+STotgbyjkDTckkkrEx8xST+68dAjsT3zW37ZyfRpF0eNJRIA5YNqGIJ4/b7fMBFdvTf6nOdF6FHpr8vdRURjcqcKDYAZUDN/4ie2L5ujsA23yydrJEzFgYPW7I0VKeQHFgV/VqLrD6fRpC4cFQd+oLkd2V2ZkDH3K2oo9qIGLb9kkX9ZoEm8yy67tqsQAK2b6KFlJVv2n1rR4FHjDz6wLZJr9cyXUtWhkY0rgsWphYBaNENA8d4wR+ZyGi0s020epqAF+3HuTkaXp+qgSSGJVuTbuYAgkqNtsfehQFZXj0ks7c2x+B2H55ouneGkWvMO4/2V7fqff9MfQwKopQFHwBWQZvQeFlWmkIv3Ve/6ntj2DQRopRY0AI59IN/mSOcU6jVyvNqtknkxaRFJpFbfIULnfuH0Ba7Uee+VfxGoeLplTss8xXzSKqvKaRt6AVYtaH5ZcTWkXTACgoC/AAr+GVtRq1SeOBlffKGKmvTSizZvihXt75ndd1KSKHWrHNIT+JigiZ33MgbyklkBPYBpPyBOXYIIIuprGkhIi05Xa0jSnzJnA43EncVjs+w78ZeKaseI9f8AhYvNMbSLvVaBAI3kKPqPPJA4yxMyqVDMqs3ABYKSfhQTyfyyj4/1CKmkV22o+riLH7RbpK+5JUAD3JzOzp5+o1ceqKp5k0W0FC2oeEBGRIF20i7rLODYJParxJsLWnk6pAgctNEBGQHPmL6Sewbng2O2B6t1iDTxJIzq3mbfLCm9+4gWpAPABu8XS6Ul+q6oQlpFBhgG03SRAEqK5JZjyOeDnWgYQdMRYJTHE4LKENny4mCFh3QNIf3qquaxhrSaiL9mWVqG0sGq/a7o98Q+HOvrJFp/NYmWawGWMhN3qIUsPSG2jtj3xEkraSZY1uZoyqqDfqbg8mgas/wylrelSI+hWKMNFAre4UK+0KCw9xRY8e+ZaSi1JbVyIPN/ZxBjGQgRiT6WVrsE0RRrKaeJlMay+RLsMnlsfTam64o+vn4y1HodSuo1bhU2yBQjFuSFSlUAfT6ySSc+0/RXWLRR2u2Bg8vPdtp+njn1G8Ami15kmkiMRQoiOLYGw11YH0njtlHxNPKphjiC7pX22SQRXJ7DtXvjTQdOkXVTysylJCpAH1UBQVrHABs8fOQ6x0l5ZopEkCeWHBBFn1Vyp9jQrAzPUYGbXDYq3HF6mPYFu1/PY4A9XI08TvtDysUH9ngn1c+1C80g6PR1DFyfO9wOVG3aB9/c4sfw0BFGhkbfEQyPQ4oVW08UR7YCzQSu+/d6lDehtu3cPfj8/fEmslk3z0/7NB8Cwa7DNimmKA2xck3Z/wCAHAGJNT0hNjrbU7Fj8+3H5YGVmD/stxFtyRXtiyLVyQs08bFSpIAHY+3OazXaBCysbtRQHtX3xTr+nJyRdXdXxf5ZZUredH6nqpo0aMs528g0O/bnG7xaio2QOTzuDMBzX+V5iPA3VWiZ4gaLD0E/NGsbnXzPHoZfNqbzHilpTQsH6l+xHfIp70/QanzUeZvSADQbsfe/nI63ocrvIysAGcHubK/H2xUOuat1jAG3mVJHCH6lPoNf2Tjjrbag6K4yw1ACn0Duffg4AU8OyAinHDbrIJP5flnP6MryLAJWrA5u7vK3U9Bqt0XlySmIod1kb1c1R+474KXpGs87cshIYUSx7WKsV74DrqOgV/LJkrYNvcc384FNBAsDxlwUJ9RvsfjFf9HZG05jcKJQBUm4ncymwSPbK8vhSV/N3ui72jkpboMlXfyDWA8mSNIXdHoEcsOe3FYuj6JAQDsPIHscsw9HCwPCaAfk1wAe/H65ai84AD0mgBfzgCj498mgsd/asXjVJ/2ifV5f1D6/7Pf6vt3wg1UdcyJw3ln1D6/7Pf6vt3wD63U7FOZNdTLqGIQE80fgZe6nrLNXdd//AO5Pw622SSuFYqw/OqOAw6V4bUUZTuPwO36n3zU6eEKAFAUewArK0A4vLyYE9mfAcHCJgdXrYYioklSMvwodgu7t23Hn2wK+q6DBI7O6k71CyLvYI4HC+YgNMQDQJ+2T0nSYY/LCIB5QYISSSNwCsbJskgAWech/SLSeU834mLykbYzhrAb+z9z+Wd6F4i0ms3fhp0lKj1KLDAfO1gCR9xlypsGXpkVy/so/2v8AW+kev+/x6slp+mxJt2RRoVBVdqKpCnkgECwL5z7rfWINJF5uofYlhRwWJJB4UDkmgT+mUemeMNJqEmdHZVhUPKZI2j2qd1Gj3HpPbGU2GMourANG/wDSvvk0XnMvov5RdFI6KV1EaSNsjmki2xM11QYE1z8jj3rGPX/E50spjGi1eo2qHZ4kBQAgn6ieTx2y8PJOUPBCTnRpzmYl/lH0/wCA/GxRSSKJVheMlUdGYcbuSK7UR84PRfyjBoZ9TJo5o9JGimKU95nZgmxR2+pu4JFAnNf51nm1hgoWTQHNk8fqTnYo1ZbVgw+VIYfxGYfR+INd1HTyh+niPSTwzqsokBP0PtO00WBYBbA98yHgPxLroOnyLo9MkkcLGWWRjwoZVO1UDAk8FjXscv8Amc3sskG22JAUCySaAr3JPAGBWMFQQVYHkMDYIPYgjg4h6bqIutdNuWOjbhkVyB5qA1VEbkO4Gj8/bLv8numli6dpo50aOWNShVu9BmrsfiszfHIs8uzMDkgckUSPcX2sfocg68Yr6t1F4GllVFcedp4DuJWgQvIIHPMmd6zr54EiL+Tb6hIm2hiAjmlYWQQ327ZjGtWGYGwKsVY9xfbj9MrTx85Yk6dU0kykEtEsYU8coXIJPx66zOdO6o7SLFMWjmKEvDJHt9Qr1QuvDoOb9+xwq5LFxizVx5R6nqNTB5DSSWWlCynbUIViQAD9SntRwWoiczahTNuXaCiA0yWDzwO1jg5cTQNUgI4PGZ2XVqzbRZ781xxwReMPDv8A0WM2TYPc3yGI4xT0seh/tJJ/5jjDUNxVwy9xnqHgzri6hWTbTJRN1z7X+td88ulYEWDY+2M/B+uEchXcULcbh3AY3xf3wreR+JXVXdkBGySTbYXaittB3e5J9s+6j1qQ+asZVSvkCOjbFpOTf2AxuvS4SiqY1dVXaNwvjvz8884dNGgNhFB45oe3b+GQIZfEkh2oqr5hd0J52jZXc/JvGHRtRNLueUqEDMqgLRNVzZxn5Y+B3vsO/wA593wMvLrtQwBG8HzCsihPoWzRU+5IyoYtXIi8yqQs12QCT/1YP6c5sTXzgmrAyE3TdXTKGJUmMkluSAtNXxzj3T6IhVFtwAPq+BlxqyO8YCARrz6F+rf9I+r+12+r798rdQkVVJ2py24+kfV/a7fV9++F875zOeJOpWwQHtlA/P3En5y7pZiCCDWJIZMYQPgbvpOsDADNBEOM886ZqypGbnpeqDAZAwXPPv5atPelglq/LlKk/Z1Nf/koz0PbhETEuJXmvjPwiG6fpn0EIpdsskaC2ffGo31+8w9x8E5S8JRCbqWmnL6tpgSr/wD+JYUVQrWsrKarnbdfGevxjnKfSvEEc0XmG4kLtGvmsotlZkIADd9yng8518fLXPyjJ9e8LuNFMuqfUdQ/biWIR0ssYNrS7iQwAY2O1dqzPdA6L1DU/idNK2qXRSQsqtrKLq427KAN/UDYHFZ6jPrwyyfhzFNJH3TzKo/DFQxX39sB0XrsM0OlkZljbUorIjNyWIsop9yOf4ZdqPJoPB+sEf4afQ6nUbWOwrrdun+xVD9Nbj8e/bNF4r8I6x9cs3kjXabYqxwyTmNYyFA9XPNMC1jvuPwM9FXrEH7WpATD/WgAkrd0SKuuDyPjIDxFpbI89BUZlJNhfLWizbiKoWL+L5zUZrzPpn8nmtXRa7SuIQZXgkiYP6S0bWb9NqKoWec2Oj8JGXpEeg1RAcRhC0Z3BWRrRlJAuqW+PkY/g6pHMTHE5WQpvTfGwtTQ3gNW5eR2PuMTL1fUHp0moDIJofxG8eXYbynccDd6bVb9++U9k3hfw71bSeXpzqNK+jRh3VvM8u+VXjjuau6+cs+CPA76GHVwySpIk59O1T6RtZOb78EfwzbaeTcit8qD/EXkjgZL+T/wm/TtO8LSibdJvBCFK9KrVEm/pvNNswfVRKYnGnKCWvQZL2j7mvt2zMeCNRIJdbDNK0rRSLyzE+zA0D9INXQzN9tRdl6T58DpIWj3zvJwBu9MhKVf2VMN1vpI1Eao7MAHSS1oHchsHkGuecbsczEXiXfP5Q8kETGIxO5SbaCV8xQwph+8APb3vjOdanRuycG+cTS9IQbDbt5YZY97btoYUe/J445vjKWs8UtU7xiMiGRk8qmMsgQgOVK8Ke+1aN13F4LqXUtSdRJBCYaMCzxu6MCoJI2uu71GwOeKzONqOo8PacyDcGJBDLGZGZRR7hC1UD9uMHL0uNZXmC/tHFM1nkfFXXtgtS8i63RmQRbpYpUYqnKlVDEI5NlS3sRih+rzvpZNYrKFVnIhK8FEbaQW7hzRN9hxxlypsdn6YI0YQbY2JvsSO9ni+L57fOK4dB5asCbLMzH49XsPtl5NS76p4958t9OkqcC0LGuDXP65n21kzQg2zsJnRitByq7vp9r4GXKbHw0iou0drJ/jzlWH0uG+DeE0kxdG9TEqSPWNrD3Af/XFWnLbgrlwzK3eipPyhHbHE17f4d1/mxKQb4GOlHGeZfyd65o0UG3BKihVizVmyBWayXVTeXD5TU8mpKkld4CFnJJ+AAvH6ZjFaE9sG0yjlmUDtZIH/HvmS1mqkfQeZLu3RTBzuXZaRy+49/R39sO+jI/FRrCXSZ1lhZQpQEhe5v00y3298YrRRyK17WDUaNG6Pwa7HA6jUojIrGjI21Puaur+aBxSsL/iNaqLxJHGwaiq+YVZCNw/uobHzi+DompCkWn9bp5lBcnY0dBwKXswB7fOXBo5dRGAxLqAOG5HHxeBGshP/Wp/9w/1xHH4aZST5oUBldRywDKxZb3c16iKv3ypqvBCO7O0lMzFiAgqybNc9ucgSDqDQsxLXGZPL9Vk+hOWB9rb+OZx9SXYse5JOMur9XMiMiq3Hckfa8z8UuVDqB8ZaZ8R6eTGmmfCncBzSdC1tEA5mtIcYQNtN5B6XpJNwGWSMz/QddYGaUAEYzUtDVf4jMeOn+ZperaSvpl1DKK/7ZFmUj/xM2bYLirrEGnTdKyRedINo3yCIyUK27j34zp4zGKSdLkM83TtRDDJGEhczEx7VMbRrtQEcPcgDALdUe2R0Wgm/ApGsMgk02p82NWXYXjWVmAQsa3GNiKJ/OsvdH6pp4tNpHiiigj1DKCjSBNm6xS3w7BgBtFd8eajqsEbiN5UV7UbSa5bhQT2BJ7A982wV6VZTrnnOnlWKbTLGb27g0TSMN67vTYlIHP7vNZPoehmTp/keUI5kikjj8wKym92y9rGx9Ng4x1fXYIm2SSqrDbuu6Xdwu8gUlntuIvJarxBp42ZXkrZW87WKpfbzGAKx2OfURxzmpiXSbQ9O1AngnMb2qNHKJJlLHftsoF9AQMvYUT8YXR6R44dWkyKkUjzOp3g0Ja9LADvZPzjn+d4vO8gFvN2eZt2Nyv9oNVEXxwe+ATr8RVGXeTIzLGuwh2KXupTXAo8njGRNqHhWQtotMWBDeUgINg2BRu/yxpWLJvEUKqrkvsZ/KLbfofttkHdTfHb4+cPoOoibfSSIUbaRIhQ9gQRfcUR/ljpVsjEPTuhmLVanUbwRPs9G3lSvvd8/lWO2bM1J4qO2cjSzMdOWEw3J6QAGtTupyVN0PjmuMxa1D5sQdR6AZrWSbfEZBIAYlMi0wfakt2q2P7Nge+F13X1EkMcYV2mj84F5BEgj9NEsQeSWoAD2OL18Vh1hdIx5ck/4aRjJXlSglaO1SGBIoMDRLL85jK30uy9H2tKYp5YllYvIi7SNx4LIzAlCQOa/MUcoazpQ88TiVwwjEQT0ldl7qJKljzzd3gU8TSMNQojjEsMscKqXYh97bAwOy63WLAPKt8Y01b817+9Zm610QdS6MJJIpfMkVobKBCtAtwe6kmxxi7U+HoTuX1iJ23vEGqNm7mxVizyQDRy94wmddFqDGQrCKQ3yCAFN7SOxrtmajA08cDxiGIzqgkcbiAAtrsh3XJIfcjLNxLmrfVejxSOrkEOq7bVivp/snb3H2xNN4eiAIUMBu3gByNrfK/HfJjxI7afftXzTqPw4JUqt3w7KTY4523lfxCdQsGpDOhUKNjhaZgeGXaDx9jlymxE9PVAQB35Ykkkn5JPfKmm6Qim1HbtyTX5WeMlr5pVEY3EqU9TxoCQeNoKknj75f0GpBjUkgkjkgVz+XtkUTpcawsCooEi/f8AXnH8HX3XSgCPbIEn2FSNrNA37QBTZUkcgG7zNa7VDaQvB45Pt980mig04UqzlZGHLJe62G4heCAzqvYC2AyFXJPFJ3SbIGdUO080TujEikWKKtYWgSfesDL1+SoHEsAjMkXmFLYCOVGreL9FOK7/AAeO2G0vUtJaeWpZlSAIRHbeXKdsZDMLK+kgn298dIyjgAD5rj/LF6+Ar67rXeAvp3a4pk37F3GkdfMWiLNKboDnFURmjlkaITeX+JjYII6VopFXzD6hdq1t34yc/XZjEyRoF1O3Vsx4Vd2nYBqHO4m14+ObGEXxKWeljBQeTbFqNSoGDizyu47aFk0a7VlyoXy9O1cscqOJKeM7d8gG2ZH3KSQ1kMtCwAO3GaSGRtouMjgcbwa+1++ZqLxVI6tRivbDIpHAKuSrgWWAKmvqqgwsDCQ+Jm2jdBOWoWVhJBPuQQ1EfljsYwyRncnI3cm+O/H/AAxHqI9jlfjNBq9DuZmsWSpHHYD2xfqelkKTdkEn9DiUsA07Y10r4lhOMtO+RY0mikxmr5n9JLjaCTCnnSNXtas3/TNTuXPLY25zX9A1/AGRGvLZn+poya2KdozLCYHhYKu8oSwYHb3KsAVNfAx2kljK+t10cUbSSMEReWY9h+dZrknFj/wU3816jTCCUSJI7adNo5HmebFtINADseeMuda0szPLLp01MTyIr7dsckMsgFbZ45OUI2qNykWK54x3H17TNvqeM+Wqs/q+lW7E/ngx4j01WJL9flbQjF99btuzbuvb6u3bnLyqXxihHopopNWJNN+Jj1ZSUhWShIERGjkEhHotAQwvi+PnseimgOsAhEyar9oArqNkjRLG6PvIuP0ghhfBPHzdk8S6cRpIJNyuGKBEZ2IT6/Qo3UvvY4wcnijTAoPMLb4xMCiNIFjPaRyoOxe/LV2Pxl5VOMUpehzx6PSCF1bWaRFCMx9L8BXjY99pHY/KqcsdQ6Q1aRo/U2mBQqXaPzFdQr068q24Bh7GiPex9L4s0ypBIWby9RflSbDtJFmie4J2mhXOc/pPEVjKrMXk8zZF5RWQ+X9bFHrao+WIHI9+Mm+RniJrOjyPA6xxxRyPPDNXmM3MbI253IO5iE20BwPc5pUclQWADe4B3AfYGhf8Mw+o8X/t9D5LOYtQJmaPyrdggIAAPqVt5AN8cE3ml6R1lNTF5iBlG50KuAGVkYqwNEjgg8gkZq3JqZ2vlsz8fS5Q+tO6LbqfpFN6SE8v1fNryarnJeI+pNH5CKZFM08cYdPLNHlirLJ+6VVrKixWVNZ4pKzaiJdNIzQKHJDqE2kFrZzwh2j6Tyb/ADrHbXSEHh10TSnzI2m08XkbmiLJJH6frUvYYFbDA+545y1qemeZBJBK24yWdyIEVTwVMajttZQRZJsd8X9X8SyeXozp4rOqaMjewUopG9gVP72wEWeB98Hr/Flea0cQaOE7XYvtJIrcIl2ndtvuSLPAyW1ZIP8A0fVX08hdi8CFSewk7kGT7hyzD7scLPML5xXrvEIrg8EcZlJ+syM7WRsqgo/z/P2/TI00vW3WSJ4ixUOpQkUTtPBA3AjkcX98zU8CL5VTS74VKRvahghABUjZtPA71f3xakhVdoPFk9/nAuxOWVMSljiCug3lXYOQzE+vj1AnkNwObwUjg7rttwoljZI+M4RnKxpiAHbvxx3N/wCeEUZ8BklGFMOj6Ayv9uQbF9xml6f4eWMqxYllEW47F5aJQqsLvYSoANfHFYh02h1ChgittZICakCk+smVFs+lilKDwO/OXk6RJ5oYqvlgAxo8pbYaktWJBLKS6mgQOKJIUXcZtMm6Vp4nSXad3nqVpvpaalqvaO6O35N5bl6vp0bY8yBxtG0n1DcaFj8z3xSvSPK0hiiQbxGvI7vJGAykk97ZRV+1ZebpzfihqVfb+zEZTZe4Bt3LbuDfbj+OOjtVm13T13lghFyy2ULB2TiQxlhTsOx2509b00aRMkY5fyogAi0du/0ve1Vo+x7mu+D0nhyKLdtZlVjIQvoG3zAQdr7N9ckgbqH3yCdH0i2u5S5dX3eYqOHRSQV8rbtYLZNDkWTl/wCTtzW+MESMSLE5XyzKQTsag2xgFokkHkk0tVzjpJZWAZFQqRaksQSDyL9Pxme1b6K4yyrKGEsfmBi9bQZGV+S0l3dEHuDjXS6OEopjjj2FVK1220Kr7VWOs9J283ZZRZa6vkD4+2Dj8wqGAY2G/wAe15ZOvalNCjwfzyUOqO/YQB+WZaKZoGQ8ihQ5+/vh4Hw+vLElKHyD9sW6eXAfaaTG2lfM9ppMd6JsKdRYw6dPtbFkLcYcNgegdO1NjvgvEcLyaWeOIXJJGyrzXJ4xN0XW9hmlWYEZBnPEXQGbRRQ6YBWieBwOBuEZBItuLvkXxeB1HR2ZPVpmO+Uyu/4gDUh9tLKGFJuHbaDQH8Mt6HxZHM37NJGQuY942n1A1yt7gLHcjKPRvFkk2p1UP4eT9iyhR6QQK/fJb3PbNdp0rS+H9WXhklbzj+HkglVZRCTufcNzBeQRQfbRNYcdG1MTaoQLAPxEKIrbyoh2xlNirtJZRdg37m8j/T1Pwr6oaeUrFIY5F3IGQiuTzyOfbLPVPE6b4IESWSXUpvURuEKpV7t7Gge/8Mu1noPQ9DmA6eswi8vSBiVUlvUECR1Y9VHcxPHOWepaKf8AGJq4dkhELwFJGZKttwdWVT78EEZnPCnitodJrJNY0jnTzstOQz0aCr8XeONJ4w3SpA8SpLLH5kI81XR+L2syj0N+mLp0YaXp0v4s6mV0JGnEKbQRTFiztRuh9Nck8ZzwpoJdLp1ildHK2RsBAskszEnkszMSfYdsz8fjuRo5HGjb9k5SX9otCjXp92P6ZLrPiCQmAxD9mxDk7uWFH0Eew5HP2zN1emj6zC0sundJVTyWkY2u7llKBl5rcAzVdjnFGv037LWoZfVqnJJr6V2qqr359K0e3fF+p6uxHHB+LvFbahqokn8zhcX+o6skxHzOYg4BCgVuoeke1AULvFcsxplH0sxYj7nv/jkWOQOFRdie+DYZM5A4QJhkSuG253ZgViMiRlhkwLjCh4bTSUSRsLAAqrMF3EkChuIBPehYs0LF4AnHfTNRClJR3ljGxMZreAW8skj4BIH5YiVdl6q/4bzUALGgDtIUW4QsVJul5J5rjvXOH6PrmkMwYllSXajFDHuTatEWKJJ3HjitvzgOn9ZSRgFVgNiuDQra17R6SaNA+k0RWQi6vJe0orN+IMFltoG5fMjJoGxtNE979s1n8TUFXVeRG26R3dgZEJClY/2hAAUqdw9G71AkD2yMvTdSQ2xmDGIpvkkvnYoBUxGwSbsFSAfUGvAydakZkYcDydQ3lK3LTQOAV+4YcDjsTVHJy9ck/deNlDQXIibhtlsOK3H1pW/v27j5vadJS+HnZXWoqeORAHJYRs7bmZAqAWwocVt2ir5u9N0QONRvK7plVNyrRRRGqUu6/fcfyNZQ1c+oDuqyyttWBl2xLTEsVlUeir2UwHsW96rI6yPUMGjXziFeYLIWCnawUxMfUpO07hZ7VyrXjv7OjLU6MEl5ZeQjxHYoUDzgi2ANxDbQALv6j7Za02lKIqCSSlUKOR2Ar2Fe2IZenO6z7oxuniSyZPplVSpocitwRgR2r9MZpAxALltxFttl4v3r09ryLGMMkZYCveh8Xlh1As1gPwY3Xzwbw7GxWZaLjrV33XFck/8ADKOtkUkFQReMToF97wWo6cD78YQPRHHujbEkMe01jbTNgPIHw+7KEL5ZD4Uw0M9HNf06exmBWSjml6PrcgX9Q8Gs03mx+XFJ5gfzoyyttuyrIPSx9ry9F0SWLXS6mJ49kwQSK4a7X3WvnDdc1xE2lVHZdzkvXYqBZvKJ8WkhHEBMUkojjbcLPNbiPYZdqYpajwfMBq4o50XT6li5BQl1Yj2N1WE/orNWlkE0a6nSjYrbGKOnw4u779s7reqyprpdgZ40hUshfaoYk8j70MtjrweNXHAYXR9svKpxhU3hZr1QmmSSPVEM4VCrK45BTmqB+c5oNO0ARSYCI+zpCFdqFDcT2+5HJz7VdVJ7HF76gnucm1cTQbfNFgiUlmAvufzzm/gD2HbAl84WwopbIlsHuzhOBInIk5EnIlsI6TnwyIw8KYHY48I0WXdPp+OxP5DIgksn7NwjEgsVIK0ByQeQCeOf8sKWTCspbWY0os5Zm0MxLht9jzB6VG1huDIQS452+kgAH6uexyCdMm4YBgximiB31tJNxuVLniiwq2I4y8WdHPR/S/mOVXaCaUEjaQ25TRN8D2OWo9JGWVvNc+dIsykUAWVOCKUbQVrv3wEXTJfQWXcoILRO42k7CpZNoNc03Pfk0Dh4OmyiCBKTzIXjKncSNqGuDtuyvpqvfL6+Uc6RoIo3pJg5Cn0K3cMR6mXew4qhtCjk4Zn0gLkhGYEyMdhYkx8Fl4O4p77b24LTdHdCjBkGyWZ+FPKy36CbHYnv9hkx0YChvbYplKLQ9JlBDc+4pjQPz74632vYx6hAieYIztDqtiLabeqYAgEqSw5Hzn0nXgoACNvLOhRiAQyAMQSu4EkMtAXd+2RfRIYhA7ll9K8sA3pogWK59P58ZTnn0ykMxD+bLTOr7gsgQ8/VYOwV6e/AxMpdH/pHZbbC7ItA9wwJTeLBXaBZC1uu/asDoOpO8ki70LSQxSxbTuClg4IA4PB28ZYJgVBOqoVRNysq2doBI28X2v8ALKej6qvG6IISU5QcKZa2CQkA7yTRoEdiavH4n6HF1iUwod9EQFidm7dMveJwbo1XaiSx7VWaDTuGVS3pYgErxwSOR+mLND1LzRYjZFo0WK8kEggUT2rv2PtiPU+OIUdl2OdrFb45o1jLfUNz5S8zOb8Ec+zLaZfIGTPvbBnAjOPfDaeTBNkYMBvDLltJMWRZbXAtF8vdN1NHFmF0vfINHqtIkzI7Ow2AigasHveJtX0xFCKJXCxtujHHp/1y6PpxHrf60/lgd1M/rdlc24Cm+eBgBNwAOw4GV2758MoP5md3YAZIYQYNn27IDPjgT3ZwvkMg2BIvnVH+Av8AQd8EMH1L6T/sZv8AIYF2Nl7/ALoaJSfvL9NfPcYeDqaxqp8oOT+IPL0FEJqzx2Pt784m6X3j/v6b/I5X6f8A1cv+y1f/AJxmsRr28TkuscUa2REaLc+v6qoEekCzec611dottbTZO4k9gKo0Oas1Yusxmk/rof70H+QzReIv6yD++cmGhz+IX2lgqWUmZRySpjcIok5/eJ+1ffJ/zzMrgMIyvmtFSq1tUZf08/2qX7/bDwf1k/8AeX/MYzi7H+8cbPo7UfD/AFB5VLSEc7KAFFbHqB/I+3fjnKZ1Op8oPvZiXIK7QCsYdvV6V3bqoGh2PAx0/cfnnW+vGrjPTJqj9DSlvLrc/oAbYfUArEG2NUwsEXeDfpUzL2u0kpZH4R22jdQ3dgDXJN2ffNL7ZFsck4ko6Pu80sEDvGkasvJTahWwT72e/wBsKuha0LsloGrYlclAgPJuwL/jjM9sC/cfn/rjlTjCyaDZAmn8weseUCwN1tIO0LxdfPGFbRpv3c91Yi+CyCkYj3IFfwGZ7rf9UP8AbP8A/rfHXSP6iL/Zr/kMt3Ce1uCNUUKvCgUP+TifUazShmDRqSCbJTub5/dxxLmR6h/Wyf32/wAzjxmp5X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4" descr="data:image/jpeg;base64,/9j/4AAQSkZJRgABAQAAAQABAAD/2wCEAAkGBxQTEhUUExQWFRQXGBYXFxgYGB8YHBwbGh4XHBwcFxwYHCghGhwmHBYYITEiJSkrLi4uGB8zODMsNygtLisBCgoKDg0OGhAQGywkHyQsLCwsLCwsLCwsLCwsLCwsLCwsLCwsLCwsLCwsLCwsLCwsLCwsLCwsLCwsLCwsLCwsLP/AABEIAKkBKgMBIgACEQEDEQH/xAAcAAACAwEBAQEAAAAAAAAAAAADBQIEBgEHAAj/xABGEAACAgEDAgUCAwMJBAkFAQABAgMRAAQSIQUxBhMiQVEyYRRxgSNCkQcVFjNScqGx0XOUwfA0Q1NUgrLS4vFikqKz4ST/xAAYAQEBAQEBAAAAAAAAAAAAAAAAAQIDBP/EACARAQEBAAICAwEBAQAAAAAAAAABERIhAjFBUYFhEyL/2gAMAwEAAhEDEQA/AIJHrr/6ND/vH/swyxa7/usX+8f+zLp6lqN0ojhD7HZb2sKAMZBu/wBoSrsdq0Rs++MIZ9QY2JjRX3xqq01bTs3ObIJrcxrj6M8X49hKE13/AHWH/eB/6MKq67/ukX+8D/0Yw/F6o7bjo2pOwcVuWwQ180G5+4ycOv1IC3CWPFmjyaSwNv08lzuNjj75Bf6EZfLHnRrG+4+kNv49jdDLU0Z86IgSEU6miAg4sFweSeOKwXTZ5WvzUCmlIq65u159xXf753q2weS7+UNsyU0hIota+iv3zdC+Ocimi5IDOAZLA5szNauKQTM6q72/qRgQRQ+pG7bftmjYZnet9QmSVwrBYo1iJ5olpGI5NVQAwARLq4UpAz2m6iOxLGwPyGN384aawS0vzVGr+PmsoS+IXVzuRfL3yIrBjbbF3Egf4YGXrztHLyiMEjYFWui54B/LA5DFN6iBISZR9XFgD4vteTD6th69wB3WAOR3qucadT6gYhGBRLA2zGh6RZ/U4pbxBIRuXYB5Jkrk83QwGengcaOgGEm08e93g4NLJTF5HRQo2/n/APOUl6/KbAVSVUEk2LJ/s/bCr1qYEeYqgbgD3+LwCJDOyIxs+o8X7exwM0OoiBNs1g+/bAv4glKErtP3Cn088fnheseIwkabGt+Nxr2rnj2wGnQVYxkuTuPzlKHpsw9zV33zLy+PmVhdG+KA9/tWLdZ4s1Z3EMyA9roAD+FnA9M12iLiMbiKrcQe+Ln6U+5/Xwfp57d/v988n1PirU3zKx/X/TKf8/yODczGu/qOXE17LpulSCwzBrBA57YCXokh+qWhz/jxnjsHU5VphK1e3rJx/wBN8WybgJGLCqPPtkHriaMGEJfHHOLX8Pr33kAVxfHe8W9MMksY8iQMnF88jmz/AKY/1ukYogU9u+FT6dpUiuqs++Al00RYncOcpt0aQ2N1A/f73g36Aw5Vueff5wLR0cF1uH/zgdRptMBd/wDIwEXh925c7TYIr7ZZj8PjszWKrA+ikhAoe/GA6hLHCBSXfOHXowDC+wN5Z1Oh3OCfpAqsBS/UIyosEfbBT9cReAl9/b4745l6ehABHbB/zanbb/ye+AvXUhoTIqjj2rKUvVWQAslWPj3usfDSqoIA4POCm0qkUR2wMxP1GQt6R3+2A/Hz/wBjNQdKo7KM75P2GASIj5ywpwCp/wAP8MMov/n4wJjCqB/jgUHf+BwytYwJA4LqjN5LFTICNrDy0Ej8EGlU9ye2FAzmsQNE6EWCjCtxS+D++OV/MdsC6h/T88kTlTpsm6KI+nlE+l/MXsPpf98f/V75ZJwIyNifU6yCB/K2PJJKHk2gbyRHVnn4vgY5Y4u1+gjmaN23B492x1Yqwvgix7H4wF+o8SQJv3RSfsjGXtBwJuFaj7exyb9e03mNCq2wcxGlFFwN23+HueM+1/h/TyljIr+pFjapGG5VNruo8kEnnPho4Y5GkXcGYgt6jTECgzD3Ne+BY6R1ZNUoKxPto0XUVakqQPuKyOj6tE7bRGwsNRZQAQpo19rxG3WIdMpjhurZtoJbluT3PFk4h1fUZHrYoShQrk18YGl1fiUJQIjU7mW6ulXtx7k4i1/jKRiFG0g2D6ase3vivp/QJpySysouyzcL/E5PV9BKzIAjyRhSGdSFAb2K21mvywKGs65MbAsKCBSjtftx2ytqYXCF5Cy2QFB5Jv3PPGaZOiokbRm2V+Ws8k/PGci6HGFK7SwPBLksa/M5UZuaGNJYgAFNWxu/44z6nGPLYnnj3xinQolIIjFjsTyf4nLR0nyLHwcKxjdIU+Utcnk4vk6V6pNoN9uBnoqaUfHbOS6T7Y2pjyQxyIgABonnjLC6j17aI44Oeh6zpoI7ZnuodHrkZq+Ws8cD8Ldek0sgYElb9S+36Z7d0XqkepjDoe/cZ+e3VkOaLwj4lOnkBukP1D4++ZrT3IrkeMU6bxBC+31cMLB9stSdRiBouLq++RV0kZGhlTS66OS9puheVh1qI9jZsivfjAZsRkCRimbrydlUkjBP4hQAek7jXGA5bBM2KH6/wSE7Xx78ZVbr7AfRZPasB4zYNjiv+cnaLdtpr5/LKsermaRQeE+a/PAcyYCzifqz6gS/s+RWA2ze4bAvp1Fi/liImQeZuXzAAAgiNhiPUSJVoUK5uslo+riQqVQ+WzrGshYfU8YlX0dwCDV/PtXOV5ddo2AaR4iGLd1N7lUBtwrcpCbQbA4rGKa3TEbg8e0eRJYHA8ylhbt70AD7UM1n8Z0DrPUJIt+xAQIJpw+73h2ll21zan59/thp+qFAwMf7RWrYH3FlKmQFNqHd6QQeBRB5rnADqUDlFl8sOXmjRWO82rGN6IFfmPYHnLGk1Gm1N7DHLt2k+nmqIUjcASpG4Ajg85Pw1LT9VDuAEPltIsYfcPqeISodo5CkMFu+5HFc44iI7H8sUtqIUby6VTvjCqqliSEUqaVeNqgC+wC9xjJD3woPQXHkqAyttLp6YjAvpZhSxnsAKFjg98YE4u0FqZd3mf1jFTI6tYYA/s9vKoOwVuc7qdeqjk1kpFjXOfLfaaba20j2ajRH65hdJJrvwsTPqJfNdgZlKohVRfCUti/c8n4rL/UPEw7Rgsf8P45nNZrHlRnZuFPqAPtlgZarrbBVUzO5Ut29Ng9tzCjxlTVTSy8lj24UXX+pzkfRlVwNRMsMUib45OGVueV3XtVh3onNj4bgRIE8u2IBqV12swBNEA/SPjtffCsj03Sp5JmlkWOIMUZqPDDuCoF/qeMc6DV6MSCOI+ZIbKs6na1d/L42tX5nFzcnqcRSUrMS6EQyEMxjCsAdtH1AZKdZmi6e6wSl4WUyKEoqu3a17iB+XzlxNO+sa9YkMkpJHChQLJJ4AUdu+Z3p8zjWvG/nKrQ+YEko0Qedmw0Rj7xH0xtRBtQgOrLIm7tuUggNXa+2UJdLqn1UM/kogVHjdfNBb1fvCgQQD2HfJ8CqvWW3RF4dkUjlFtqkB5oshXgGvnJtqtQZ5IFji3KodWLNW0/2h3v8siPC2oKbWMAkVxIJjud5CDYDWBsFccE47TpMv4kagtF/ViNlCsfvYJPzgIH6o50yy7QhMnlyH6lSiQW/Lj3yDayVTMQ6yRxpuDBKsn2sGuPtjPUeH5VhkRSJC0vmgIPLZbPq2Fmon4DcYXRdKl8wX5/lEESLOUIa+1BLo4Up0plJiYea6vW8FNoW+zIaB/zzmi00khkVp3BjkpTxdd6PHIzR6foSoAoeRkX6EZrC/FGrI/MnIQ9GVGZ1L7m5a2sE/lkCXxACkLMPtZ+B74q1mnCPFtsh+GF2CCO+a6VARRrnuD/pi0dLROVQD47mvyvtgYo9GR94N+l+Oe2I+u6JkWxdAi6+M9HfQICSFAJ+MV6/R9+M1LlZs0s8DdeVZUgkel5KnuPUKI5/Q/pnq+n6HGPUHsMPnPEdd0oKbVQKNjN5/JxqxKypIfoVwBZHJNj+AJx5Z8E35bjRaONSGEnYFeT3vI/zVAG5I3E2Ofn4yqPDjMPWy2A1VfcnuchpeizCZXeior/D3GZaMdR0/Txjc/A7WTlctpQa4s/xxl1DSCUBW7Ag181lCXo8TSu4aiRRHFDA4NZp2oqAx+wvK79T04G6gBz3GGg6NDGQQ9N7+ruMrNodHfLAnn97AudN1CSJuUUv5YqfxCLKqo7NX5jGjvHBsjHAINfkMpNLpxG06oGA9wO98YBNBqS8Ic1ZF5nJfEMwJGzsT7H/AEx2vV0G5Vjf0gFgB2vnKv8APem+B/DA5p+gIu0o8iOpdhIixo1MArKdse1gQPcE/fAaXwsDAkbvIGESQuYiNrrE5eInctgqSO1fe85p+iLYMmyQ+YjOTZ3oIgjqwPcFwXCni+e+STotgbyjkDTckkkrEx8xST+68dAjsT3zW37ZyfRpF0eNJRIA5YNqGIJ4/b7fMBFdvTf6nOdF6FHpr8vdRURjcqcKDYAZUDN/4ie2L5ujsA23yydrJEzFgYPW7I0VKeQHFgV/VqLrD6fRpC4cFQd+oLkd2V2ZkDH3K2oo9qIGLb9kkX9ZoEm8yy67tqsQAK2b6KFlJVv2n1rR4FHjDz6wLZJr9cyXUtWhkY0rgsWphYBaNENA8d4wR+ZyGi0s020epqAF+3HuTkaXp+qgSSGJVuTbuYAgkqNtsfehQFZXj0ks7c2x+B2H55ouneGkWvMO4/2V7fqff9MfQwKopQFHwBWQZvQeFlWmkIv3Ve/6ntj2DQRopRY0AI59IN/mSOcU6jVyvNqtknkxaRFJpFbfIULnfuH0Ba7Uee+VfxGoeLplTss8xXzSKqvKaRt6AVYtaH5ZcTWkXTACgoC/AAr+GVtRq1SeOBlffKGKmvTSizZvihXt75ndd1KSKHWrHNIT+JigiZ33MgbyklkBPYBpPyBOXYIIIuprGkhIi05Xa0jSnzJnA43EncVjs+w78ZeKaseI9f8AhYvNMbSLvVaBAI3kKPqPPJA4yxMyqVDMqs3ABYKSfhQTyfyyj4/1CKmkV22o+riLH7RbpK+5JUAD3JzOzp5+o1ceqKp5k0W0FC2oeEBGRIF20i7rLODYJParxJsLWnk6pAgctNEBGQHPmL6Sewbng2O2B6t1iDTxJIzq3mbfLCm9+4gWpAPABu8XS6Ul+q6oQlpFBhgG03SRAEqK5JZjyOeDnWgYQdMRYJTHE4LKENny4mCFh3QNIf3qquaxhrSaiL9mWVqG0sGq/a7o98Q+HOvrJFp/NYmWawGWMhN3qIUsPSG2jtj3xEkraSZY1uZoyqqDfqbg8mgas/wylrelSI+hWKMNFAre4UK+0KCw9xRY8e+ZaSi1JbVyIPN/ZxBjGQgRiT6WVrsE0RRrKaeJlMay+RLsMnlsfTam64o+vn4y1HodSuo1bhU2yBQjFuSFSlUAfT6ySSc+0/RXWLRR2u2Bg8vPdtp+njn1G8Ami15kmkiMRQoiOLYGw11YH0njtlHxNPKphjiC7pX22SQRXJ7DtXvjTQdOkXVTysylJCpAH1UBQVrHABs8fOQ6x0l5ZopEkCeWHBBFn1Vyp9jQrAzPUYGbXDYq3HF6mPYFu1/PY4A9XI08TvtDysUH9ngn1c+1C80g6PR1DFyfO9wOVG3aB9/c4sfw0BFGhkbfEQyPQ4oVW08UR7YCzQSu+/d6lDehtu3cPfj8/fEmslk3z0/7NB8Cwa7DNimmKA2xck3Z/wCAHAGJNT0hNjrbU7Fj8+3H5YGVmD/stxFtyRXtiyLVyQs08bFSpIAHY+3OazXaBCysbtRQHtX3xTr+nJyRdXdXxf5ZZUredH6nqpo0aMs528g0O/bnG7xaio2QOTzuDMBzX+V5iPA3VWiZ4gaLD0E/NGsbnXzPHoZfNqbzHilpTQsH6l+xHfIp70/QanzUeZvSADQbsfe/nI63ocrvIysAGcHubK/H2xUOuat1jAG3mVJHCH6lPoNf2Tjjrbag6K4yw1ACn0Duffg4AU8OyAinHDbrIJP5flnP6MryLAJWrA5u7vK3U9Bqt0XlySmIod1kb1c1R+474KXpGs87cshIYUSx7WKsV74DrqOgV/LJkrYNvcc384FNBAsDxlwUJ9RvsfjFf9HZG05jcKJQBUm4ncymwSPbK8vhSV/N3ui72jkpboMlXfyDWA8mSNIXdHoEcsOe3FYuj6JAQDsPIHscsw9HCwPCaAfk1wAe/H65ai84AD0mgBfzgCj498mgsd/asXjVJ/2ifV5f1D6/7Pf6vt3wg1UdcyJw3ln1D6/7Pf6vt3wD63U7FOZNdTLqGIQE80fgZe6nrLNXdd//AO5Pw622SSuFYqw/OqOAw6V4bUUZTuPwO36n3zU6eEKAFAUewArK0A4vLyYE9mfAcHCJgdXrYYioklSMvwodgu7t23Hn2wK+q6DBI7O6k71CyLvYI4HC+YgNMQDQJ+2T0nSYY/LCIB5QYISSSNwCsbJskgAWech/SLSeU834mLykbYzhrAb+z9z+Wd6F4i0ms3fhp0lKj1KLDAfO1gCR9xlypsGXpkVy/so/2v8AW+kev+/x6slp+mxJt2RRoVBVdqKpCnkgECwL5z7rfWINJF5uofYlhRwWJJB4UDkmgT+mUemeMNJqEmdHZVhUPKZI2j2qd1Gj3HpPbGU2GMourANG/wDSvvk0XnMvov5RdFI6KV1EaSNsjmki2xM11QYE1z8jj3rGPX/E50spjGi1eo2qHZ4kBQAgn6ieTx2y8PJOUPBCTnRpzmYl/lH0/wCA/GxRSSKJVheMlUdGYcbuSK7UR84PRfyjBoZ9TJo5o9JGimKU95nZgmxR2+pu4JFAnNf51nm1hgoWTQHNk8fqTnYo1ZbVgw+VIYfxGYfR+INd1HTyh+niPSTwzqsokBP0PtO00WBYBbA98yHgPxLroOnyLo9MkkcLGWWRjwoZVO1UDAk8FjXscv8Amc3sskG22JAUCySaAr3JPAGBWMFQQVYHkMDYIPYgjg4h6bqIutdNuWOjbhkVyB5qA1VEbkO4Gj8/bLv8numli6dpo50aOWNShVu9BmrsfiszfHIs8uzMDkgckUSPcX2sfocg68Yr6t1F4GllVFcedp4DuJWgQvIIHPMmd6zr54EiL+Tb6hIm2hiAjmlYWQQ327ZjGtWGYGwKsVY9xfbj9MrTx85Yk6dU0kykEtEsYU8coXIJPx66zOdO6o7SLFMWjmKEvDJHt9Qr1QuvDoOb9+xwq5LFxizVx5R6nqNTB5DSSWWlCynbUIViQAD9SntRwWoiczahTNuXaCiA0yWDzwO1jg5cTQNUgI4PGZ2XVqzbRZ781xxwReMPDv8A0WM2TYPc3yGI4xT0seh/tJJ/5jjDUNxVwy9xnqHgzri6hWTbTJRN1z7X+td88ulYEWDY+2M/B+uEchXcULcbh3AY3xf3wreR+JXVXdkBGySTbYXaittB3e5J9s+6j1qQ+asZVSvkCOjbFpOTf2AxuvS4SiqY1dVXaNwvjvz8884dNGgNhFB45oe3b+GQIZfEkh2oqr5hd0J52jZXc/JvGHRtRNLueUqEDMqgLRNVzZxn5Y+B3vsO/wA593wMvLrtQwBG8HzCsihPoWzRU+5IyoYtXIi8yqQs12QCT/1YP6c5sTXzgmrAyE3TdXTKGJUmMkluSAtNXxzj3T6IhVFtwAPq+BlxqyO8YCARrz6F+rf9I+r+12+r798rdQkVVJ2py24+kfV/a7fV9++F875zOeJOpWwQHtlA/P3En5y7pZiCCDWJIZMYQPgbvpOsDADNBEOM886ZqypGbnpeqDAZAwXPPv5atPelglq/LlKk/Z1Nf/koz0PbhETEuJXmvjPwiG6fpn0EIpdsskaC2ffGo31+8w9x8E5S8JRCbqWmnL6tpgSr/wD+JYUVQrWsrKarnbdfGevxjnKfSvEEc0XmG4kLtGvmsotlZkIADd9yng8518fLXPyjJ9e8LuNFMuqfUdQ/biWIR0ssYNrS7iQwAY2O1dqzPdA6L1DU/idNK2qXRSQsqtrKLq427KAN/UDYHFZ6jPrwyyfhzFNJH3TzKo/DFQxX39sB0XrsM0OlkZljbUorIjNyWIsop9yOf4ZdqPJoPB+sEf4afQ6nUbWOwrrdun+xVD9Nbj8e/bNF4r8I6x9cs3kjXabYqxwyTmNYyFA9XPNMC1jvuPwM9FXrEH7WpATD/WgAkrd0SKuuDyPjIDxFpbI89BUZlJNhfLWizbiKoWL+L5zUZrzPpn8nmtXRa7SuIQZXgkiYP6S0bWb9NqKoWec2Oj8JGXpEeg1RAcRhC0Z3BWRrRlJAuqW+PkY/g6pHMTHE5WQpvTfGwtTQ3gNW5eR2PuMTL1fUHp0moDIJofxG8eXYbynccDd6bVb9++U9k3hfw71bSeXpzqNK+jRh3VvM8u+VXjjuau6+cs+CPA76GHVwySpIk59O1T6RtZOb78EfwzbaeTcit8qD/EXkjgZL+T/wm/TtO8LSibdJvBCFK9KrVEm/pvNNswfVRKYnGnKCWvQZL2j7mvt2zMeCNRIJdbDNK0rRSLyzE+zA0D9INXQzN9tRdl6T58DpIWj3zvJwBu9MhKVf2VMN1vpI1Eao7MAHSS1oHchsHkGuecbsczEXiXfP5Q8kETGIxO5SbaCV8xQwph+8APb3vjOdanRuycG+cTS9IQbDbt5YZY97btoYUe/J445vjKWs8UtU7xiMiGRk8qmMsgQgOVK8Ke+1aN13F4LqXUtSdRJBCYaMCzxu6MCoJI2uu71GwOeKzONqOo8PacyDcGJBDLGZGZRR7hC1UD9uMHL0uNZXmC/tHFM1nkfFXXtgtS8i63RmQRbpYpUYqnKlVDEI5NlS3sRih+rzvpZNYrKFVnIhK8FEbaQW7hzRN9hxxlypsdn6YI0YQbY2JvsSO9ni+L57fOK4dB5asCbLMzH49XsPtl5NS76p4958t9OkqcC0LGuDXP65n21kzQg2zsJnRitByq7vp9r4GXKbHw0iou0drJ/jzlWH0uG+DeE0kxdG9TEqSPWNrD3Af/XFWnLbgrlwzK3eipPyhHbHE17f4d1/mxKQb4GOlHGeZfyd65o0UG3BKihVizVmyBWayXVTeXD5TU8mpKkld4CFnJJ+AAvH6ZjFaE9sG0yjlmUDtZIH/HvmS1mqkfQeZLu3RTBzuXZaRy+49/R39sO+jI/FRrCXSZ1lhZQpQEhe5v00y3298YrRRyK17WDUaNG6Pwa7HA6jUojIrGjI21Puaur+aBxSsL/iNaqLxJHGwaiq+YVZCNw/uobHzi+DompCkWn9bp5lBcnY0dBwKXswB7fOXBo5dRGAxLqAOG5HHxeBGshP/Wp/9w/1xHH4aZST5oUBldRywDKxZb3c16iKv3ypqvBCO7O0lMzFiAgqybNc9ucgSDqDQsxLXGZPL9Vk+hOWB9rb+OZx9SXYse5JOMur9XMiMiq3Hckfa8z8UuVDqB8ZaZ8R6eTGmmfCncBzSdC1tEA5mtIcYQNtN5B6XpJNwGWSMz/QddYGaUAEYzUtDVf4jMeOn+ZperaSvpl1DKK/7ZFmUj/xM2bYLirrEGnTdKyRedINo3yCIyUK27j34zp4zGKSdLkM83TtRDDJGEhczEx7VMbRrtQEcPcgDALdUe2R0Wgm/ApGsMgk02p82NWXYXjWVmAQsa3GNiKJ/OsvdH6pp4tNpHiiigj1DKCjSBNm6xS3w7BgBtFd8eajqsEbiN5UV7UbSa5bhQT2BJ7A982wV6VZTrnnOnlWKbTLGb27g0TSMN67vTYlIHP7vNZPoehmTp/keUI5kikjj8wKym92y9rGx9Ng4x1fXYIm2SSqrDbuu6Xdwu8gUlntuIvJarxBp42ZXkrZW87WKpfbzGAKx2OfURxzmpiXSbQ9O1AngnMb2qNHKJJlLHftsoF9AQMvYUT8YXR6R44dWkyKkUjzOp3g0Ja9LADvZPzjn+d4vO8gFvN2eZt2Nyv9oNVEXxwe+ATr8RVGXeTIzLGuwh2KXupTXAo8njGRNqHhWQtotMWBDeUgINg2BRu/yxpWLJvEUKqrkvsZ/KLbfofttkHdTfHb4+cPoOoibfSSIUbaRIhQ9gQRfcUR/ljpVsjEPTuhmLVanUbwRPs9G3lSvvd8/lWO2bM1J4qO2cjSzMdOWEw3J6QAGtTupyVN0PjmuMxa1D5sQdR6AZrWSbfEZBIAYlMi0wfakt2q2P7Nge+F13X1EkMcYV2mj84F5BEgj9NEsQeSWoAD2OL18Vh1hdIx5ck/4aRjJXlSglaO1SGBIoMDRLL85jK30uy9H2tKYp5YllYvIi7SNx4LIzAlCQOa/MUcoazpQ88TiVwwjEQT0ldl7qJKljzzd3gU8TSMNQojjEsMscKqXYh97bAwOy63WLAPKt8Y01b817+9Zm610QdS6MJJIpfMkVobKBCtAtwe6kmxxi7U+HoTuX1iJ23vEGqNm7mxVizyQDRy94wmddFqDGQrCKQ3yCAFN7SOxrtmajA08cDxiGIzqgkcbiAAtrsh3XJIfcjLNxLmrfVejxSOrkEOq7bVivp/snb3H2xNN4eiAIUMBu3gByNrfK/HfJjxI7afftXzTqPw4JUqt3w7KTY4523lfxCdQsGpDOhUKNjhaZgeGXaDx9jlymxE9PVAQB35Ykkkn5JPfKmm6Qim1HbtyTX5WeMlr5pVEY3EqU9TxoCQeNoKknj75f0GpBjUkgkjkgVz+XtkUTpcawsCooEi/f8AXnH8HX3XSgCPbIEn2FSNrNA37QBTZUkcgG7zNa7VDaQvB45Pt980mig04UqzlZGHLJe62G4heCAzqvYC2AyFXJPFJ3SbIGdUO080TujEikWKKtYWgSfesDL1+SoHEsAjMkXmFLYCOVGreL9FOK7/AAeO2G0vUtJaeWpZlSAIRHbeXKdsZDMLK+kgn298dIyjgAD5rj/LF6+Ar67rXeAvp3a4pk37F3GkdfMWiLNKboDnFURmjlkaITeX+JjYII6VopFXzD6hdq1t34yc/XZjEyRoF1O3Vsx4Vd2nYBqHO4m14+ObGEXxKWeljBQeTbFqNSoGDizyu47aFk0a7VlyoXy9O1cscqOJKeM7d8gG2ZH3KSQ1kMtCwAO3GaSGRtouMjgcbwa+1++ZqLxVI6tRivbDIpHAKuSrgWWAKmvqqgwsDCQ+Jm2jdBOWoWVhJBPuQQ1EfljsYwyRncnI3cm+O/H/AAxHqI9jlfjNBq9DuZmsWSpHHYD2xfqelkKTdkEn9DiUsA07Y10r4lhOMtO+RY0mikxmr5n9JLjaCTCnnSNXtas3/TNTuXPLY25zX9A1/AGRGvLZn+poya2KdozLCYHhYKu8oSwYHb3KsAVNfAx2kljK+t10cUbSSMEReWY9h+dZrknFj/wU3816jTCCUSJI7adNo5HmebFtINADseeMuda0szPLLp01MTyIr7dsckMsgFbZ45OUI2qNykWK54x3H17TNvqeM+Wqs/q+lW7E/ngx4j01WJL9flbQjF99btuzbuvb6u3bnLyqXxihHopopNWJNN+Jj1ZSUhWShIERGjkEhHotAQwvi+PnseimgOsAhEyar9oArqNkjRLG6PvIuP0ghhfBPHzdk8S6cRpIJNyuGKBEZ2IT6/Qo3UvvY4wcnijTAoPMLb4xMCiNIFjPaRyoOxe/LV2Pxl5VOMUpehzx6PSCF1bWaRFCMx9L8BXjY99pHY/KqcsdQ6Q1aRo/U2mBQqXaPzFdQr068q24Bh7GiPex9L4s0ypBIWby9RflSbDtJFmie4J2mhXOc/pPEVjKrMXk8zZF5RWQ+X9bFHrao+WIHI9+Mm+RniJrOjyPA6xxxRyPPDNXmM3MbI253IO5iE20BwPc5pUclQWADe4B3AfYGhf8Mw+o8X/t9D5LOYtQJmaPyrdggIAAPqVt5AN8cE3ml6R1lNTF5iBlG50KuAGVkYqwNEjgg8gkZq3JqZ2vlsz8fS5Q+tO6LbqfpFN6SE8v1fNryarnJeI+pNH5CKZFM08cYdPLNHlirLJ+6VVrKixWVNZ4pKzaiJdNIzQKHJDqE2kFrZzwh2j6Tyb/ADrHbXSEHh10TSnzI2m08XkbmiLJJH6frUvYYFbDA+545y1qemeZBJBK24yWdyIEVTwVMajttZQRZJsd8X9X8SyeXozp4rOqaMjewUopG9gVP72wEWeB98Hr/Flea0cQaOE7XYvtJIrcIl2ndtvuSLPAyW1ZIP8A0fVX08hdi8CFSewk7kGT7hyzD7scLPML5xXrvEIrg8EcZlJ+syM7WRsqgo/z/P2/TI00vW3WSJ4ixUOpQkUTtPBA3AjkcX98zU8CL5VTS74VKRvahghABUjZtPA71f3xakhVdoPFk9/nAuxOWVMSljiCug3lXYOQzE+vj1AnkNwObwUjg7rttwoljZI+M4RnKxpiAHbvxx3N/wCeEUZ8BklGFMOj6Ayv9uQbF9xml6f4eWMqxYllEW47F5aJQqsLvYSoANfHFYh02h1ChgittZICakCk+smVFs+lilKDwO/OXk6RJ5oYqvlgAxo8pbYaktWJBLKS6mgQOKJIUXcZtMm6Vp4nSXad3nqVpvpaalqvaO6O35N5bl6vp0bY8yBxtG0n1DcaFj8z3xSvSPK0hiiQbxGvI7vJGAykk97ZRV+1ZebpzfihqVfb+zEZTZe4Bt3LbuDfbj+OOjtVm13T13lghFyy2ULB2TiQxlhTsOx2509b00aRMkY5fyogAi0du/0ve1Vo+x7mu+D0nhyKLdtZlVjIQvoG3zAQdr7N9ckgbqH3yCdH0i2u5S5dX3eYqOHRSQV8rbtYLZNDkWTl/wCTtzW+MESMSLE5XyzKQTsag2xgFokkHkk0tVzjpJZWAZFQqRaksQSDyL9Pxme1b6K4yyrKGEsfmBi9bQZGV+S0l3dEHuDjXS6OEopjjj2FVK1220Kr7VWOs9J283ZZRZa6vkD4+2Dj8wqGAY2G/wAe15ZOvalNCjwfzyUOqO/YQB+WZaKZoGQ8ihQ5+/vh4Hw+vLElKHyD9sW6eXAfaaTG2lfM9ppMd6JsKdRYw6dPtbFkLcYcNgegdO1NjvgvEcLyaWeOIXJJGyrzXJ4xN0XW9hmlWYEZBnPEXQGbRRQ6YBWieBwOBuEZBItuLvkXxeB1HR2ZPVpmO+Uyu/4gDUh9tLKGFJuHbaDQH8Mt6HxZHM37NJGQuY942n1A1yt7gLHcjKPRvFkk2p1UP4eT9iyhR6QQK/fJb3PbNdp0rS+H9WXhklbzj+HkglVZRCTufcNzBeQRQfbRNYcdG1MTaoQLAPxEKIrbyoh2xlNirtJZRdg37m8j/T1Pwr6oaeUrFIY5F3IGQiuTzyOfbLPVPE6b4IESWSXUpvURuEKpV7t7Gge/8Mu1noPQ9DmA6eswi8vSBiVUlvUECR1Y9VHcxPHOWepaKf8AGJq4dkhELwFJGZKttwdWVT78EEZnPCnitodJrJNY0jnTzstOQz0aCr8XeONJ4w3SpA8SpLLH5kI81XR+L2syj0N+mLp0YaXp0v4s6mV0JGnEKbQRTFiztRuh9Nck8ZzwpoJdLp1ildHK2RsBAskszEnkszMSfYdsz8fjuRo5HGjb9k5SX9otCjXp92P6ZLrPiCQmAxD9mxDk7uWFH0Eew5HP2zN1emj6zC0sundJVTyWkY2u7llKBl5rcAzVdjnFGv037LWoZfVqnJJr6V2qqr359K0e3fF+p6uxHHB+LvFbahqokn8zhcX+o6skxHzOYg4BCgVuoeke1AULvFcsxplH0sxYj7nv/jkWOQOFRdie+DYZM5A4QJhkSuG253ZgViMiRlhkwLjCh4bTSUSRsLAAqrMF3EkChuIBPehYs0LF4AnHfTNRClJR3ljGxMZreAW8skj4BIH5YiVdl6q/4bzUALGgDtIUW4QsVJul5J5rjvXOH6PrmkMwYllSXajFDHuTatEWKJJ3HjitvzgOn9ZSRgFVgNiuDQra17R6SaNA+k0RWQi6vJe0orN+IMFltoG5fMjJoGxtNE979s1n8TUFXVeRG26R3dgZEJClY/2hAAUqdw9G71AkD2yMvTdSQ2xmDGIpvkkvnYoBUxGwSbsFSAfUGvAydakZkYcDydQ3lK3LTQOAV+4YcDjsTVHJy9ck/deNlDQXIibhtlsOK3H1pW/v27j5vadJS+HnZXWoqeORAHJYRs7bmZAqAWwocVt2ir5u9N0QONRvK7plVNyrRRRGqUu6/fcfyNZQ1c+oDuqyyttWBl2xLTEsVlUeir2UwHsW96rI6yPUMGjXziFeYLIWCnawUxMfUpO07hZ7VyrXjv7OjLU6MEl5ZeQjxHYoUDzgi2ANxDbQALv6j7Za02lKIqCSSlUKOR2Ar2Fe2IZenO6z7oxuniSyZPplVSpocitwRgR2r9MZpAxALltxFttl4v3r09ryLGMMkZYCveh8Xlh1As1gPwY3Xzwbw7GxWZaLjrV33XFck/8ADKOtkUkFQReMToF97wWo6cD78YQPRHHujbEkMe01jbTNgPIHw+7KEL5ZD4Uw0M9HNf06exmBWSjml6PrcgX9Q8Gs03mx+XFJ5gfzoyyttuyrIPSx9ry9F0SWLXS6mJ49kwQSK4a7X3WvnDdc1xE2lVHZdzkvXYqBZvKJ8WkhHEBMUkojjbcLPNbiPYZdqYpajwfMBq4o50XT6li5BQl1Yj2N1WE/orNWlkE0a6nSjYrbGKOnw4u779s7reqyprpdgZ40hUshfaoYk8j70MtjrweNXHAYXR9svKpxhU3hZr1QmmSSPVEM4VCrK45BTmqB+c5oNO0ARSYCI+zpCFdqFDcT2+5HJz7VdVJ7HF76gnucm1cTQbfNFgiUlmAvufzzm/gD2HbAl84WwopbIlsHuzhOBInIk5EnIlsI6TnwyIw8KYHY48I0WXdPp+OxP5DIgksn7NwjEgsVIK0ByQeQCeOf8sKWTCspbWY0os5Zm0MxLht9jzB6VG1huDIQS452+kgAH6uexyCdMm4YBgximiB31tJNxuVLniiwq2I4y8WdHPR/S/mOVXaCaUEjaQ25TRN8D2OWo9JGWVvNc+dIsykUAWVOCKUbQVrv3wEXTJfQWXcoILRO42k7CpZNoNc03Pfk0Dh4OmyiCBKTzIXjKncSNqGuDtuyvpqvfL6+Uc6RoIo3pJg5Cn0K3cMR6mXew4qhtCjk4Zn0gLkhGYEyMdhYkx8Fl4O4p77b24LTdHdCjBkGyWZ+FPKy36CbHYnv9hkx0YChvbYplKLQ9JlBDc+4pjQPz74632vYx6hAieYIztDqtiLabeqYAgEqSw5Hzn0nXgoACNvLOhRiAQyAMQSu4EkMtAXd+2RfRIYhA7ll9K8sA3pogWK59P58ZTnn0ykMxD+bLTOr7gsgQ8/VYOwV6e/AxMpdH/pHZbbC7ItA9wwJTeLBXaBZC1uu/asDoOpO8ki70LSQxSxbTuClg4IA4PB28ZYJgVBOqoVRNysq2doBI28X2v8ALKej6qvG6IISU5QcKZa2CQkA7yTRoEdiavH4n6HF1iUwod9EQFidm7dMveJwbo1XaiSx7VWaDTuGVS3pYgErxwSOR+mLND1LzRYjZFo0WK8kEggUT2rv2PtiPU+OIUdl2OdrFb45o1jLfUNz5S8zOb8Ec+zLaZfIGTPvbBnAjOPfDaeTBNkYMBvDLltJMWRZbXAtF8vdN1NHFmF0vfINHqtIkzI7Ow2AigasHveJtX0xFCKJXCxtujHHp/1y6PpxHrf60/lgd1M/rdlc24Cm+eBgBNwAOw4GV2758MoP5md3YAZIYQYNn27IDPjgT3ZwvkMg2BIvnVH+Av8AQd8EMH1L6T/sZv8AIYF2Nl7/ALoaJSfvL9NfPcYeDqaxqp8oOT+IPL0FEJqzx2Pt784m6X3j/v6b/I5X6f8A1cv+y1f/AJxmsRr28TkuscUa2REaLc+v6qoEekCzec611dottbTZO4k9gKo0Oas1Yusxmk/rof70H+QzReIv6yD++cmGhz+IX2lgqWUmZRySpjcIok5/eJ+1ffJ/zzMrgMIyvmtFSq1tUZf08/2qX7/bDwf1k/8AeX/MYzi7H+8cbPo7UfD/AFB5VLSEc7KAFFbHqB/I+3fjnKZ1Op8oPvZiXIK7QCsYdvV6V3bqoGh2PAx0/cfnnW+vGrjPTJqj9DSlvLrc/oAbYfUArEG2NUwsEXeDfpUzL2u0kpZH4R22jdQ3dgDXJN2ffNL7ZFsck4ko6Pu80sEDvGkasvJTahWwT72e/wBsKuha0LsloGrYlclAgPJuwL/jjM9sC/cfn/rjlTjCyaDZAmn8weseUCwN1tIO0LxdfPGFbRpv3c91Yi+CyCkYj3IFfwGZ7rf9UP8AbP8A/rfHXSP6iL/Zr/kMt3Ce1uCNUUKvCgUP+TifUazShmDRqSCbJTub5/dxxLmR6h/Wyf32/wAzjxmp5X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4" name="Picture 6" descr="http://research-methodology.net/wp-content/uploads/2012/04/Research-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48109"/>
            <a:ext cx="8427811" cy="49702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0032" y="312738"/>
            <a:ext cx="7772400" cy="1182356"/>
          </a:xfrm>
        </p:spPr>
        <p:txBody>
          <a:bodyPr/>
          <a:lstStyle/>
          <a:p>
            <a:r>
              <a:rPr lang="en-US" dirty="0" smtClean="0"/>
              <a:t>Current Research</a:t>
            </a:r>
            <a:endParaRPr lang="en-US" dirty="0"/>
          </a:p>
        </p:txBody>
      </p:sp>
      <p:sp>
        <p:nvSpPr>
          <p:cNvPr id="3" name="Text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2"/>
          </p:nvPr>
        </p:nvSpPr>
        <p:spPr/>
        <p:txBody>
          <a:bodyPr/>
          <a:lstStyle/>
          <a:p>
            <a:fld id="{687D7A59-36E2-48B9-B146-C1E59501F63F}" type="slidenum">
              <a:rPr lang="en-US" smtClean="0"/>
              <a:pPr/>
              <a:t>14</a:t>
            </a:fld>
            <a:endParaRPr lang="en-US"/>
          </a:p>
        </p:txBody>
      </p:sp>
    </p:spTree>
    <p:extLst>
      <p:ext uri="{BB962C8B-B14F-4D97-AF65-F5344CB8AC3E}">
        <p14:creationId xmlns:p14="http://schemas.microsoft.com/office/powerpoint/2010/main" val="3874790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000" dirty="0"/>
              <a:t>General HLS-Portugal Distribution of Health Literacy levels </a:t>
            </a:r>
            <a:endParaRPr lang="en-US" sz="2000" dirty="0" smtClean="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Recent Data Collection: Portugal </a:t>
            </a:r>
            <a:endParaRPr lang="en-US" dirty="0"/>
          </a:p>
        </p:txBody>
      </p:sp>
      <p:pic>
        <p:nvPicPr>
          <p:cNvPr id="4" name="Picture 3"/>
          <p:cNvPicPr>
            <a:picLocks noChangeAspect="1"/>
          </p:cNvPicPr>
          <p:nvPr/>
        </p:nvPicPr>
        <p:blipFill>
          <a:blip r:embed="rId2"/>
          <a:stretch>
            <a:fillRect/>
          </a:stretch>
        </p:blipFill>
        <p:spPr>
          <a:xfrm>
            <a:off x="318407" y="3135087"/>
            <a:ext cx="8629649" cy="3600450"/>
          </a:xfrm>
          <a:prstGeom prst="rect">
            <a:avLst/>
          </a:prstGeom>
        </p:spPr>
      </p:pic>
      <p:sp>
        <p:nvSpPr>
          <p:cNvPr id="5" name="Slide Number Placeholder 4"/>
          <p:cNvSpPr>
            <a:spLocks noGrp="1"/>
          </p:cNvSpPr>
          <p:nvPr>
            <p:ph type="sldNum" sz="quarter" idx="12"/>
          </p:nvPr>
        </p:nvSpPr>
        <p:spPr/>
        <p:txBody>
          <a:bodyPr/>
          <a:lstStyle/>
          <a:p>
            <a:fld id="{902E83EF-6F5B-8A4F-953C-6DD97E98B739}" type="slidenum">
              <a:rPr lang="en-US" smtClean="0"/>
              <a:t>15</a:t>
            </a:fld>
            <a:endParaRPr lang="en-US"/>
          </a:p>
        </p:txBody>
      </p:sp>
    </p:spTree>
    <p:extLst>
      <p:ext uri="{BB962C8B-B14F-4D97-AF65-F5344CB8AC3E}">
        <p14:creationId xmlns:p14="http://schemas.microsoft.com/office/powerpoint/2010/main" val="13915516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Recent Data Collection: Portugal </a:t>
            </a:r>
          </a:p>
        </p:txBody>
      </p:sp>
      <p:pic>
        <p:nvPicPr>
          <p:cNvPr id="5" name="Picture 4"/>
          <p:cNvPicPr>
            <a:picLocks noChangeAspect="1"/>
          </p:cNvPicPr>
          <p:nvPr/>
        </p:nvPicPr>
        <p:blipFill>
          <a:blip r:embed="rId3"/>
          <a:stretch>
            <a:fillRect/>
          </a:stretch>
        </p:blipFill>
        <p:spPr>
          <a:xfrm>
            <a:off x="457200" y="2140641"/>
            <a:ext cx="8384721" cy="4180116"/>
          </a:xfrm>
          <a:prstGeom prst="rect">
            <a:avLst/>
          </a:prstGeom>
        </p:spPr>
      </p:pic>
      <p:sp>
        <p:nvSpPr>
          <p:cNvPr id="2" name="Slide Number Placeholder 1"/>
          <p:cNvSpPr>
            <a:spLocks noGrp="1"/>
          </p:cNvSpPr>
          <p:nvPr>
            <p:ph type="sldNum" sz="quarter" idx="12"/>
          </p:nvPr>
        </p:nvSpPr>
        <p:spPr/>
        <p:txBody>
          <a:bodyPr/>
          <a:lstStyle/>
          <a:p>
            <a:fld id="{902E83EF-6F5B-8A4F-953C-6DD97E98B739}" type="slidenum">
              <a:rPr lang="en-US" smtClean="0"/>
              <a:t>16</a:t>
            </a:fld>
            <a:endParaRPr lang="en-US"/>
          </a:p>
        </p:txBody>
      </p:sp>
    </p:spTree>
    <p:extLst>
      <p:ext uri="{BB962C8B-B14F-4D97-AF65-F5344CB8AC3E}">
        <p14:creationId xmlns:p14="http://schemas.microsoft.com/office/powerpoint/2010/main" val="12613038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5494"/>
            <a:ext cx="8402320" cy="4805680"/>
          </a:xfrm>
        </p:spPr>
        <p:txBody>
          <a:bodyPr>
            <a:normAutofit fontScale="92500"/>
          </a:bodyPr>
          <a:lstStyle/>
          <a:p>
            <a:r>
              <a:rPr lang="en-US" dirty="0"/>
              <a:t>Portuguese General Health Literacy Index: </a:t>
            </a:r>
            <a:r>
              <a:rPr lang="en-US" b="1" dirty="0"/>
              <a:t>6th place among HLS </a:t>
            </a:r>
            <a:r>
              <a:rPr lang="en-US" b="1" dirty="0" smtClean="0"/>
              <a:t>Consortium </a:t>
            </a:r>
            <a:endParaRPr lang="en-US" b="1" dirty="0"/>
          </a:p>
          <a:p>
            <a:r>
              <a:rPr lang="en-US" dirty="0"/>
              <a:t>The </a:t>
            </a:r>
            <a:r>
              <a:rPr lang="en-US" b="1" dirty="0"/>
              <a:t>younger</a:t>
            </a:r>
            <a:r>
              <a:rPr lang="en-US" dirty="0"/>
              <a:t> the respondent, the </a:t>
            </a:r>
            <a:r>
              <a:rPr lang="en-US" b="1" dirty="0"/>
              <a:t>higher</a:t>
            </a:r>
            <a:r>
              <a:rPr lang="en-US" dirty="0"/>
              <a:t> the level of health </a:t>
            </a:r>
            <a:r>
              <a:rPr lang="en-US" dirty="0" smtClean="0"/>
              <a:t>literacy </a:t>
            </a:r>
            <a:endParaRPr lang="en-US" dirty="0"/>
          </a:p>
          <a:p>
            <a:r>
              <a:rPr lang="en-US" dirty="0"/>
              <a:t>The </a:t>
            </a:r>
            <a:r>
              <a:rPr lang="en-US" b="1" dirty="0"/>
              <a:t>higher the level of education</a:t>
            </a:r>
            <a:r>
              <a:rPr lang="en-US" dirty="0"/>
              <a:t>, the </a:t>
            </a:r>
            <a:r>
              <a:rPr lang="en-US" b="1" dirty="0"/>
              <a:t>higher</a:t>
            </a:r>
            <a:r>
              <a:rPr lang="en-US" dirty="0"/>
              <a:t> the level of health </a:t>
            </a:r>
            <a:r>
              <a:rPr lang="en-US" dirty="0" smtClean="0"/>
              <a:t>literacy </a:t>
            </a:r>
            <a:endParaRPr lang="en-US" dirty="0"/>
          </a:p>
          <a:p>
            <a:r>
              <a:rPr lang="en-US" b="1" dirty="0"/>
              <a:t>Positive correlation between health literacy and literacy practices, </a:t>
            </a:r>
            <a:r>
              <a:rPr lang="en-US" dirty="0" smtClean="0"/>
              <a:t>(involve reading a range of different materials, or using information and communication technologies): </a:t>
            </a:r>
          </a:p>
          <a:p>
            <a:pPr lvl="1"/>
            <a:r>
              <a:rPr lang="en-US" dirty="0" smtClean="0"/>
              <a:t>Health literacy cannot be dissociated from literacy in general</a:t>
            </a:r>
          </a:p>
          <a:p>
            <a:pPr lvl="1"/>
            <a:r>
              <a:rPr lang="en-US" dirty="0" smtClean="0"/>
              <a:t>ICT emerged </a:t>
            </a:r>
            <a:r>
              <a:rPr lang="en-US" dirty="0"/>
              <a:t>as a strong alternative to disseminate health information </a:t>
            </a:r>
            <a:r>
              <a:rPr lang="en-US" dirty="0" smtClean="0"/>
              <a:t>and </a:t>
            </a:r>
            <a:r>
              <a:rPr lang="en-US" dirty="0"/>
              <a:t>promote/develop </a:t>
            </a:r>
            <a:r>
              <a:rPr lang="en-US" dirty="0" smtClean="0"/>
              <a:t>healthy </a:t>
            </a:r>
            <a:r>
              <a:rPr lang="en-US" dirty="0" err="1" smtClean="0"/>
              <a:t>behaviours</a:t>
            </a:r>
            <a:r>
              <a:rPr lang="en-US" dirty="0" smtClean="0"/>
              <a:t> </a:t>
            </a:r>
            <a:endParaRPr lang="en-US" dirty="0"/>
          </a:p>
          <a:p>
            <a:r>
              <a:rPr lang="en-US" dirty="0" smtClean="0"/>
              <a:t>There </a:t>
            </a:r>
            <a:r>
              <a:rPr lang="en-US" dirty="0"/>
              <a:t>is a </a:t>
            </a:r>
            <a:r>
              <a:rPr lang="en-US" b="1" dirty="0"/>
              <a:t>very vulnerable group </a:t>
            </a:r>
            <a:r>
              <a:rPr lang="en-US" dirty="0"/>
              <a:t>of respondents that should be considered and </a:t>
            </a:r>
            <a:r>
              <a:rPr lang="en-US" b="1" dirty="0"/>
              <a:t>targeted </a:t>
            </a:r>
            <a:r>
              <a:rPr lang="en-US" b="1" dirty="0" smtClean="0"/>
              <a:t>for </a:t>
            </a:r>
            <a:r>
              <a:rPr lang="en-US" b="1" dirty="0"/>
              <a:t>public health policies </a:t>
            </a:r>
          </a:p>
          <a:p>
            <a:endParaRPr lang="en-US" dirty="0"/>
          </a:p>
        </p:txBody>
      </p:sp>
      <p:sp>
        <p:nvSpPr>
          <p:cNvPr id="3" name="Title 2"/>
          <p:cNvSpPr>
            <a:spLocks noGrp="1"/>
          </p:cNvSpPr>
          <p:nvPr>
            <p:ph type="title"/>
          </p:nvPr>
        </p:nvSpPr>
        <p:spPr/>
        <p:txBody>
          <a:bodyPr/>
          <a:lstStyle/>
          <a:p>
            <a:r>
              <a:rPr lang="en-US" dirty="0" smtClean="0"/>
              <a:t>Conclusions of HLS - Portugal</a:t>
            </a:r>
            <a:endParaRPr lang="en-US" dirty="0"/>
          </a:p>
        </p:txBody>
      </p:sp>
      <p:sp>
        <p:nvSpPr>
          <p:cNvPr id="4" name="Slide Number Placeholder 3"/>
          <p:cNvSpPr>
            <a:spLocks noGrp="1"/>
          </p:cNvSpPr>
          <p:nvPr>
            <p:ph type="sldNum" sz="quarter" idx="12"/>
          </p:nvPr>
        </p:nvSpPr>
        <p:spPr/>
        <p:txBody>
          <a:bodyPr/>
          <a:lstStyle/>
          <a:p>
            <a:fld id="{902E83EF-6F5B-8A4F-953C-6DD97E98B739}" type="slidenum">
              <a:rPr lang="en-US" smtClean="0"/>
              <a:t>17</a:t>
            </a:fld>
            <a:endParaRPr lang="en-US"/>
          </a:p>
        </p:txBody>
      </p:sp>
    </p:spTree>
    <p:extLst>
      <p:ext uri="{BB962C8B-B14F-4D97-AF65-F5344CB8AC3E}">
        <p14:creationId xmlns:p14="http://schemas.microsoft.com/office/powerpoint/2010/main" val="37372348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321" y="2042160"/>
            <a:ext cx="8158480" cy="4378960"/>
          </a:xfrm>
        </p:spPr>
        <p:txBody>
          <a:bodyPr>
            <a:normAutofit/>
          </a:bodyPr>
          <a:lstStyle/>
          <a:p>
            <a:r>
              <a:rPr lang="en-US" b="1" dirty="0" smtClean="0"/>
              <a:t>The Study:</a:t>
            </a:r>
          </a:p>
          <a:p>
            <a:pPr lvl="1"/>
            <a:endParaRPr lang="en-US" dirty="0" smtClean="0"/>
          </a:p>
          <a:p>
            <a:pPr lvl="1"/>
            <a:r>
              <a:rPr lang="en-US" dirty="0" smtClean="0"/>
              <a:t>A study of </a:t>
            </a:r>
            <a:r>
              <a:rPr lang="en-US" b="1" dirty="0" smtClean="0"/>
              <a:t>9616 members of the largest health insurance fund </a:t>
            </a:r>
            <a:r>
              <a:rPr lang="en-US" dirty="0" smtClean="0"/>
              <a:t>in Belgium (French and Dutch speaking)</a:t>
            </a:r>
          </a:p>
          <a:p>
            <a:pPr lvl="1"/>
            <a:endParaRPr lang="en-US" dirty="0" smtClean="0"/>
          </a:p>
          <a:p>
            <a:pPr lvl="1"/>
            <a:r>
              <a:rPr lang="en-US" dirty="0" smtClean="0"/>
              <a:t>Part of </a:t>
            </a:r>
            <a:r>
              <a:rPr lang="en-US" b="1" dirty="0" smtClean="0"/>
              <a:t>a larger study on socio-emotional aspects of health</a:t>
            </a:r>
          </a:p>
          <a:p>
            <a:pPr lvl="1"/>
            <a:endParaRPr lang="en-US" dirty="0" smtClean="0"/>
          </a:p>
          <a:p>
            <a:pPr lvl="1"/>
            <a:r>
              <a:rPr lang="en-US" dirty="0" smtClean="0"/>
              <a:t>HLS-EU-Q16 </a:t>
            </a:r>
            <a:r>
              <a:rPr lang="en-US" b="1" dirty="0" smtClean="0"/>
              <a:t>online survey </a:t>
            </a:r>
            <a:r>
              <a:rPr lang="en-US" dirty="0" smtClean="0"/>
              <a:t>(not face to face)</a:t>
            </a:r>
          </a:p>
        </p:txBody>
      </p:sp>
      <p:sp>
        <p:nvSpPr>
          <p:cNvPr id="3" name="Title 2"/>
          <p:cNvSpPr>
            <a:spLocks noGrp="1"/>
          </p:cNvSpPr>
          <p:nvPr>
            <p:ph type="title"/>
          </p:nvPr>
        </p:nvSpPr>
        <p:spPr/>
        <p:txBody>
          <a:bodyPr>
            <a:normAutofit fontScale="90000"/>
          </a:bodyPr>
          <a:lstStyle/>
          <a:p>
            <a:r>
              <a:rPr lang="en-US" dirty="0" smtClean="0"/>
              <a:t>Recent Data Collection: Belgium – </a:t>
            </a:r>
            <a:r>
              <a:rPr lang="en-US" i="1" dirty="0" smtClean="0"/>
              <a:t>HLS-EU-Q16 </a:t>
            </a:r>
            <a:endParaRPr lang="en-US" i="1" dirty="0"/>
          </a:p>
        </p:txBody>
      </p:sp>
      <p:sp>
        <p:nvSpPr>
          <p:cNvPr id="4" name="Slide Number Placeholder 3"/>
          <p:cNvSpPr>
            <a:spLocks noGrp="1"/>
          </p:cNvSpPr>
          <p:nvPr>
            <p:ph type="sldNum" sz="quarter" idx="12"/>
          </p:nvPr>
        </p:nvSpPr>
        <p:spPr/>
        <p:txBody>
          <a:bodyPr/>
          <a:lstStyle/>
          <a:p>
            <a:fld id="{902E83EF-6F5B-8A4F-953C-6DD97E98B739}" type="slidenum">
              <a:rPr lang="en-US" smtClean="0"/>
              <a:t>18</a:t>
            </a:fld>
            <a:endParaRPr lang="en-US"/>
          </a:p>
        </p:txBody>
      </p:sp>
    </p:spTree>
    <p:extLst>
      <p:ext uri="{BB962C8B-B14F-4D97-AF65-F5344CB8AC3E}">
        <p14:creationId xmlns:p14="http://schemas.microsoft.com/office/powerpoint/2010/main" val="38551615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321" y="1865178"/>
            <a:ext cx="8158480" cy="4555942"/>
          </a:xfrm>
        </p:spPr>
        <p:txBody>
          <a:bodyPr>
            <a:normAutofit lnSpcReduction="10000"/>
          </a:bodyPr>
          <a:lstStyle/>
          <a:p>
            <a:r>
              <a:rPr lang="en-US" b="1" dirty="0" smtClean="0"/>
              <a:t>Key Findings: </a:t>
            </a:r>
          </a:p>
          <a:p>
            <a:pPr lvl="1"/>
            <a:r>
              <a:rPr lang="en-US" dirty="0" smtClean="0"/>
              <a:t>12% insufficient health literacy</a:t>
            </a:r>
          </a:p>
          <a:p>
            <a:pPr lvl="1"/>
            <a:r>
              <a:rPr lang="en-US" dirty="0" smtClean="0"/>
              <a:t>30% limited health literacy</a:t>
            </a:r>
          </a:p>
          <a:p>
            <a:pPr lvl="1"/>
            <a:r>
              <a:rPr lang="en-US" dirty="0" smtClean="0"/>
              <a:t>58% sufficient health literacy</a:t>
            </a:r>
          </a:p>
          <a:p>
            <a:pPr lvl="1"/>
            <a:r>
              <a:rPr lang="en-US" b="1" dirty="0" smtClean="0"/>
              <a:t>Gender</a:t>
            </a:r>
            <a:r>
              <a:rPr lang="en-US" dirty="0" smtClean="0"/>
              <a:t> finding: Females have better HL than males</a:t>
            </a:r>
          </a:p>
          <a:p>
            <a:pPr lvl="1"/>
            <a:r>
              <a:rPr lang="en-US" dirty="0" smtClean="0"/>
              <a:t>HL </a:t>
            </a:r>
            <a:r>
              <a:rPr lang="en-US" b="1" dirty="0" smtClean="0"/>
              <a:t>decreased with age</a:t>
            </a:r>
          </a:p>
          <a:p>
            <a:pPr lvl="1"/>
            <a:r>
              <a:rPr lang="en-US" dirty="0" smtClean="0"/>
              <a:t>HL </a:t>
            </a:r>
            <a:r>
              <a:rPr lang="en-US" b="1" dirty="0" smtClean="0"/>
              <a:t>increased with educational level</a:t>
            </a:r>
          </a:p>
          <a:p>
            <a:pPr lvl="1"/>
            <a:r>
              <a:rPr lang="en-US" b="1" dirty="0" smtClean="0"/>
              <a:t>Flemish </a:t>
            </a:r>
            <a:r>
              <a:rPr lang="en-US" dirty="0" smtClean="0"/>
              <a:t>had better HL than Walloons or Brussels</a:t>
            </a:r>
          </a:p>
          <a:p>
            <a:pPr lvl="1"/>
            <a:r>
              <a:rPr lang="en-US" dirty="0" smtClean="0"/>
              <a:t>HL is </a:t>
            </a:r>
            <a:r>
              <a:rPr lang="en-US" b="1" dirty="0" smtClean="0"/>
              <a:t>a significant mediator for eating, physical activity and medicine use</a:t>
            </a:r>
            <a:r>
              <a:rPr lang="en-US" dirty="0" smtClean="0"/>
              <a:t> but </a:t>
            </a:r>
            <a:r>
              <a:rPr lang="en-US" b="1" dirty="0" smtClean="0"/>
              <a:t>not tobacco use</a:t>
            </a:r>
          </a:p>
          <a:p>
            <a:pPr lvl="1"/>
            <a:r>
              <a:rPr lang="en-US" b="1" dirty="0" smtClean="0"/>
              <a:t>Alcohol consumption did not vary by education level </a:t>
            </a:r>
            <a:r>
              <a:rPr lang="en-US" dirty="0" smtClean="0"/>
              <a:t>– not tested for mediation </a:t>
            </a:r>
            <a:endParaRPr lang="en-US" dirty="0"/>
          </a:p>
        </p:txBody>
      </p:sp>
      <p:sp>
        <p:nvSpPr>
          <p:cNvPr id="3" name="Title 2"/>
          <p:cNvSpPr>
            <a:spLocks noGrp="1"/>
          </p:cNvSpPr>
          <p:nvPr>
            <p:ph type="title"/>
          </p:nvPr>
        </p:nvSpPr>
        <p:spPr/>
        <p:txBody>
          <a:bodyPr>
            <a:normAutofit fontScale="90000"/>
          </a:bodyPr>
          <a:lstStyle/>
          <a:p>
            <a:r>
              <a:rPr lang="en-US" dirty="0" smtClean="0"/>
              <a:t>Recent Data Collection: Belgium – </a:t>
            </a:r>
            <a:r>
              <a:rPr lang="en-US" i="1" dirty="0" smtClean="0"/>
              <a:t>HLS-EU-Q16 </a:t>
            </a:r>
            <a:endParaRPr lang="en-US" i="1" dirty="0"/>
          </a:p>
        </p:txBody>
      </p:sp>
      <p:sp>
        <p:nvSpPr>
          <p:cNvPr id="4" name="Slide Number Placeholder 3"/>
          <p:cNvSpPr>
            <a:spLocks noGrp="1"/>
          </p:cNvSpPr>
          <p:nvPr>
            <p:ph type="sldNum" sz="quarter" idx="12"/>
          </p:nvPr>
        </p:nvSpPr>
        <p:spPr/>
        <p:txBody>
          <a:bodyPr/>
          <a:lstStyle/>
          <a:p>
            <a:fld id="{902E83EF-6F5B-8A4F-953C-6DD97E98B739}" type="slidenum">
              <a:rPr lang="en-US" smtClean="0"/>
              <a:t>19</a:t>
            </a:fld>
            <a:endParaRPr lang="en-US"/>
          </a:p>
        </p:txBody>
      </p:sp>
    </p:spTree>
    <p:extLst>
      <p:ext uri="{BB962C8B-B14F-4D97-AF65-F5344CB8AC3E}">
        <p14:creationId xmlns:p14="http://schemas.microsoft.com/office/powerpoint/2010/main" val="31451433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444" y="2398963"/>
            <a:ext cx="8141112" cy="4216325"/>
          </a:xfrm>
        </p:spPr>
        <p:txBody>
          <a:bodyPr>
            <a:normAutofit fontScale="92500" lnSpcReduction="20000"/>
          </a:bodyPr>
          <a:lstStyle/>
          <a:p>
            <a:r>
              <a:rPr lang="en-US" b="1" dirty="0" smtClean="0"/>
              <a:t>The State of the Art in Europe</a:t>
            </a:r>
          </a:p>
          <a:p>
            <a:pPr lvl="1"/>
            <a:r>
              <a:rPr lang="en-US" dirty="0" smtClean="0"/>
              <a:t>European Health Literacy Survey – generation of first data set</a:t>
            </a:r>
          </a:p>
          <a:p>
            <a:pPr lvl="1"/>
            <a:r>
              <a:rPr lang="en-US" dirty="0" smtClean="0"/>
              <a:t>Recent data collection in Portugal, Belgium and Denmark</a:t>
            </a:r>
          </a:p>
          <a:p>
            <a:pPr lvl="1"/>
            <a:r>
              <a:rPr lang="en-US" dirty="0" smtClean="0"/>
              <a:t>Commencement of data collection in Italy   </a:t>
            </a:r>
          </a:p>
          <a:p>
            <a:endParaRPr lang="en-US" b="1" dirty="0" smtClean="0"/>
          </a:p>
          <a:p>
            <a:r>
              <a:rPr lang="en-US" b="1" dirty="0" smtClean="0"/>
              <a:t>Health Literacy and Health </a:t>
            </a:r>
            <a:r>
              <a:rPr lang="en-US" b="1" dirty="0" err="1" smtClean="0"/>
              <a:t>behaviours</a:t>
            </a:r>
            <a:r>
              <a:rPr lang="en-US" b="1" dirty="0" smtClean="0"/>
              <a:t> – evidence from HLS-EU </a:t>
            </a:r>
          </a:p>
          <a:p>
            <a:endParaRPr lang="en-US" b="1" dirty="0" smtClean="0"/>
          </a:p>
          <a:p>
            <a:r>
              <a:rPr lang="en-US" b="1" dirty="0" smtClean="0"/>
              <a:t>Health Literacy and Chronic Disease Management</a:t>
            </a:r>
          </a:p>
          <a:p>
            <a:endParaRPr lang="en-US" b="1" dirty="0" smtClean="0"/>
          </a:p>
          <a:p>
            <a:r>
              <a:rPr lang="en-US" b="1" dirty="0" smtClean="0"/>
              <a:t>The role of technology and connected health solutions? </a:t>
            </a:r>
          </a:p>
          <a:p>
            <a:endParaRPr lang="en-US" b="1" dirty="0" smtClean="0"/>
          </a:p>
          <a:p>
            <a:r>
              <a:rPr lang="en-US" b="1" dirty="0" smtClean="0"/>
              <a:t>Key Messages</a:t>
            </a:r>
            <a:endParaRPr lang="en-IE" b="1" dirty="0"/>
          </a:p>
        </p:txBody>
      </p:sp>
      <p:sp>
        <p:nvSpPr>
          <p:cNvPr id="3" name="Title 2"/>
          <p:cNvSpPr>
            <a:spLocks noGrp="1"/>
          </p:cNvSpPr>
          <p:nvPr>
            <p:ph type="title"/>
          </p:nvPr>
        </p:nvSpPr>
        <p:spPr/>
        <p:txBody>
          <a:bodyPr/>
          <a:lstStyle/>
          <a:p>
            <a:r>
              <a:rPr lang="en-US" dirty="0" smtClean="0"/>
              <a:t>Overview </a:t>
            </a:r>
            <a:endParaRPr lang="en-IE" dirty="0"/>
          </a:p>
        </p:txBody>
      </p:sp>
      <p:sp>
        <p:nvSpPr>
          <p:cNvPr id="5" name="Slide Number Placeholder 4"/>
          <p:cNvSpPr>
            <a:spLocks noGrp="1"/>
          </p:cNvSpPr>
          <p:nvPr>
            <p:ph type="sldNum" sz="quarter" idx="12"/>
          </p:nvPr>
        </p:nvSpPr>
        <p:spPr/>
        <p:txBody>
          <a:bodyPr/>
          <a:lstStyle/>
          <a:p>
            <a:fld id="{902E83EF-6F5B-8A4F-953C-6DD97E98B739}" type="slidenum">
              <a:rPr lang="en-US" smtClean="0"/>
              <a:t>2</a:t>
            </a:fld>
            <a:endParaRPr lang="en-US"/>
          </a:p>
        </p:txBody>
      </p:sp>
    </p:spTree>
    <p:extLst>
      <p:ext uri="{BB962C8B-B14F-4D97-AF65-F5344CB8AC3E}">
        <p14:creationId xmlns:p14="http://schemas.microsoft.com/office/powerpoint/2010/main" val="2542669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Recent Data Collection: Belgium </a:t>
            </a:r>
            <a:endParaRPr lang="en-US" dirty="0"/>
          </a:p>
        </p:txBody>
      </p:sp>
      <p:pic>
        <p:nvPicPr>
          <p:cNvPr id="5" name="Picture 4"/>
          <p:cNvPicPr>
            <a:picLocks noChangeAspect="1"/>
          </p:cNvPicPr>
          <p:nvPr/>
        </p:nvPicPr>
        <p:blipFill>
          <a:blip r:embed="rId2"/>
          <a:stretch>
            <a:fillRect/>
          </a:stretch>
        </p:blipFill>
        <p:spPr>
          <a:xfrm>
            <a:off x="318406" y="2112212"/>
            <a:ext cx="8526335" cy="4558010"/>
          </a:xfrm>
          <a:prstGeom prst="rect">
            <a:avLst/>
          </a:prstGeom>
        </p:spPr>
      </p:pic>
      <p:sp>
        <p:nvSpPr>
          <p:cNvPr id="2" name="Slide Number Placeholder 1"/>
          <p:cNvSpPr>
            <a:spLocks noGrp="1"/>
          </p:cNvSpPr>
          <p:nvPr>
            <p:ph type="sldNum" sz="quarter" idx="12"/>
          </p:nvPr>
        </p:nvSpPr>
        <p:spPr/>
        <p:txBody>
          <a:bodyPr/>
          <a:lstStyle/>
          <a:p>
            <a:fld id="{902E83EF-6F5B-8A4F-953C-6DD97E98B739}" type="slidenum">
              <a:rPr lang="en-US" smtClean="0"/>
              <a:t>20</a:t>
            </a:fld>
            <a:endParaRPr lang="en-US"/>
          </a:p>
        </p:txBody>
      </p:sp>
    </p:spTree>
    <p:extLst>
      <p:ext uri="{BB962C8B-B14F-4D97-AF65-F5344CB8AC3E}">
        <p14:creationId xmlns:p14="http://schemas.microsoft.com/office/powerpoint/2010/main" val="8967973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Recent Data Collection: Belgium </a:t>
            </a:r>
          </a:p>
        </p:txBody>
      </p:sp>
      <p:pic>
        <p:nvPicPr>
          <p:cNvPr id="6" name="Picture 5"/>
          <p:cNvPicPr>
            <a:picLocks noChangeAspect="1"/>
          </p:cNvPicPr>
          <p:nvPr/>
        </p:nvPicPr>
        <p:blipFill>
          <a:blip r:embed="rId2"/>
          <a:stretch>
            <a:fillRect/>
          </a:stretch>
        </p:blipFill>
        <p:spPr>
          <a:xfrm>
            <a:off x="108064" y="1938421"/>
            <a:ext cx="8750185" cy="4821608"/>
          </a:xfrm>
          <a:prstGeom prst="rect">
            <a:avLst/>
          </a:prstGeom>
        </p:spPr>
      </p:pic>
      <p:sp>
        <p:nvSpPr>
          <p:cNvPr id="2" name="Slide Number Placeholder 1"/>
          <p:cNvSpPr>
            <a:spLocks noGrp="1"/>
          </p:cNvSpPr>
          <p:nvPr>
            <p:ph type="sldNum" sz="quarter" idx="12"/>
          </p:nvPr>
        </p:nvSpPr>
        <p:spPr/>
        <p:txBody>
          <a:bodyPr/>
          <a:lstStyle/>
          <a:p>
            <a:fld id="{902E83EF-6F5B-8A4F-953C-6DD97E98B739}" type="slidenum">
              <a:rPr lang="en-US" smtClean="0"/>
              <a:t>21</a:t>
            </a:fld>
            <a:endParaRPr lang="en-US"/>
          </a:p>
        </p:txBody>
      </p:sp>
    </p:spTree>
    <p:extLst>
      <p:ext uri="{BB962C8B-B14F-4D97-AF65-F5344CB8AC3E}">
        <p14:creationId xmlns:p14="http://schemas.microsoft.com/office/powerpoint/2010/main" val="34280705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normAutofit/>
          </a:bodyPr>
          <a:lstStyle/>
          <a:p>
            <a:pPr marL="0" indent="0">
              <a:buNone/>
              <a:defRPr/>
            </a:pPr>
            <a:r>
              <a:rPr lang="en-GB" sz="2000" b="1" dirty="0" smtClean="0">
                <a:solidFill>
                  <a:schemeClr val="tx2">
                    <a:lumMod val="50000"/>
                  </a:schemeClr>
                </a:solidFill>
                <a:latin typeface="Cambria" panose="02040503050406030204" pitchFamily="18" charset="0"/>
                <a:cs typeface="AU Passata"/>
              </a:rPr>
              <a:t>The objective of the study:</a:t>
            </a:r>
          </a:p>
          <a:p>
            <a:pPr marL="342900" indent="-342900">
              <a:buFont typeface="+mj-lt"/>
              <a:buAutoNum type="arabicPeriod"/>
              <a:defRPr/>
            </a:pPr>
            <a:r>
              <a:rPr lang="en-GB" sz="2000" b="1" dirty="0">
                <a:solidFill>
                  <a:schemeClr val="tx2">
                    <a:lumMod val="50000"/>
                  </a:schemeClr>
                </a:solidFill>
                <a:latin typeface="Cambria" panose="02040503050406030204" pitchFamily="18" charset="0"/>
                <a:cs typeface="AU Passata"/>
              </a:rPr>
              <a:t>D</a:t>
            </a:r>
            <a:r>
              <a:rPr lang="en-GB" sz="2000" b="1" dirty="0" smtClean="0">
                <a:solidFill>
                  <a:schemeClr val="tx2">
                    <a:lumMod val="50000"/>
                  </a:schemeClr>
                </a:solidFill>
                <a:latin typeface="Cambria" panose="02040503050406030204" pitchFamily="18" charset="0"/>
                <a:cs typeface="AU Passata"/>
              </a:rPr>
              <a:t>escribe </a:t>
            </a:r>
            <a:r>
              <a:rPr lang="en-GB" sz="2000" b="1" dirty="0">
                <a:solidFill>
                  <a:schemeClr val="tx2">
                    <a:lumMod val="50000"/>
                  </a:schemeClr>
                </a:solidFill>
                <a:latin typeface="Cambria" panose="02040503050406030204" pitchFamily="18" charset="0"/>
                <a:cs typeface="AU Passata"/>
              </a:rPr>
              <a:t>the level of</a:t>
            </a:r>
          </a:p>
          <a:p>
            <a:pPr marL="342900" indent="-342900">
              <a:buFont typeface="+mj-lt"/>
              <a:buAutoNum type="arabicPeriod"/>
              <a:defRPr/>
            </a:pPr>
            <a:endParaRPr lang="en-GB" sz="2000" b="1" dirty="0">
              <a:solidFill>
                <a:schemeClr val="tx2">
                  <a:lumMod val="50000"/>
                </a:schemeClr>
              </a:solidFill>
              <a:latin typeface="Cambria" panose="02040503050406030204" pitchFamily="18" charset="0"/>
              <a:cs typeface="AU Passata"/>
            </a:endParaRPr>
          </a:p>
          <a:p>
            <a:pPr marL="914400" lvl="1" indent="-457200">
              <a:buFont typeface="+mj-lt"/>
              <a:buAutoNum type="alphaLcParenR"/>
              <a:defRPr/>
            </a:pPr>
            <a:r>
              <a:rPr lang="en-GB" sz="2000" b="1" dirty="0">
                <a:solidFill>
                  <a:schemeClr val="tx2">
                    <a:lumMod val="50000"/>
                  </a:schemeClr>
                </a:solidFill>
                <a:latin typeface="Cambria" panose="02040503050406030204" pitchFamily="18" charset="0"/>
                <a:cs typeface="AU Passata"/>
              </a:rPr>
              <a:t>the </a:t>
            </a:r>
            <a:r>
              <a:rPr lang="en-GB" sz="2000" b="1" dirty="0">
                <a:solidFill>
                  <a:srgbClr val="073E87"/>
                </a:solidFill>
                <a:latin typeface="Cambria" panose="02040503050406030204" pitchFamily="18" charset="0"/>
                <a:cs typeface="AU Passata"/>
              </a:rPr>
              <a:t>ability to understand </a:t>
            </a:r>
            <a:r>
              <a:rPr lang="en-GB" sz="2000" b="1" dirty="0">
                <a:solidFill>
                  <a:schemeClr val="tx2">
                    <a:lumMod val="50000"/>
                  </a:schemeClr>
                </a:solidFill>
                <a:latin typeface="Cambria" panose="02040503050406030204" pitchFamily="18" charset="0"/>
                <a:cs typeface="AU Passata"/>
              </a:rPr>
              <a:t>health information</a:t>
            </a:r>
          </a:p>
          <a:p>
            <a:pPr marL="914400" lvl="1" indent="-457200">
              <a:lnSpc>
                <a:spcPct val="150000"/>
              </a:lnSpc>
              <a:buFont typeface="+mj-lt"/>
              <a:buAutoNum type="alphaLcParenR"/>
              <a:defRPr/>
            </a:pPr>
            <a:r>
              <a:rPr lang="en-GB" sz="2000" b="1" dirty="0">
                <a:solidFill>
                  <a:schemeClr val="tx2">
                    <a:lumMod val="50000"/>
                  </a:schemeClr>
                </a:solidFill>
                <a:latin typeface="Cambria" panose="02040503050406030204" pitchFamily="18" charset="0"/>
                <a:cs typeface="AU Passata"/>
              </a:rPr>
              <a:t>the </a:t>
            </a:r>
            <a:r>
              <a:rPr lang="en-GB" sz="2000" b="1" dirty="0">
                <a:solidFill>
                  <a:srgbClr val="073E87"/>
                </a:solidFill>
                <a:latin typeface="Cambria" panose="02040503050406030204" pitchFamily="18" charset="0"/>
                <a:cs typeface="AU Passata"/>
              </a:rPr>
              <a:t>ability to actively engage </a:t>
            </a:r>
            <a:r>
              <a:rPr lang="en-GB" sz="2000" b="1" dirty="0">
                <a:solidFill>
                  <a:schemeClr val="tx2">
                    <a:lumMod val="50000"/>
                  </a:schemeClr>
                </a:solidFill>
                <a:latin typeface="Cambria" panose="02040503050406030204" pitchFamily="18" charset="0"/>
                <a:cs typeface="AU Passata"/>
              </a:rPr>
              <a:t>with healthcare </a:t>
            </a:r>
            <a:r>
              <a:rPr lang="en-GB" sz="2000" b="1" dirty="0">
                <a:solidFill>
                  <a:srgbClr val="073E87"/>
                </a:solidFill>
                <a:latin typeface="Cambria" panose="02040503050406030204" pitchFamily="18" charset="0"/>
                <a:cs typeface="AU Passata"/>
              </a:rPr>
              <a:t>providers </a:t>
            </a:r>
          </a:p>
          <a:p>
            <a:pPr marL="342900" indent="-342900">
              <a:buFont typeface="+mj-lt"/>
              <a:buAutoNum type="arabicPeriod"/>
              <a:defRPr/>
            </a:pPr>
            <a:endParaRPr lang="en-GB" sz="2000" b="1" dirty="0">
              <a:solidFill>
                <a:schemeClr val="tx2">
                  <a:lumMod val="50000"/>
                </a:schemeClr>
              </a:solidFill>
              <a:latin typeface="Cambria" panose="02040503050406030204" pitchFamily="18" charset="0"/>
              <a:cs typeface="AU Passata"/>
            </a:endParaRPr>
          </a:p>
          <a:p>
            <a:pPr marL="342900" indent="-342900">
              <a:buFont typeface="+mj-lt"/>
              <a:buAutoNum type="arabicPeriod"/>
              <a:defRPr/>
            </a:pPr>
            <a:r>
              <a:rPr lang="en-GB" sz="2000" b="1" dirty="0" smtClean="0">
                <a:solidFill>
                  <a:schemeClr val="tx2">
                    <a:lumMod val="50000"/>
                  </a:schemeClr>
                </a:solidFill>
                <a:latin typeface="Cambria" panose="02040503050406030204" pitchFamily="18" charset="0"/>
                <a:cs typeface="AU Passata"/>
              </a:rPr>
              <a:t>Examine </a:t>
            </a:r>
            <a:r>
              <a:rPr lang="en-GB" sz="2000" b="1" dirty="0">
                <a:solidFill>
                  <a:schemeClr val="tx2">
                    <a:lumMod val="50000"/>
                  </a:schemeClr>
                </a:solidFill>
                <a:latin typeface="Cambria" panose="02040503050406030204" pitchFamily="18" charset="0"/>
                <a:cs typeface="AU Passata"/>
              </a:rPr>
              <a:t>the </a:t>
            </a:r>
            <a:r>
              <a:rPr lang="en-GB" sz="2000" b="1" dirty="0">
                <a:solidFill>
                  <a:srgbClr val="073E87"/>
                </a:solidFill>
                <a:latin typeface="Cambria" panose="02040503050406030204" pitchFamily="18" charset="0"/>
                <a:cs typeface="AU Passata"/>
              </a:rPr>
              <a:t>association between socio-demographic characteristics and these dimensions of health litera</a:t>
            </a:r>
            <a:r>
              <a:rPr lang="en-GB" sz="2000" b="1" dirty="0">
                <a:solidFill>
                  <a:schemeClr val="tx2">
                    <a:lumMod val="50000"/>
                  </a:schemeClr>
                </a:solidFill>
                <a:latin typeface="Cambria" panose="02040503050406030204" pitchFamily="18" charset="0"/>
                <a:cs typeface="AU Passata"/>
              </a:rPr>
              <a:t>cy</a:t>
            </a:r>
            <a:endParaRPr lang="en-GB" sz="1700" b="1" dirty="0">
              <a:latin typeface="AU Passata"/>
              <a:cs typeface="AU Passata"/>
            </a:endParaRPr>
          </a:p>
          <a:p>
            <a:endParaRPr lang="en-US" dirty="0"/>
          </a:p>
        </p:txBody>
      </p:sp>
      <p:sp>
        <p:nvSpPr>
          <p:cNvPr id="3" name="Title 2"/>
          <p:cNvSpPr>
            <a:spLocks noGrp="1"/>
          </p:cNvSpPr>
          <p:nvPr>
            <p:ph type="title"/>
          </p:nvPr>
        </p:nvSpPr>
        <p:spPr/>
        <p:txBody>
          <a:bodyPr/>
          <a:lstStyle/>
          <a:p>
            <a:r>
              <a:rPr lang="en-US" dirty="0" smtClean="0"/>
              <a:t>Recent Data Collection: Denmark </a:t>
            </a:r>
            <a:endParaRPr lang="en-US" dirty="0"/>
          </a:p>
        </p:txBody>
      </p:sp>
      <p:sp>
        <p:nvSpPr>
          <p:cNvPr id="4" name="Slide Number Placeholder 3"/>
          <p:cNvSpPr>
            <a:spLocks noGrp="1"/>
          </p:cNvSpPr>
          <p:nvPr>
            <p:ph type="sldNum" sz="quarter" idx="12"/>
          </p:nvPr>
        </p:nvSpPr>
        <p:spPr/>
        <p:txBody>
          <a:bodyPr/>
          <a:lstStyle/>
          <a:p>
            <a:fld id="{902E83EF-6F5B-8A4F-953C-6DD97E98B739}" type="slidenum">
              <a:rPr lang="en-US" smtClean="0"/>
              <a:t>22</a:t>
            </a:fld>
            <a:endParaRPr lang="en-US"/>
          </a:p>
        </p:txBody>
      </p:sp>
    </p:spTree>
    <p:extLst>
      <p:ext uri="{BB962C8B-B14F-4D97-AF65-F5344CB8AC3E}">
        <p14:creationId xmlns:p14="http://schemas.microsoft.com/office/powerpoint/2010/main" val="5136366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Denmark: Research Design </a:t>
            </a:r>
            <a:endParaRPr lang="en-US" dirty="0"/>
          </a:p>
        </p:txBody>
      </p:sp>
      <p:sp>
        <p:nvSpPr>
          <p:cNvPr id="5" name="Content Placeholder 4"/>
          <p:cNvSpPr>
            <a:spLocks noGrp="1"/>
          </p:cNvSpPr>
          <p:nvPr>
            <p:ph sz="quarter" idx="14"/>
          </p:nvPr>
        </p:nvSpPr>
        <p:spPr>
          <a:xfrm>
            <a:off x="4645152" y="2438400"/>
            <a:ext cx="3822192" cy="3688080"/>
          </a:xfrm>
        </p:spPr>
        <p:txBody>
          <a:bodyPr>
            <a:normAutofit fontScale="85000" lnSpcReduction="10000"/>
          </a:bodyPr>
          <a:lstStyle/>
          <a:p>
            <a:pPr marL="342900" indent="-342900">
              <a:buFont typeface="Arial" panose="020B0604020202020204" pitchFamily="34" charset="0"/>
              <a:buChar char="•"/>
              <a:defRPr/>
            </a:pPr>
            <a:r>
              <a:rPr lang="da-DK" b="1" dirty="0">
                <a:solidFill>
                  <a:schemeClr val="tx2">
                    <a:lumMod val="50000"/>
                  </a:schemeClr>
                </a:solidFill>
                <a:latin typeface="Georgia" panose="02040502050405020303" pitchFamily="18" charset="0"/>
                <a:cs typeface="AU Passata"/>
              </a:rPr>
              <a:t>Design: </a:t>
            </a:r>
            <a:r>
              <a:rPr lang="da-DK" dirty="0">
                <a:solidFill>
                  <a:schemeClr val="tx2">
                    <a:lumMod val="50000"/>
                  </a:schemeClr>
                </a:solidFill>
                <a:latin typeface="Georgia" panose="02040502050405020303" pitchFamily="18" charset="0"/>
                <a:cs typeface="AU Passata"/>
              </a:rPr>
              <a:t>A </a:t>
            </a:r>
            <a:r>
              <a:rPr lang="da-DK" dirty="0" err="1">
                <a:solidFill>
                  <a:schemeClr val="tx2">
                    <a:lumMod val="50000"/>
                  </a:schemeClr>
                </a:solidFill>
                <a:latin typeface="Georgia" panose="02040502050405020303" pitchFamily="18" charset="0"/>
                <a:cs typeface="AU Passata"/>
              </a:rPr>
              <a:t>cross</a:t>
            </a:r>
            <a:r>
              <a:rPr lang="da-DK" dirty="0">
                <a:solidFill>
                  <a:schemeClr val="tx2">
                    <a:lumMod val="50000"/>
                  </a:schemeClr>
                </a:solidFill>
                <a:latin typeface="Georgia" panose="02040502050405020303" pitchFamily="18" charset="0"/>
                <a:cs typeface="AU Passata"/>
              </a:rPr>
              <a:t> </a:t>
            </a:r>
            <a:r>
              <a:rPr lang="da-DK" dirty="0" err="1">
                <a:solidFill>
                  <a:schemeClr val="tx2">
                    <a:lumMod val="50000"/>
                  </a:schemeClr>
                </a:solidFill>
                <a:latin typeface="Georgia" panose="02040502050405020303" pitchFamily="18" charset="0"/>
                <a:cs typeface="AU Passata"/>
              </a:rPr>
              <a:t>sectional</a:t>
            </a:r>
            <a:r>
              <a:rPr lang="da-DK" dirty="0">
                <a:solidFill>
                  <a:schemeClr val="tx2">
                    <a:lumMod val="50000"/>
                  </a:schemeClr>
                </a:solidFill>
                <a:latin typeface="Georgia" panose="02040502050405020303" pitchFamily="18" charset="0"/>
                <a:cs typeface="AU Passata"/>
              </a:rPr>
              <a:t> population </a:t>
            </a:r>
            <a:r>
              <a:rPr lang="da-DK" dirty="0" err="1">
                <a:solidFill>
                  <a:schemeClr val="tx2">
                    <a:lumMod val="50000"/>
                  </a:schemeClr>
                </a:solidFill>
                <a:latin typeface="Georgia" panose="02040502050405020303" pitchFamily="18" charset="0"/>
                <a:cs typeface="AU Passata"/>
              </a:rPr>
              <a:t>based</a:t>
            </a:r>
            <a:r>
              <a:rPr lang="da-DK" dirty="0">
                <a:solidFill>
                  <a:schemeClr val="tx2">
                    <a:lumMod val="50000"/>
                  </a:schemeClr>
                </a:solidFill>
                <a:latin typeface="Georgia" panose="02040502050405020303" pitchFamily="18" charset="0"/>
                <a:cs typeface="AU Passata"/>
              </a:rPr>
              <a:t> </a:t>
            </a:r>
            <a:r>
              <a:rPr lang="da-DK" dirty="0" err="1">
                <a:solidFill>
                  <a:schemeClr val="tx2">
                    <a:lumMod val="50000"/>
                  </a:schemeClr>
                </a:solidFill>
                <a:latin typeface="Georgia" panose="02040502050405020303" pitchFamily="18" charset="0"/>
                <a:cs typeface="AU Passata"/>
              </a:rPr>
              <a:t>survey</a:t>
            </a:r>
            <a:r>
              <a:rPr lang="da-DK" dirty="0">
                <a:solidFill>
                  <a:schemeClr val="tx2">
                    <a:lumMod val="50000"/>
                  </a:schemeClr>
                </a:solidFill>
                <a:latin typeface="Georgia" panose="02040502050405020303" pitchFamily="18" charset="0"/>
                <a:cs typeface="AU Passata"/>
              </a:rPr>
              <a:t> </a:t>
            </a:r>
            <a:r>
              <a:rPr lang="da-DK" dirty="0" err="1">
                <a:solidFill>
                  <a:schemeClr val="tx2">
                    <a:lumMod val="50000"/>
                  </a:schemeClr>
                </a:solidFill>
                <a:latin typeface="Georgia" panose="02040502050405020303" pitchFamily="18" charset="0"/>
                <a:cs typeface="AU Passata"/>
              </a:rPr>
              <a:t>study</a:t>
            </a:r>
            <a:endParaRPr lang="da-DK" dirty="0">
              <a:solidFill>
                <a:schemeClr val="tx2">
                  <a:lumMod val="50000"/>
                </a:schemeClr>
              </a:solidFill>
              <a:latin typeface="Georgia" panose="02040502050405020303" pitchFamily="18" charset="0"/>
              <a:cs typeface="AU Passata"/>
            </a:endParaRPr>
          </a:p>
          <a:p>
            <a:pPr marL="342900" indent="-342900">
              <a:buFont typeface="Arial" panose="020B0604020202020204" pitchFamily="34" charset="0"/>
              <a:buChar char="•"/>
              <a:defRPr/>
            </a:pPr>
            <a:endParaRPr lang="da-DK" dirty="0">
              <a:solidFill>
                <a:schemeClr val="tx2">
                  <a:lumMod val="50000"/>
                </a:schemeClr>
              </a:solidFill>
              <a:latin typeface="Georgia" panose="02040502050405020303" pitchFamily="18" charset="0"/>
              <a:cs typeface="AU Passata"/>
            </a:endParaRPr>
          </a:p>
          <a:p>
            <a:pPr marL="342900" indent="-342900">
              <a:buFont typeface="Arial" panose="020B0604020202020204" pitchFamily="34" charset="0"/>
              <a:buChar char="•"/>
              <a:defRPr/>
            </a:pPr>
            <a:r>
              <a:rPr lang="da-DK" b="1" dirty="0">
                <a:solidFill>
                  <a:schemeClr val="tx2">
                    <a:lumMod val="50000"/>
                  </a:schemeClr>
                </a:solidFill>
                <a:latin typeface="Georgia" panose="02040502050405020303" pitchFamily="18" charset="0"/>
                <a:cs typeface="AU Passata"/>
              </a:rPr>
              <a:t>Sample: </a:t>
            </a:r>
            <a:r>
              <a:rPr lang="da-DK" dirty="0">
                <a:solidFill>
                  <a:schemeClr val="tx2">
                    <a:lumMod val="50000"/>
                  </a:schemeClr>
                </a:solidFill>
                <a:latin typeface="Georgia" panose="02040502050405020303" pitchFamily="18" charset="0"/>
                <a:cs typeface="AU Passata"/>
              </a:rPr>
              <a:t>A </a:t>
            </a:r>
            <a:r>
              <a:rPr lang="da-DK" dirty="0" err="1">
                <a:solidFill>
                  <a:schemeClr val="tx2">
                    <a:lumMod val="50000"/>
                  </a:schemeClr>
                </a:solidFill>
                <a:latin typeface="Georgia" panose="02040502050405020303" pitchFamily="18" charset="0"/>
                <a:cs typeface="AU Passata"/>
              </a:rPr>
              <a:t>random</a:t>
            </a:r>
            <a:r>
              <a:rPr lang="da-DK" dirty="0">
                <a:solidFill>
                  <a:schemeClr val="tx2">
                    <a:lumMod val="50000"/>
                  </a:schemeClr>
                </a:solidFill>
                <a:latin typeface="Georgia" panose="02040502050405020303" pitchFamily="18" charset="0"/>
                <a:cs typeface="AU Passata"/>
              </a:rPr>
              <a:t> sample of 46,354 </a:t>
            </a:r>
            <a:r>
              <a:rPr lang="da-DK" dirty="0" err="1">
                <a:solidFill>
                  <a:schemeClr val="tx2">
                    <a:lumMod val="50000"/>
                  </a:schemeClr>
                </a:solidFill>
                <a:latin typeface="Georgia" panose="02040502050405020303" pitchFamily="18" charset="0"/>
                <a:cs typeface="AU Passata"/>
              </a:rPr>
              <a:t>individuals</a:t>
            </a:r>
            <a:r>
              <a:rPr lang="da-DK" dirty="0">
                <a:solidFill>
                  <a:schemeClr val="tx2">
                    <a:lumMod val="50000"/>
                  </a:schemeClr>
                </a:solidFill>
                <a:latin typeface="Georgia" panose="02040502050405020303" pitchFamily="18" charset="0"/>
                <a:cs typeface="AU Passata"/>
              </a:rPr>
              <a:t> (&gt;25 </a:t>
            </a:r>
            <a:r>
              <a:rPr lang="da-DK" dirty="0" err="1">
                <a:solidFill>
                  <a:schemeClr val="tx2">
                    <a:lumMod val="50000"/>
                  </a:schemeClr>
                </a:solidFill>
                <a:latin typeface="Georgia" panose="02040502050405020303" pitchFamily="18" charset="0"/>
                <a:cs typeface="AU Passata"/>
              </a:rPr>
              <a:t>years</a:t>
            </a:r>
            <a:r>
              <a:rPr lang="da-DK" dirty="0">
                <a:solidFill>
                  <a:schemeClr val="tx2">
                    <a:lumMod val="50000"/>
                  </a:schemeClr>
                </a:solidFill>
                <a:latin typeface="Georgia" panose="02040502050405020303" pitchFamily="18" charset="0"/>
                <a:cs typeface="AU Passata"/>
              </a:rPr>
              <a:t>) </a:t>
            </a:r>
            <a:r>
              <a:rPr lang="da-DK" dirty="0" err="1">
                <a:solidFill>
                  <a:schemeClr val="tx2">
                    <a:lumMod val="50000"/>
                  </a:schemeClr>
                </a:solidFill>
                <a:latin typeface="Georgia" panose="02040502050405020303" pitchFamily="18" charset="0"/>
                <a:cs typeface="AU Passata"/>
              </a:rPr>
              <a:t>living</a:t>
            </a:r>
            <a:r>
              <a:rPr lang="da-DK" dirty="0">
                <a:solidFill>
                  <a:schemeClr val="tx2">
                    <a:lumMod val="50000"/>
                  </a:schemeClr>
                </a:solidFill>
                <a:latin typeface="Georgia" panose="02040502050405020303" pitchFamily="18" charset="0"/>
                <a:cs typeface="AU Passata"/>
              </a:rPr>
              <a:t> in the Central Denmark Region </a:t>
            </a:r>
          </a:p>
          <a:p>
            <a:pPr marL="342900" indent="-342900">
              <a:buFont typeface="Arial" panose="020B0604020202020204" pitchFamily="34" charset="0"/>
              <a:buChar char="•"/>
              <a:defRPr/>
            </a:pPr>
            <a:endParaRPr lang="da-DK" dirty="0">
              <a:solidFill>
                <a:schemeClr val="tx2">
                  <a:lumMod val="50000"/>
                </a:schemeClr>
              </a:solidFill>
              <a:latin typeface="Georgia" panose="02040502050405020303" pitchFamily="18" charset="0"/>
              <a:cs typeface="AU Passata"/>
            </a:endParaRPr>
          </a:p>
          <a:p>
            <a:pPr marL="342900" indent="-342900">
              <a:buFont typeface="Arial" panose="020B0604020202020204" pitchFamily="34" charset="0"/>
              <a:buChar char="•"/>
              <a:defRPr/>
            </a:pPr>
            <a:r>
              <a:rPr lang="da-DK" b="1" dirty="0">
                <a:solidFill>
                  <a:schemeClr val="tx2">
                    <a:lumMod val="50000"/>
                  </a:schemeClr>
                </a:solidFill>
                <a:latin typeface="Georgia" panose="02040502050405020303" pitchFamily="18" charset="0"/>
                <a:cs typeface="AU Passata"/>
              </a:rPr>
              <a:t>A total of 29,473 </a:t>
            </a:r>
            <a:r>
              <a:rPr lang="da-DK" dirty="0">
                <a:solidFill>
                  <a:schemeClr val="tx2">
                    <a:lumMod val="50000"/>
                  </a:schemeClr>
                </a:solidFill>
                <a:latin typeface="Georgia" panose="02040502050405020303" pitchFamily="18" charset="0"/>
                <a:cs typeface="AU Passata"/>
              </a:rPr>
              <a:t>(63.6%) </a:t>
            </a:r>
            <a:r>
              <a:rPr lang="da-DK" b="1" dirty="0" err="1">
                <a:solidFill>
                  <a:schemeClr val="tx2">
                    <a:lumMod val="50000"/>
                  </a:schemeClr>
                </a:solidFill>
                <a:latin typeface="Georgia" panose="02040502050405020303" pitchFamily="18" charset="0"/>
                <a:cs typeface="AU Passata"/>
              </a:rPr>
              <a:t>responded</a:t>
            </a:r>
            <a:r>
              <a:rPr lang="da-DK" b="1" dirty="0">
                <a:solidFill>
                  <a:schemeClr val="tx2">
                    <a:lumMod val="50000"/>
                  </a:schemeClr>
                </a:solidFill>
                <a:latin typeface="Georgia" panose="02040502050405020303" pitchFamily="18" charset="0"/>
                <a:cs typeface="AU Passata"/>
              </a:rPr>
              <a:t> to the </a:t>
            </a:r>
            <a:r>
              <a:rPr lang="da-DK" b="1" dirty="0" err="1">
                <a:solidFill>
                  <a:schemeClr val="tx2">
                    <a:lumMod val="50000"/>
                  </a:schemeClr>
                </a:solidFill>
                <a:latin typeface="Georgia" panose="02040502050405020303" pitchFamily="18" charset="0"/>
                <a:cs typeface="AU Passata"/>
              </a:rPr>
              <a:t>survey</a:t>
            </a:r>
            <a:endParaRPr lang="da-DK" b="1" dirty="0">
              <a:solidFill>
                <a:schemeClr val="tx2">
                  <a:lumMod val="50000"/>
                </a:schemeClr>
              </a:solidFill>
              <a:latin typeface="Georgia" panose="02040502050405020303" pitchFamily="18" charset="0"/>
              <a:cs typeface="AU Passata"/>
            </a:endParaRPr>
          </a:p>
          <a:p>
            <a:endParaRPr lang="en-US" dirty="0"/>
          </a:p>
        </p:txBody>
      </p:sp>
      <p:pic>
        <p:nvPicPr>
          <p:cNvPr id="6" name="Picture 2" descr="U:\Health literacy\HL konference\region midt.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6305" b="6305"/>
          <a:stretch>
            <a:fillRect/>
          </a:stretch>
        </p:blipFill>
        <p:spPr bwMode="auto">
          <a:xfrm>
            <a:off x="676655" y="2529840"/>
            <a:ext cx="3822192" cy="35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02E83EF-6F5B-8A4F-953C-6DD97E98B739}" type="slidenum">
              <a:rPr lang="en-US" smtClean="0"/>
              <a:t>23</a:t>
            </a:fld>
            <a:endParaRPr lang="en-US"/>
          </a:p>
        </p:txBody>
      </p:sp>
    </p:spTree>
    <p:extLst>
      <p:ext uri="{BB962C8B-B14F-4D97-AF65-F5344CB8AC3E}">
        <p14:creationId xmlns:p14="http://schemas.microsoft.com/office/powerpoint/2010/main" val="38742679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5479">
            <a:off x="859488" y="684119"/>
            <a:ext cx="6723063" cy="803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02E83EF-6F5B-8A4F-953C-6DD97E98B739}" type="slidenum">
              <a:rPr lang="en-US" smtClean="0"/>
              <a:t>24</a:t>
            </a:fld>
            <a:endParaRPr lang="en-US"/>
          </a:p>
        </p:txBody>
      </p:sp>
    </p:spTree>
    <p:extLst>
      <p:ext uri="{BB962C8B-B14F-4D97-AF65-F5344CB8AC3E}">
        <p14:creationId xmlns:p14="http://schemas.microsoft.com/office/powerpoint/2010/main" val="500052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health_ppt_bckgr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8029575" y="220663"/>
            <a:ext cx="836613" cy="333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sp>
        <p:nvSpPr>
          <p:cNvPr id="11" name="TextBox 10"/>
          <p:cNvSpPr txBox="1"/>
          <p:nvPr/>
        </p:nvSpPr>
        <p:spPr>
          <a:xfrm>
            <a:off x="545306" y="407987"/>
            <a:ext cx="7902575" cy="643766"/>
          </a:xfrm>
          <a:prstGeom prst="rect">
            <a:avLst/>
          </a:prstGeom>
          <a:noFill/>
        </p:spPr>
        <p:txBody>
          <a:bodyPr>
            <a:spAutoFit/>
          </a:bodyPr>
          <a:lstStyle>
            <a:lvl1pPr eaLnBrk="0" hangingPunct="0">
              <a:defRPr>
                <a:solidFill>
                  <a:schemeClr val="tx1"/>
                </a:solidFill>
                <a:latin typeface="Verdana" charset="0"/>
                <a:ea typeface="ＭＳ Ｐゴシック" charset="0"/>
              </a:defRPr>
            </a:lvl1pPr>
            <a:lvl2pPr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lnSpc>
                <a:spcPts val="4300"/>
              </a:lnSpc>
            </a:pPr>
            <a:r>
              <a:rPr lang="da-DK" sz="4200" dirty="0">
                <a:solidFill>
                  <a:srgbClr val="004D4D"/>
                </a:solidFill>
                <a:latin typeface="Georgia" charset="0"/>
                <a:cs typeface="AU Passata Light" charset="0"/>
              </a:rPr>
              <a:t>Results </a:t>
            </a:r>
            <a:r>
              <a:rPr lang="da-DK" sz="2400" dirty="0" smtClean="0">
                <a:solidFill>
                  <a:srgbClr val="004D4D"/>
                </a:solidFill>
                <a:latin typeface="Georgia" charset="0"/>
                <a:cs typeface="AU Passata Light" charset="0"/>
              </a:rPr>
              <a:t>– </a:t>
            </a:r>
            <a:r>
              <a:rPr lang="da-DK" sz="2400" dirty="0">
                <a:solidFill>
                  <a:srgbClr val="004D4D"/>
                </a:solidFill>
                <a:latin typeface="Georgia" charset="0"/>
                <a:cs typeface="AU Passata Light" charset="0"/>
              </a:rPr>
              <a:t>response distribution</a:t>
            </a:r>
          </a:p>
        </p:txBody>
      </p:sp>
      <p:graphicFrame>
        <p:nvGraphicFramePr>
          <p:cNvPr id="4" name="Tabel 3"/>
          <p:cNvGraphicFramePr>
            <a:graphicFrameLocks noGrp="1"/>
          </p:cNvGraphicFramePr>
          <p:nvPr>
            <p:extLst>
              <p:ext uri="{D42A27DB-BD31-4B8C-83A1-F6EECF244321}">
                <p14:modId xmlns:p14="http://schemas.microsoft.com/office/powerpoint/2010/main" val="760155540"/>
              </p:ext>
            </p:extLst>
          </p:nvPr>
        </p:nvGraphicFramePr>
        <p:xfrm>
          <a:off x="545307" y="1205735"/>
          <a:ext cx="8320882" cy="4801719"/>
        </p:xfrm>
        <a:graphic>
          <a:graphicData uri="http://schemas.openxmlformats.org/drawingml/2006/table">
            <a:tbl>
              <a:tblPr/>
              <a:tblGrid>
                <a:gridCol w="1038898"/>
                <a:gridCol w="718989"/>
                <a:gridCol w="382922"/>
                <a:gridCol w="854709"/>
                <a:gridCol w="857939"/>
                <a:gridCol w="731915"/>
                <a:gridCol w="979117"/>
                <a:gridCol w="153491"/>
                <a:gridCol w="1071213"/>
                <a:gridCol w="1531689"/>
              </a:tblGrid>
              <a:tr h="79889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a-DK" sz="1400" b="0" i="0" u="none" strike="noStrike" cap="none" normalizeH="0" baseline="0" dirty="0">
                        <a:ln>
                          <a:noFill/>
                        </a:ln>
                        <a:solidFill>
                          <a:srgbClr val="004D4D"/>
                        </a:solidFill>
                        <a:effectLst/>
                        <a:latin typeface="Arial" charset="0"/>
                        <a:ea typeface="ＭＳ Ｐゴシック"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100" b="1" i="0" u="none" strike="noStrike" cap="none" normalizeH="0" baseline="0" dirty="0">
                          <a:ln>
                            <a:noFill/>
                          </a:ln>
                          <a:solidFill>
                            <a:srgbClr val="004D4D"/>
                          </a:solidFill>
                          <a:effectLst/>
                          <a:latin typeface="Arial" charset="0"/>
                          <a:ea typeface="ＭＳ Ｐゴシック" charset="0"/>
                          <a:cs typeface="Times New Roman" charset="0"/>
                        </a:rPr>
                        <a:t>Item missing</a:t>
                      </a:r>
                      <a:endParaRPr kumimoji="0" lang="da-DK" sz="1100" b="0" i="0" u="none" strike="noStrike" cap="none" normalizeH="0" baseline="0" dirty="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dirty="0">
                          <a:ln>
                            <a:noFill/>
                          </a:ln>
                          <a:solidFill>
                            <a:srgbClr val="004D4D"/>
                          </a:solidFill>
                          <a:effectLst/>
                          <a:latin typeface="Arial" charset="0"/>
                          <a:ea typeface="ＭＳ Ｐゴシック" charset="0"/>
                          <a:cs typeface="Times New Roman" charset="0"/>
                        </a:rPr>
                        <a:t>Population-weighted proportion in each response category</a:t>
                      </a:r>
                      <a:endParaRPr kumimoji="0" lang="da-DK" sz="1400" b="0" i="0" u="none" strike="noStrike" cap="none" normalizeH="0" baseline="0" dirty="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Population-weighted difficulty level of items</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5323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Items</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a-DK" sz="1400" b="0" i="0" u="none" strike="noStrike" cap="none" normalizeH="0" baseline="0" dirty="0">
                        <a:ln>
                          <a:noFill/>
                        </a:ln>
                        <a:solidFill>
                          <a:srgbClr val="004D4D"/>
                        </a:solidFill>
                        <a:effectLst/>
                        <a:latin typeface="Arial" charset="0"/>
                        <a:ea typeface="ＭＳ Ｐゴシック" charset="0"/>
                      </a:endParaRPr>
                    </a:p>
                  </a:txBody>
                  <a:tcPr marL="44452" marR="44452"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Very difficult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Difficult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Easy</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Very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easy</a:t>
                      </a:r>
                      <a:endParaRPr kumimoji="0" lang="da-DK" sz="1400" b="0" i="0" u="none" strike="noStrike" cap="none" normalizeH="0" baseline="0">
                        <a:ln>
                          <a:noFill/>
                        </a:ln>
                        <a:solidFill>
                          <a:srgbClr val="004D4D"/>
                        </a:solidFill>
                        <a:effectLst/>
                        <a:latin typeface="Arial" charset="0"/>
                        <a:ea typeface="ＭＳ Ｐゴシック" charset="0"/>
                        <a:cs typeface="Calibri" charset="0"/>
                      </a:endParaRPr>
                    </a:p>
                  </a:txBody>
                  <a:tcPr marL="44452" marR="44452" marT="0"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rPr>
                        <a:t>(% of respondents rating items as  difficult or very difficult)</a:t>
                      </a:r>
                    </a:p>
                  </a:txBody>
                  <a:tcPr marL="44452" marR="44452" marT="0" marB="0"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(95%CI)</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956">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‘Understanding’</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dirty="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dirty="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1a</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6.9</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2.6</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dirty="0">
                          <a:ln>
                            <a:noFill/>
                          </a:ln>
                          <a:solidFill>
                            <a:srgbClr val="004D4D"/>
                          </a:solidFill>
                          <a:effectLst/>
                          <a:latin typeface="Arial" charset="0"/>
                          <a:ea typeface="Calibri" charset="0"/>
                          <a:cs typeface="Times New Roman" charset="0"/>
                        </a:rPr>
                        <a:t>13.4</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57.2</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26.7</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16.0</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(15.5 - 16.6)</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2a</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7.3</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1.4</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13.1</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61.3</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24.2</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14.5</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(14.0 - 15.0)</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3a</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6.7</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2.0</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10.8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58.3</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28.9</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12.8</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(12.4 - 13.3)</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4a</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6.4</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3.2</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17.0</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56.0</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23.8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20.2</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(19.6 - 20.8)</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5a</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7.0</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1.0</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7.8</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64.7</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26.6</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8.8</a:t>
                      </a:r>
                    </a:p>
                  </a:txBody>
                  <a:tcPr marL="44452" marR="4445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(8.4 - 9.2)</a:t>
                      </a:r>
                    </a:p>
                  </a:txBody>
                  <a:tcPr marL="44452" marR="4445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66956">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‘Engagement’</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0" i="0" u="none" strike="noStrike" cap="none" normalizeH="0" baseline="0">
                          <a:ln>
                            <a:noFill/>
                          </a:ln>
                          <a:solidFill>
                            <a:srgbClr val="004D4D"/>
                          </a:solidFill>
                          <a:effectLst/>
                          <a:latin typeface="Arial" charset="0"/>
                          <a:ea typeface="ＭＳ Ｐゴシック" charset="0"/>
                          <a:cs typeface="Times New Roman" charset="0"/>
                        </a:rPr>
                        <a:t> </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1b</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2.5</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15.8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57.8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24.0</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18.3</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(17.7 - 18.8)</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2b</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6.5</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1.7</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12.8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57.4</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28.2</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14.5</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(14.0 – 15.0)</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3b</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5.9</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2.2</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14.4</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56.2</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27.3</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16.6</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(16.1 - 17.1)</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4b</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7.3</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2.0</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16.3</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56.9</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24.8</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18.3</a:t>
                      </a:r>
                    </a:p>
                  </a:txBody>
                  <a:tcPr marL="44452" marR="44452"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(17.8 - 18.9)</a:t>
                      </a:r>
                    </a:p>
                  </a:txBody>
                  <a:tcPr marL="44452" marR="44452" marT="0" marB="0" anchor="b" horzOverflow="overflow">
                    <a:lnL>
                      <a:noFill/>
                    </a:lnL>
                    <a:lnR>
                      <a:noFill/>
                    </a:lnR>
                    <a:lnT>
                      <a:noFill/>
                    </a:lnT>
                    <a:lnB>
                      <a:noFill/>
                    </a:lnB>
                    <a:lnTlToBr>
                      <a:noFill/>
                    </a:lnTlToBr>
                    <a:lnBlToTr>
                      <a:noFill/>
                    </a:lnBlToTr>
                    <a:noFill/>
                  </a:tcPr>
                </a:tc>
              </a:tr>
              <a:tr h="266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1400" b="1" i="0" u="none" strike="noStrike" cap="none" normalizeH="0" baseline="0">
                          <a:ln>
                            <a:noFill/>
                          </a:ln>
                          <a:solidFill>
                            <a:srgbClr val="004D4D"/>
                          </a:solidFill>
                          <a:effectLst/>
                          <a:latin typeface="Arial" charset="0"/>
                          <a:ea typeface="ＭＳ Ｐゴシック" charset="0"/>
                          <a:cs typeface="Times New Roman" charset="0"/>
                        </a:rPr>
                        <a:t>5b</a:t>
                      </a:r>
                      <a:endParaRPr kumimoji="0" lang="da-DK" sz="1400" b="0" i="0" u="none" strike="noStrike" cap="none" normalizeH="0" baseline="0">
                        <a:ln>
                          <a:noFill/>
                        </a:ln>
                        <a:solidFill>
                          <a:srgbClr val="004D4D"/>
                        </a:solidFill>
                        <a:effectLst/>
                        <a:latin typeface="Arial" charset="0"/>
                        <a:ea typeface="Calibri" charset="0"/>
                        <a:cs typeface="Times New Roman" charset="0"/>
                      </a:endParaRP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7.0</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1.6</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13.7</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59.2</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25.5</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 </a:t>
                      </a:r>
                    </a:p>
                  </a:txBody>
                  <a:tcPr marL="44452" marR="44452"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a:ln>
                            <a:noFill/>
                          </a:ln>
                          <a:solidFill>
                            <a:srgbClr val="004D4D"/>
                          </a:solidFill>
                          <a:effectLst/>
                          <a:latin typeface="Arial" charset="0"/>
                          <a:ea typeface="Calibri" charset="0"/>
                          <a:cs typeface="Times New Roman" charset="0"/>
                        </a:rPr>
                        <a:t>15.3</a:t>
                      </a:r>
                    </a:p>
                  </a:txBody>
                  <a:tcPr marL="44452" marR="44452" marT="0"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da-DK" sz="1400" b="0" i="0" u="none" strike="noStrike" cap="none" normalizeH="0" baseline="0" dirty="0">
                          <a:ln>
                            <a:noFill/>
                          </a:ln>
                          <a:solidFill>
                            <a:srgbClr val="004D4D"/>
                          </a:solidFill>
                          <a:effectLst/>
                          <a:latin typeface="Arial" charset="0"/>
                          <a:ea typeface="Calibri" charset="0"/>
                          <a:cs typeface="Times New Roman" charset="0"/>
                        </a:rPr>
                        <a:t>(14.8 - 15.8)</a:t>
                      </a:r>
                    </a:p>
                  </a:txBody>
                  <a:tcPr marL="44452" marR="44452" marT="0"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ktangel 2"/>
          <p:cNvSpPr>
            <a:spLocks noChangeArrowheads="1"/>
          </p:cNvSpPr>
          <p:nvPr/>
        </p:nvSpPr>
        <p:spPr bwMode="auto">
          <a:xfrm>
            <a:off x="1670050" y="1785938"/>
            <a:ext cx="752475" cy="4170363"/>
          </a:xfrm>
          <a:prstGeom prst="rect">
            <a:avLst/>
          </a:prstGeom>
          <a:noFill/>
          <a:ln w="15875">
            <a:solidFill>
              <a:srgbClr val="FF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da-DK" dirty="0">
              <a:solidFill>
                <a:schemeClr val="lt1"/>
              </a:solidFill>
              <a:latin typeface="+mn-lt"/>
              <a:ea typeface="+mn-ea"/>
            </a:endParaRPr>
          </a:p>
        </p:txBody>
      </p:sp>
      <p:sp>
        <p:nvSpPr>
          <p:cNvPr id="12" name="Rektangel 11"/>
          <p:cNvSpPr>
            <a:spLocks noChangeArrowheads="1"/>
          </p:cNvSpPr>
          <p:nvPr/>
        </p:nvSpPr>
        <p:spPr bwMode="auto">
          <a:xfrm>
            <a:off x="6851650" y="4429125"/>
            <a:ext cx="1844675" cy="490538"/>
          </a:xfrm>
          <a:prstGeom prst="rect">
            <a:avLst/>
          </a:prstGeom>
          <a:noFill/>
          <a:ln w="15875">
            <a:solidFill>
              <a:srgbClr val="FF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da-DK" dirty="0">
              <a:solidFill>
                <a:schemeClr val="lt1"/>
              </a:solidFill>
              <a:latin typeface="+mn-lt"/>
              <a:ea typeface="+mn-ea"/>
            </a:endParaRPr>
          </a:p>
        </p:txBody>
      </p:sp>
      <p:sp>
        <p:nvSpPr>
          <p:cNvPr id="15" name="Rektangel 14"/>
          <p:cNvSpPr>
            <a:spLocks noChangeArrowheads="1"/>
          </p:cNvSpPr>
          <p:nvPr/>
        </p:nvSpPr>
        <p:spPr bwMode="auto">
          <a:xfrm>
            <a:off x="2698750" y="3062397"/>
            <a:ext cx="3303588" cy="2893903"/>
          </a:xfrm>
          <a:prstGeom prst="rect">
            <a:avLst/>
          </a:prstGeom>
          <a:noFill/>
          <a:ln w="15875">
            <a:solidFill>
              <a:srgbClr val="FF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da-DK" dirty="0">
              <a:solidFill>
                <a:schemeClr val="lt1"/>
              </a:solidFill>
              <a:latin typeface="+mn-lt"/>
              <a:ea typeface="+mn-ea"/>
            </a:endParaRPr>
          </a:p>
        </p:txBody>
      </p:sp>
      <p:sp>
        <p:nvSpPr>
          <p:cNvPr id="16" name="Rektangel 15"/>
          <p:cNvSpPr>
            <a:spLocks noChangeArrowheads="1"/>
          </p:cNvSpPr>
          <p:nvPr/>
        </p:nvSpPr>
        <p:spPr bwMode="auto">
          <a:xfrm>
            <a:off x="1659003" y="1824258"/>
            <a:ext cx="4475163" cy="966787"/>
          </a:xfrm>
          <a:prstGeom prst="rect">
            <a:avLst/>
          </a:prstGeom>
          <a:noFill/>
          <a:ln w="15875">
            <a:solidFill>
              <a:srgbClr val="FF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da-DK" dirty="0">
              <a:solidFill>
                <a:schemeClr val="lt1"/>
              </a:solidFill>
              <a:latin typeface="+mn-lt"/>
              <a:ea typeface="+mn-ea"/>
            </a:endParaRPr>
          </a:p>
        </p:txBody>
      </p:sp>
      <p:sp>
        <p:nvSpPr>
          <p:cNvPr id="17" name="Rektangel 16"/>
          <p:cNvSpPr>
            <a:spLocks noChangeArrowheads="1"/>
          </p:cNvSpPr>
          <p:nvPr/>
        </p:nvSpPr>
        <p:spPr bwMode="auto">
          <a:xfrm>
            <a:off x="6278563" y="2008188"/>
            <a:ext cx="2601912" cy="966787"/>
          </a:xfrm>
          <a:prstGeom prst="rect">
            <a:avLst/>
          </a:prstGeom>
          <a:noFill/>
          <a:ln w="15875">
            <a:solidFill>
              <a:srgbClr val="FF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da-DK" dirty="0">
              <a:solidFill>
                <a:schemeClr val="lt1"/>
              </a:solidFill>
              <a:latin typeface="+mn-lt"/>
              <a:ea typeface="+mn-ea"/>
            </a:endParaRPr>
          </a:p>
        </p:txBody>
      </p:sp>
      <p:sp>
        <p:nvSpPr>
          <p:cNvPr id="19" name="Rektangel 18"/>
          <p:cNvSpPr>
            <a:spLocks noChangeArrowheads="1"/>
          </p:cNvSpPr>
          <p:nvPr/>
        </p:nvSpPr>
        <p:spPr bwMode="auto">
          <a:xfrm>
            <a:off x="6851650" y="5800725"/>
            <a:ext cx="1844675" cy="231775"/>
          </a:xfrm>
          <a:prstGeom prst="rect">
            <a:avLst/>
          </a:prstGeom>
          <a:noFill/>
          <a:ln w="15875">
            <a:solidFill>
              <a:srgbClr val="FF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da-DK" dirty="0">
              <a:solidFill>
                <a:schemeClr val="lt1"/>
              </a:solidFill>
              <a:latin typeface="+mn-lt"/>
              <a:ea typeface="+mn-ea"/>
            </a:endParaRPr>
          </a:p>
        </p:txBody>
      </p:sp>
      <p:sp>
        <p:nvSpPr>
          <p:cNvPr id="2" name="Slide Number Placeholder 1"/>
          <p:cNvSpPr>
            <a:spLocks noGrp="1"/>
          </p:cNvSpPr>
          <p:nvPr>
            <p:ph type="sldNum" sz="quarter" idx="12"/>
          </p:nvPr>
        </p:nvSpPr>
        <p:spPr/>
        <p:txBody>
          <a:bodyPr/>
          <a:lstStyle/>
          <a:p>
            <a:fld id="{902E83EF-6F5B-8A4F-953C-6DD97E98B739}" type="slidenum">
              <a:rPr lang="en-US" smtClean="0"/>
              <a:t>25</a:t>
            </a:fld>
            <a:endParaRPr lang="en-US"/>
          </a:p>
        </p:txBody>
      </p:sp>
    </p:spTree>
    <p:extLst>
      <p:ext uri="{BB962C8B-B14F-4D97-AF65-F5344CB8AC3E}">
        <p14:creationId xmlns:p14="http://schemas.microsoft.com/office/powerpoint/2010/main" val="37897066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999"/>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9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9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16" grpId="0" animBg="1"/>
      <p:bldP spid="1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health_ppt_bckgr_wh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8029575" y="220663"/>
            <a:ext cx="836613" cy="333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sp>
        <p:nvSpPr>
          <p:cNvPr id="11" name="TextBox 10"/>
          <p:cNvSpPr txBox="1"/>
          <p:nvPr/>
        </p:nvSpPr>
        <p:spPr>
          <a:xfrm>
            <a:off x="543718" y="527844"/>
            <a:ext cx="7904163" cy="644525"/>
          </a:xfrm>
          <a:prstGeom prst="rect">
            <a:avLst/>
          </a:prstGeom>
          <a:noFill/>
        </p:spPr>
        <p:txBody>
          <a:bodyPr>
            <a:spAutoFit/>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1" hangingPunct="1">
              <a:lnSpc>
                <a:spcPts val="4300"/>
              </a:lnSpc>
            </a:pPr>
            <a:r>
              <a:rPr lang="da-DK" sz="4200" dirty="0">
                <a:solidFill>
                  <a:srgbClr val="004D4D"/>
                </a:solidFill>
                <a:latin typeface="Georgia" charset="0"/>
                <a:cs typeface="AU Passata Light" charset="0"/>
              </a:rPr>
              <a:t>Results </a:t>
            </a:r>
            <a:r>
              <a:rPr lang="da-DK" sz="2400" dirty="0">
                <a:solidFill>
                  <a:srgbClr val="004D4D"/>
                </a:solidFill>
                <a:latin typeface="Georgia" charset="0"/>
                <a:cs typeface="AU Passata Light" charset="0"/>
              </a:rPr>
              <a:t>– single items by SD characteristics</a:t>
            </a:r>
          </a:p>
        </p:txBody>
      </p:sp>
      <p:sp>
        <p:nvSpPr>
          <p:cNvPr id="3" name="Rektangel 2"/>
          <p:cNvSpPr>
            <a:spLocks noChangeArrowheads="1"/>
          </p:cNvSpPr>
          <p:nvPr/>
        </p:nvSpPr>
        <p:spPr bwMode="auto">
          <a:xfrm>
            <a:off x="4344988" y="1517650"/>
            <a:ext cx="1160462" cy="387350"/>
          </a:xfrm>
          <a:prstGeom prst="rect">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da-DK" dirty="0">
              <a:solidFill>
                <a:schemeClr val="lt1"/>
              </a:solidFill>
              <a:latin typeface="+mn-lt"/>
              <a:ea typeface="+mn-ea"/>
            </a:endParaRPr>
          </a:p>
        </p:txBody>
      </p:sp>
      <p:sp>
        <p:nvSpPr>
          <p:cNvPr id="15" name="Rektangel 14"/>
          <p:cNvSpPr/>
          <p:nvPr/>
        </p:nvSpPr>
        <p:spPr>
          <a:xfrm>
            <a:off x="4184650" y="1479550"/>
            <a:ext cx="1216025" cy="519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400" b="1" dirty="0">
                <a:solidFill>
                  <a:schemeClr val="tx2">
                    <a:lumMod val="75000"/>
                  </a:schemeClr>
                </a:solidFill>
                <a:latin typeface="AU Passata"/>
                <a:cs typeface="AU Passata Light"/>
              </a:rPr>
              <a:t>Age</a:t>
            </a:r>
          </a:p>
        </p:txBody>
      </p:sp>
      <p:sp>
        <p:nvSpPr>
          <p:cNvPr id="17" name="Rektangel 16"/>
          <p:cNvSpPr/>
          <p:nvPr/>
        </p:nvSpPr>
        <p:spPr>
          <a:xfrm>
            <a:off x="3695700" y="1490663"/>
            <a:ext cx="2195513" cy="519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400" b="1" dirty="0" err="1">
                <a:solidFill>
                  <a:schemeClr val="tx2">
                    <a:lumMod val="75000"/>
                  </a:schemeClr>
                </a:solidFill>
                <a:latin typeface="AU Passata"/>
                <a:cs typeface="AU Passata Light"/>
              </a:rPr>
              <a:t>Income</a:t>
            </a:r>
            <a:endParaRPr lang="da-DK" sz="2400" b="1" dirty="0">
              <a:solidFill>
                <a:schemeClr val="tx2">
                  <a:lumMod val="75000"/>
                </a:schemeClr>
              </a:solidFill>
              <a:latin typeface="AU Passata"/>
              <a:cs typeface="AU Passata Light"/>
            </a:endParaRPr>
          </a:p>
        </p:txBody>
      </p:sp>
      <p:pic>
        <p:nvPicPr>
          <p:cNvPr id="7178" name="Billede 15"/>
          <p:cNvPicPr>
            <a:picLocks noChangeAspect="1" noChangeArrowheads="1"/>
          </p:cNvPicPr>
          <p:nvPr/>
        </p:nvPicPr>
        <p:blipFill>
          <a:blip r:embed="rId4">
            <a:extLst>
              <a:ext uri="{28A0092B-C50C-407E-A947-70E740481C1C}">
                <a14:useLocalDpi xmlns:a14="http://schemas.microsoft.com/office/drawing/2010/main" val="0"/>
              </a:ext>
            </a:extLst>
          </a:blip>
          <a:srcRect l="1843" t="3125" b="4240"/>
          <a:stretch>
            <a:fillRect/>
          </a:stretch>
        </p:blipFill>
        <p:spPr bwMode="auto">
          <a:xfrm>
            <a:off x="279918" y="1172369"/>
            <a:ext cx="867747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ktangel 17"/>
          <p:cNvSpPr/>
          <p:nvPr/>
        </p:nvSpPr>
        <p:spPr>
          <a:xfrm>
            <a:off x="3694906" y="1153319"/>
            <a:ext cx="2195512" cy="5191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2400" dirty="0">
                <a:solidFill>
                  <a:schemeClr val="tx2">
                    <a:lumMod val="75000"/>
                  </a:schemeClr>
                </a:solidFill>
                <a:latin typeface="Georgia" panose="02040502050405020303" pitchFamily="18" charset="0"/>
                <a:cs typeface="AU Passata Light"/>
              </a:rPr>
              <a:t>Education</a:t>
            </a:r>
          </a:p>
        </p:txBody>
      </p:sp>
      <p:sp>
        <p:nvSpPr>
          <p:cNvPr id="2" name="Slide Number Placeholder 1"/>
          <p:cNvSpPr>
            <a:spLocks noGrp="1"/>
          </p:cNvSpPr>
          <p:nvPr>
            <p:ph type="sldNum" sz="quarter" idx="12"/>
          </p:nvPr>
        </p:nvSpPr>
        <p:spPr/>
        <p:txBody>
          <a:bodyPr/>
          <a:lstStyle/>
          <a:p>
            <a:fld id="{902E83EF-6F5B-8A4F-953C-6DD97E98B739}" type="slidenum">
              <a:rPr lang="en-US" smtClean="0"/>
              <a:t>26</a:t>
            </a:fld>
            <a:endParaRPr lang="en-US"/>
          </a:p>
        </p:txBody>
      </p:sp>
    </p:spTree>
    <p:extLst>
      <p:ext uri="{BB962C8B-B14F-4D97-AF65-F5344CB8AC3E}">
        <p14:creationId xmlns:p14="http://schemas.microsoft.com/office/powerpoint/2010/main" val="16393211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4231"/>
            <a:ext cx="7898633" cy="4141932"/>
          </a:xfrm>
        </p:spPr>
        <p:txBody>
          <a:bodyPr>
            <a:normAutofit fontScale="77500" lnSpcReduction="20000"/>
          </a:bodyPr>
          <a:lstStyle/>
          <a:p>
            <a:pPr marL="0" indent="0">
              <a:buNone/>
            </a:pPr>
            <a:r>
              <a:rPr lang="en-US" b="1" dirty="0" smtClean="0"/>
              <a:t>A. Measurement of Health Literacy</a:t>
            </a:r>
            <a:endParaRPr lang="en-US" b="1" dirty="0"/>
          </a:p>
          <a:p>
            <a:r>
              <a:rPr lang="en-US" dirty="0" smtClean="0"/>
              <a:t>HLS-EU-Q has been translated into Italian</a:t>
            </a:r>
          </a:p>
          <a:p>
            <a:r>
              <a:rPr lang="en-US" dirty="0" smtClean="0"/>
              <a:t>HLS-EU-Q 16 or 47 items</a:t>
            </a:r>
          </a:p>
          <a:p>
            <a:r>
              <a:rPr lang="en-US" dirty="0" smtClean="0"/>
              <a:t>Sample size = 1,500 citizens aged 15 years and older</a:t>
            </a:r>
          </a:p>
          <a:p>
            <a:r>
              <a:rPr lang="en-US" dirty="0" smtClean="0"/>
              <a:t>Computer assisted personal interviewing technique (CAPI)</a:t>
            </a:r>
          </a:p>
          <a:p>
            <a:endParaRPr lang="en-US" dirty="0" smtClean="0"/>
          </a:p>
          <a:p>
            <a:pPr marL="0" indent="0">
              <a:buNone/>
            </a:pPr>
            <a:r>
              <a:rPr lang="en-US" b="1" dirty="0" smtClean="0"/>
              <a:t>B. Assessing Health Literacy barriers in Italian Health care settings</a:t>
            </a:r>
          </a:p>
          <a:p>
            <a:r>
              <a:rPr lang="en-US" b="1" dirty="0" smtClean="0"/>
              <a:t>Three </a:t>
            </a:r>
            <a:r>
              <a:rPr lang="en-US" b="1" dirty="0"/>
              <a:t>h</a:t>
            </a:r>
            <a:r>
              <a:rPr lang="en-US" b="1" dirty="0" smtClean="0"/>
              <a:t>ealth care settings - North, Central and South Italy</a:t>
            </a:r>
          </a:p>
          <a:p>
            <a:pPr lvl="1"/>
            <a:r>
              <a:rPr lang="en-US" dirty="0" err="1" smtClean="0"/>
              <a:t>Ospedale</a:t>
            </a:r>
            <a:r>
              <a:rPr lang="en-US" dirty="0" smtClean="0"/>
              <a:t> Maggiore Parma</a:t>
            </a:r>
          </a:p>
          <a:p>
            <a:pPr lvl="1"/>
            <a:r>
              <a:rPr lang="en-US" dirty="0" smtClean="0"/>
              <a:t>A.O.S. Andrea di Roma</a:t>
            </a:r>
          </a:p>
          <a:p>
            <a:pPr lvl="1"/>
            <a:r>
              <a:rPr lang="en-US" dirty="0" smtClean="0"/>
              <a:t>A.O.S. Garibaldi di Catania </a:t>
            </a:r>
          </a:p>
          <a:p>
            <a:pPr marL="0" indent="0">
              <a:buNone/>
            </a:pPr>
            <a:endParaRPr lang="en-US" b="1" dirty="0"/>
          </a:p>
          <a:p>
            <a:pPr marL="0" indent="0">
              <a:buNone/>
            </a:pPr>
            <a:r>
              <a:rPr lang="en-US" b="1" dirty="0" smtClean="0"/>
              <a:t>Data Collection: July-September 2015</a:t>
            </a:r>
            <a:endParaRPr lang="en-US" dirty="0"/>
          </a:p>
          <a:p>
            <a:r>
              <a:rPr lang="en-US" dirty="0"/>
              <a:t>Study sponsored by MSD </a:t>
            </a:r>
            <a:r>
              <a:rPr lang="en-US" dirty="0" smtClean="0"/>
              <a:t>Italy, </a:t>
            </a:r>
            <a:r>
              <a:rPr lang="en-US" dirty="0" err="1" smtClean="0"/>
              <a:t>co-ordinated</a:t>
            </a:r>
            <a:r>
              <a:rPr lang="en-US" dirty="0" smtClean="0"/>
              <a:t> by </a:t>
            </a:r>
            <a:r>
              <a:rPr lang="en-US" dirty="0" err="1" smtClean="0"/>
              <a:t>Lingomed</a:t>
            </a:r>
            <a:r>
              <a:rPr lang="en-US" dirty="0" smtClean="0"/>
              <a:t> </a:t>
            </a:r>
            <a:r>
              <a:rPr lang="en-US" dirty="0" err="1" smtClean="0"/>
              <a:t>s.r.l.Ita</a:t>
            </a:r>
            <a:endParaRPr lang="en-US" dirty="0"/>
          </a:p>
          <a:p>
            <a:endParaRPr lang="en-US" dirty="0"/>
          </a:p>
        </p:txBody>
      </p:sp>
      <p:sp>
        <p:nvSpPr>
          <p:cNvPr id="3" name="Title 2"/>
          <p:cNvSpPr>
            <a:spLocks noGrp="1"/>
          </p:cNvSpPr>
          <p:nvPr>
            <p:ph type="title"/>
          </p:nvPr>
        </p:nvSpPr>
        <p:spPr/>
        <p:txBody>
          <a:bodyPr/>
          <a:lstStyle/>
          <a:p>
            <a:r>
              <a:rPr lang="en-US" dirty="0" smtClean="0"/>
              <a:t>Italy</a:t>
            </a:r>
            <a:endParaRPr lang="en-US" dirty="0"/>
          </a:p>
        </p:txBody>
      </p:sp>
      <p:sp>
        <p:nvSpPr>
          <p:cNvPr id="4" name="Slide Number Placeholder 3"/>
          <p:cNvSpPr>
            <a:spLocks noGrp="1"/>
          </p:cNvSpPr>
          <p:nvPr>
            <p:ph type="sldNum" sz="quarter" idx="12"/>
          </p:nvPr>
        </p:nvSpPr>
        <p:spPr/>
        <p:txBody>
          <a:bodyPr/>
          <a:lstStyle/>
          <a:p>
            <a:fld id="{902E83EF-6F5B-8A4F-953C-6DD97E98B739}" type="slidenum">
              <a:rPr lang="en-US" smtClean="0"/>
              <a:t>27</a:t>
            </a:fld>
            <a:endParaRPr lang="en-US"/>
          </a:p>
        </p:txBody>
      </p:sp>
    </p:spTree>
    <p:extLst>
      <p:ext uri="{BB962C8B-B14F-4D97-AF65-F5344CB8AC3E}">
        <p14:creationId xmlns:p14="http://schemas.microsoft.com/office/powerpoint/2010/main" val="11477194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6640" y="2967335"/>
            <a:ext cx="7081520" cy="1754327"/>
          </a:xfrm>
          <a:prstGeom prst="rect">
            <a:avLst/>
          </a:prstGeom>
        </p:spPr>
        <p:txBody>
          <a:bodyPr wrap="square">
            <a:spAutoFit/>
          </a:bodyPr>
          <a:lstStyle/>
          <a:p>
            <a:pPr algn="ctr"/>
            <a:r>
              <a:rPr lang="en-US" sz="3600" b="1" dirty="0" smtClean="0">
                <a:solidFill>
                  <a:schemeClr val="tx2"/>
                </a:solidFill>
              </a:rPr>
              <a:t>Health Literacy and Health </a:t>
            </a:r>
            <a:r>
              <a:rPr lang="en-US" sz="3600" b="1" dirty="0" err="1" smtClean="0">
                <a:solidFill>
                  <a:schemeClr val="tx2"/>
                </a:solidFill>
              </a:rPr>
              <a:t>behaviours</a:t>
            </a:r>
            <a:r>
              <a:rPr lang="en-US" sz="3600" b="1" dirty="0" smtClean="0">
                <a:solidFill>
                  <a:schemeClr val="tx2"/>
                </a:solidFill>
              </a:rPr>
              <a:t>: </a:t>
            </a:r>
            <a:r>
              <a:rPr lang="en-US" sz="3600" b="1" i="1" dirty="0" smtClean="0">
                <a:solidFill>
                  <a:schemeClr val="tx2"/>
                </a:solidFill>
              </a:rPr>
              <a:t>Evidence from HLS-EU</a:t>
            </a:r>
            <a:r>
              <a:rPr lang="en-US" sz="3600" b="1" i="1" dirty="0" smtClean="0"/>
              <a:t> </a:t>
            </a:r>
            <a:br>
              <a:rPr lang="en-US" sz="3600" b="1" i="1" dirty="0" smtClean="0"/>
            </a:br>
            <a:endParaRPr lang="en-US" sz="3600" dirty="0"/>
          </a:p>
        </p:txBody>
      </p:sp>
      <p:sp>
        <p:nvSpPr>
          <p:cNvPr id="2" name="Slide Number Placeholder 1"/>
          <p:cNvSpPr>
            <a:spLocks noGrp="1"/>
          </p:cNvSpPr>
          <p:nvPr>
            <p:ph type="sldNum" sz="quarter" idx="12"/>
          </p:nvPr>
        </p:nvSpPr>
        <p:spPr/>
        <p:txBody>
          <a:bodyPr/>
          <a:lstStyle/>
          <a:p>
            <a:fld id="{902E83EF-6F5B-8A4F-953C-6DD97E98B739}" type="slidenum">
              <a:rPr lang="en-US" smtClean="0"/>
              <a:t>28</a:t>
            </a:fld>
            <a:endParaRPr lang="en-US"/>
          </a:p>
        </p:txBody>
      </p:sp>
    </p:spTree>
    <p:extLst>
      <p:ext uri="{BB962C8B-B14F-4D97-AF65-F5344CB8AC3E}">
        <p14:creationId xmlns:p14="http://schemas.microsoft.com/office/powerpoint/2010/main" val="36777914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204" y="1818640"/>
            <a:ext cx="5856195" cy="5110480"/>
          </a:xfrm>
        </p:spPr>
        <p:txBody>
          <a:bodyPr>
            <a:noAutofit/>
          </a:bodyPr>
          <a:lstStyle/>
          <a:p>
            <a:r>
              <a:rPr lang="en-US" sz="1800" b="1" dirty="0" smtClean="0"/>
              <a:t>Functional health Literacy  and Reading Ability-based Measures </a:t>
            </a:r>
          </a:p>
          <a:p>
            <a:pPr lvl="1"/>
            <a:r>
              <a:rPr lang="en-US" sz="1800" dirty="0" smtClean="0"/>
              <a:t>No association </a:t>
            </a:r>
            <a:r>
              <a:rPr lang="en-US" sz="1800" dirty="0"/>
              <a:t>/</a:t>
            </a:r>
            <a:r>
              <a:rPr lang="en-US" sz="1800" dirty="0" smtClean="0"/>
              <a:t> inconsistent patterns (BMI, alcohol consumption)</a:t>
            </a:r>
          </a:p>
          <a:p>
            <a:pPr lvl="1"/>
            <a:r>
              <a:rPr lang="en-US" sz="1800" dirty="0" smtClean="0"/>
              <a:t>Frequent negative association (smoking) </a:t>
            </a:r>
          </a:p>
          <a:p>
            <a:pPr lvl="1"/>
            <a:r>
              <a:rPr lang="en-US" sz="1800" dirty="0" smtClean="0"/>
              <a:t>These measures focus on understanding health information only </a:t>
            </a:r>
          </a:p>
          <a:p>
            <a:pPr marL="0" indent="0">
              <a:buNone/>
            </a:pPr>
            <a:r>
              <a:rPr lang="en-US" sz="1800" b="1" dirty="0" smtClean="0"/>
              <a:t>Some aspects of health literacy are more related to health </a:t>
            </a:r>
            <a:r>
              <a:rPr lang="en-US" sz="1800" b="1" dirty="0" err="1" smtClean="0"/>
              <a:t>behaviours</a:t>
            </a:r>
            <a:r>
              <a:rPr lang="en-US" sz="1800" b="1" dirty="0" smtClean="0"/>
              <a:t> than others </a:t>
            </a:r>
          </a:p>
          <a:p>
            <a:pPr lvl="1">
              <a:lnSpc>
                <a:spcPts val="2600"/>
              </a:lnSpc>
              <a:spcBef>
                <a:spcPts val="0"/>
              </a:spcBef>
              <a:spcAft>
                <a:spcPts val="600"/>
              </a:spcAft>
              <a:buFont typeface="Zapf Dingbats"/>
              <a:buChar char="✓"/>
              <a:defRPr/>
            </a:pPr>
            <a:r>
              <a:rPr lang="fr-FR" sz="1800" dirty="0" err="1" smtClean="0">
                <a:latin typeface="Calibri" panose="020F0502020204030204" pitchFamily="34" charset="0"/>
                <a:ea typeface="Zapf Dingbats"/>
                <a:cs typeface="Zapf Dingbats"/>
                <a:sym typeface="Zapf Dingbats"/>
              </a:rPr>
              <a:t>Disease</a:t>
            </a:r>
            <a:r>
              <a:rPr lang="fr-FR" sz="1800" dirty="0" smtClean="0">
                <a:latin typeface="Calibri" panose="020F0502020204030204" pitchFamily="34" charset="0"/>
                <a:ea typeface="Zapf Dingbats"/>
                <a:cs typeface="Zapf Dingbats"/>
                <a:sym typeface="Zapf Dingbats"/>
              </a:rPr>
              <a:t> </a:t>
            </a:r>
            <a:r>
              <a:rPr lang="fr-FR" sz="1800" dirty="0" err="1" smtClean="0">
                <a:latin typeface="Calibri" panose="020F0502020204030204" pitchFamily="34" charset="0"/>
                <a:ea typeface="Zapf Dingbats"/>
                <a:cs typeface="Zapf Dingbats"/>
                <a:sym typeface="Zapf Dingbats"/>
              </a:rPr>
              <a:t>prevention</a:t>
            </a:r>
            <a:r>
              <a:rPr lang="fr-FR" sz="1800" dirty="0" smtClean="0">
                <a:latin typeface="Calibri" panose="020F0502020204030204" pitchFamily="34" charset="0"/>
                <a:ea typeface="Zapf Dingbats"/>
                <a:cs typeface="Zapf Dingbats"/>
                <a:sym typeface="Zapf Dingbats"/>
              </a:rPr>
              <a:t> </a:t>
            </a:r>
          </a:p>
          <a:p>
            <a:pPr lvl="1">
              <a:lnSpc>
                <a:spcPts val="2600"/>
              </a:lnSpc>
              <a:spcBef>
                <a:spcPts val="0"/>
              </a:spcBef>
              <a:spcAft>
                <a:spcPts val="600"/>
              </a:spcAft>
              <a:buFont typeface="Zapf Dingbats"/>
              <a:buChar char="✓"/>
              <a:defRPr/>
            </a:pPr>
            <a:r>
              <a:rPr lang="fr-FR" sz="1800" dirty="0" err="1" smtClean="0">
                <a:latin typeface="Calibri" panose="020F0502020204030204" pitchFamily="34" charset="0"/>
                <a:ea typeface="Zapf Dingbats"/>
                <a:cs typeface="Zapf Dingbats"/>
                <a:sym typeface="Zapf Dingbats"/>
              </a:rPr>
              <a:t>Health</a:t>
            </a:r>
            <a:r>
              <a:rPr lang="fr-FR" sz="1800" dirty="0" smtClean="0">
                <a:latin typeface="Calibri" panose="020F0502020204030204" pitchFamily="34" charset="0"/>
                <a:ea typeface="Zapf Dingbats"/>
                <a:cs typeface="Zapf Dingbats"/>
                <a:sym typeface="Zapf Dingbats"/>
              </a:rPr>
              <a:t> promotion </a:t>
            </a:r>
            <a:endParaRPr lang="fr-FR" sz="1800" dirty="0">
              <a:latin typeface="Calibri" panose="020F0502020204030204" pitchFamily="34" charset="0"/>
              <a:ea typeface="Zapf Dingbats"/>
              <a:cs typeface="Zapf Dingbats"/>
              <a:sym typeface="Zapf Dingbats"/>
            </a:endParaRPr>
          </a:p>
          <a:p>
            <a:pPr lvl="1">
              <a:lnSpc>
                <a:spcPts val="2600"/>
              </a:lnSpc>
              <a:spcBef>
                <a:spcPts val="0"/>
              </a:spcBef>
              <a:spcAft>
                <a:spcPts val="600"/>
              </a:spcAft>
              <a:buClr>
                <a:srgbClr val="800000"/>
              </a:buClr>
              <a:buFont typeface="Zapf Dingbats"/>
              <a:buChar char="✗"/>
              <a:defRPr/>
            </a:pPr>
            <a:r>
              <a:rPr lang="fr-FR" sz="1800" dirty="0" smtClean="0">
                <a:latin typeface="Calibri" panose="020F0502020204030204" pitchFamily="34" charset="0"/>
                <a:ea typeface="Zapf Dingbats"/>
                <a:cs typeface="Zapf Dingbats"/>
                <a:sym typeface="Zapf Dingbats"/>
              </a:rPr>
              <a:t>Healthcare  </a:t>
            </a:r>
          </a:p>
          <a:p>
            <a:r>
              <a:rPr lang="en-US" sz="1800" b="1" dirty="0" smtClean="0"/>
              <a:t>Information Processing pathways; what matters for </a:t>
            </a:r>
            <a:r>
              <a:rPr lang="en-US" sz="1800" b="1" dirty="0" err="1" smtClean="0"/>
              <a:t>behaviour</a:t>
            </a:r>
            <a:r>
              <a:rPr lang="en-US" sz="1800" b="1" dirty="0" smtClean="0"/>
              <a:t>? </a:t>
            </a:r>
          </a:p>
          <a:p>
            <a:pPr lvl="1"/>
            <a:r>
              <a:rPr lang="en-US" sz="1800" dirty="0" smtClean="0"/>
              <a:t>Accessing, understanding, evaluating, applying </a:t>
            </a:r>
            <a:endParaRPr lang="en-IE" sz="1800" dirty="0"/>
          </a:p>
        </p:txBody>
      </p:sp>
      <p:sp>
        <p:nvSpPr>
          <p:cNvPr id="2" name="Title 1"/>
          <p:cNvSpPr>
            <a:spLocks noGrp="1"/>
          </p:cNvSpPr>
          <p:nvPr>
            <p:ph type="title"/>
          </p:nvPr>
        </p:nvSpPr>
        <p:spPr>
          <a:xfrm>
            <a:off x="457200" y="338328"/>
            <a:ext cx="8077200" cy="1252728"/>
          </a:xfrm>
        </p:spPr>
        <p:txBody>
          <a:bodyPr>
            <a:normAutofit/>
          </a:bodyPr>
          <a:lstStyle/>
          <a:p>
            <a:r>
              <a:rPr lang="en-US" sz="3600" dirty="0" smtClean="0"/>
              <a:t>The Curious Case of Health Literacy </a:t>
            </a:r>
            <a:br>
              <a:rPr lang="en-US" sz="3600" dirty="0" smtClean="0"/>
            </a:br>
            <a:r>
              <a:rPr lang="en-US" sz="3600" dirty="0" smtClean="0"/>
              <a:t>and Health </a:t>
            </a:r>
            <a:r>
              <a:rPr lang="en-US" sz="3600" dirty="0" err="1" smtClean="0"/>
              <a:t>Behaviour</a:t>
            </a:r>
            <a:endParaRPr lang="en-IE" sz="3600" dirty="0"/>
          </a:p>
        </p:txBody>
      </p:sp>
      <p:pic>
        <p:nvPicPr>
          <p:cNvPr id="2050" name="Picture 2" descr="https://encrypted-tbn3.gstatic.com/images?q=tbn:ANd9GcRP8PYlE8txmBDFpljrRce8_u7LQiyX0CMUiNkLZnXTXUSThq5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167813"/>
            <a:ext cx="2957605"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02E83EF-6F5B-8A4F-953C-6DD97E98B739}" type="slidenum">
              <a:rPr lang="en-US" smtClean="0"/>
              <a:t>29</a:t>
            </a:fld>
            <a:endParaRPr lang="en-US"/>
          </a:p>
        </p:txBody>
      </p:sp>
    </p:spTree>
    <p:extLst>
      <p:ext uri="{BB962C8B-B14F-4D97-AF65-F5344CB8AC3E}">
        <p14:creationId xmlns:p14="http://schemas.microsoft.com/office/powerpoint/2010/main" val="657950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24033"/>
            <a:ext cx="7408333" cy="4375230"/>
          </a:xfrm>
        </p:spPr>
        <p:txBody>
          <a:bodyPr>
            <a:normAutofit fontScale="92500"/>
          </a:bodyPr>
          <a:lstStyle/>
          <a:p>
            <a:r>
              <a:rPr lang="en-US" b="1" dirty="0" smtClean="0"/>
              <a:t>First time data </a:t>
            </a:r>
            <a:r>
              <a:rPr lang="en-US" dirty="0" smtClean="0"/>
              <a:t>for 8 European countries – HLS-EU</a:t>
            </a:r>
          </a:p>
          <a:p>
            <a:pPr lvl="1"/>
            <a:r>
              <a:rPr lang="en-US" dirty="0" smtClean="0"/>
              <a:t>Now need to generate the second wave of data - </a:t>
            </a:r>
            <a:r>
              <a:rPr lang="en-GB" b="1" i="1" dirty="0"/>
              <a:t>National and EU monitoring of health literacy over time </a:t>
            </a:r>
            <a:endParaRPr lang="en-US" b="1" i="1" dirty="0" smtClean="0"/>
          </a:p>
          <a:p>
            <a:endParaRPr lang="en-US" dirty="0" smtClean="0"/>
          </a:p>
          <a:p>
            <a:r>
              <a:rPr lang="en-US" dirty="0" smtClean="0"/>
              <a:t>Key findings</a:t>
            </a:r>
          </a:p>
          <a:p>
            <a:endParaRPr lang="en-US" dirty="0"/>
          </a:p>
          <a:p>
            <a:r>
              <a:rPr lang="en-US" b="1" dirty="0" smtClean="0"/>
              <a:t>Implications of key findings</a:t>
            </a:r>
          </a:p>
          <a:p>
            <a:pPr lvl="1"/>
            <a:r>
              <a:rPr lang="en-US" dirty="0" smtClean="0"/>
              <a:t>Health literacy is </a:t>
            </a:r>
            <a:r>
              <a:rPr lang="en-US" b="1" dirty="0" smtClean="0"/>
              <a:t>a significant problem </a:t>
            </a:r>
            <a:r>
              <a:rPr lang="en-US" dirty="0" smtClean="0"/>
              <a:t>– inform policy</a:t>
            </a:r>
          </a:p>
          <a:p>
            <a:pPr lvl="1"/>
            <a:r>
              <a:rPr lang="en-US" dirty="0" smtClean="0"/>
              <a:t>Social gradient - </a:t>
            </a:r>
            <a:r>
              <a:rPr lang="en-US" b="1" dirty="0" smtClean="0"/>
              <a:t>reduce </a:t>
            </a:r>
            <a:r>
              <a:rPr lang="en-US" b="1" dirty="0"/>
              <a:t>health disparities associated with education and social </a:t>
            </a:r>
            <a:r>
              <a:rPr lang="en-US" b="1" dirty="0" smtClean="0"/>
              <a:t>exclusion</a:t>
            </a:r>
          </a:p>
          <a:p>
            <a:pPr lvl="1"/>
            <a:r>
              <a:rPr lang="en-US" b="1" dirty="0" smtClean="0"/>
              <a:t>Design health literacy interventions for vulnerable groups  </a:t>
            </a:r>
            <a:r>
              <a:rPr lang="en-US" dirty="0" smtClean="0"/>
              <a:t>   </a:t>
            </a:r>
          </a:p>
        </p:txBody>
      </p:sp>
      <p:sp>
        <p:nvSpPr>
          <p:cNvPr id="3" name="Title 2"/>
          <p:cNvSpPr>
            <a:spLocks noGrp="1"/>
          </p:cNvSpPr>
          <p:nvPr>
            <p:ph type="title"/>
          </p:nvPr>
        </p:nvSpPr>
        <p:spPr/>
        <p:txBody>
          <a:bodyPr/>
          <a:lstStyle/>
          <a:p>
            <a:r>
              <a:rPr lang="en-US" dirty="0" smtClean="0"/>
              <a:t>The State of the Art in Europe</a:t>
            </a:r>
            <a:endParaRPr lang="en-US" dirty="0"/>
          </a:p>
        </p:txBody>
      </p:sp>
      <p:sp>
        <p:nvSpPr>
          <p:cNvPr id="4" name="Slide Number Placeholder 3"/>
          <p:cNvSpPr>
            <a:spLocks noGrp="1"/>
          </p:cNvSpPr>
          <p:nvPr>
            <p:ph type="sldNum" sz="quarter" idx="12"/>
          </p:nvPr>
        </p:nvSpPr>
        <p:spPr/>
        <p:txBody>
          <a:bodyPr/>
          <a:lstStyle/>
          <a:p>
            <a:fld id="{902E83EF-6F5B-8A4F-953C-6DD97E98B739}" type="slidenum">
              <a:rPr lang="en-US" smtClean="0"/>
              <a:t>3</a:t>
            </a:fld>
            <a:endParaRPr lang="en-US"/>
          </a:p>
        </p:txBody>
      </p:sp>
    </p:spTree>
    <p:extLst>
      <p:ext uri="{BB962C8B-B14F-4D97-AF65-F5344CB8AC3E}">
        <p14:creationId xmlns:p14="http://schemas.microsoft.com/office/powerpoint/2010/main" val="9785062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Health Literacy and Health </a:t>
            </a:r>
            <a:r>
              <a:rPr lang="en-US" sz="3200" dirty="0" err="1" smtClean="0"/>
              <a:t>Behaviour</a:t>
            </a:r>
            <a:r>
              <a:rPr lang="en-US" sz="3200" dirty="0" smtClean="0"/>
              <a:t> among People aged 50+ in Ireland </a:t>
            </a:r>
            <a:endParaRPr lang="en-IE" sz="3200" dirty="0"/>
          </a:p>
        </p:txBody>
      </p:sp>
      <p:graphicFrame>
        <p:nvGraphicFramePr>
          <p:cNvPr id="4" name="Chart 3"/>
          <p:cNvGraphicFramePr>
            <a:graphicFrameLocks/>
          </p:cNvGraphicFramePr>
          <p:nvPr>
            <p:extLst>
              <p:ext uri="{D42A27DB-BD31-4B8C-83A1-F6EECF244321}">
                <p14:modId xmlns:p14="http://schemas.microsoft.com/office/powerpoint/2010/main" val="3632935316"/>
              </p:ext>
            </p:extLst>
          </p:nvPr>
        </p:nvGraphicFramePr>
        <p:xfrm>
          <a:off x="522514" y="1884784"/>
          <a:ext cx="7920037"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902E83EF-6F5B-8A4F-953C-6DD97E98B739}" type="slidenum">
              <a:rPr lang="en-US" smtClean="0"/>
              <a:t>30</a:t>
            </a:fld>
            <a:endParaRPr lang="en-US"/>
          </a:p>
        </p:txBody>
      </p:sp>
    </p:spTree>
    <p:extLst>
      <p:ext uri="{BB962C8B-B14F-4D97-AF65-F5344CB8AC3E}">
        <p14:creationId xmlns:p14="http://schemas.microsoft.com/office/powerpoint/2010/main" val="6496595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Health Literacy and Health </a:t>
            </a:r>
            <a:r>
              <a:rPr lang="en-US" sz="3200" dirty="0" err="1"/>
              <a:t>Behaviour</a:t>
            </a:r>
            <a:r>
              <a:rPr lang="en-US" sz="3200" dirty="0"/>
              <a:t> among People aged 50+ in Ireland </a:t>
            </a:r>
            <a:endParaRPr lang="en-IE" sz="3200" dirty="0"/>
          </a:p>
        </p:txBody>
      </p:sp>
      <p:graphicFrame>
        <p:nvGraphicFramePr>
          <p:cNvPr id="4" name="Chart 3"/>
          <p:cNvGraphicFramePr>
            <a:graphicFrameLocks/>
          </p:cNvGraphicFramePr>
          <p:nvPr>
            <p:extLst>
              <p:ext uri="{D42A27DB-BD31-4B8C-83A1-F6EECF244321}">
                <p14:modId xmlns:p14="http://schemas.microsoft.com/office/powerpoint/2010/main" val="2983229588"/>
              </p:ext>
            </p:extLst>
          </p:nvPr>
        </p:nvGraphicFramePr>
        <p:xfrm>
          <a:off x="293914" y="1591056"/>
          <a:ext cx="7981951" cy="482392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902E83EF-6F5B-8A4F-953C-6DD97E98B739}" type="slidenum">
              <a:rPr lang="en-US" smtClean="0"/>
              <a:t>31</a:t>
            </a:fld>
            <a:endParaRPr lang="en-US"/>
          </a:p>
        </p:txBody>
      </p:sp>
    </p:spTree>
    <p:extLst>
      <p:ext uri="{BB962C8B-B14F-4D97-AF65-F5344CB8AC3E}">
        <p14:creationId xmlns:p14="http://schemas.microsoft.com/office/powerpoint/2010/main" val="41171815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Information Processing Pathways and Health </a:t>
            </a:r>
            <a:r>
              <a:rPr lang="en-US" sz="3200" dirty="0" err="1" smtClean="0"/>
              <a:t>Behaviour</a:t>
            </a:r>
            <a:r>
              <a:rPr lang="en-US" sz="3200" dirty="0" smtClean="0"/>
              <a:t> (Smoking and Alcohol) </a:t>
            </a:r>
            <a:endParaRPr lang="en-IE" sz="3200" dirty="0"/>
          </a:p>
        </p:txBody>
      </p:sp>
      <p:graphicFrame>
        <p:nvGraphicFramePr>
          <p:cNvPr id="4" name="Chart 3"/>
          <p:cNvGraphicFramePr>
            <a:graphicFrameLocks/>
          </p:cNvGraphicFramePr>
          <p:nvPr>
            <p:extLst>
              <p:ext uri="{D42A27DB-BD31-4B8C-83A1-F6EECF244321}">
                <p14:modId xmlns:p14="http://schemas.microsoft.com/office/powerpoint/2010/main" val="1776747391"/>
              </p:ext>
            </p:extLst>
          </p:nvPr>
        </p:nvGraphicFramePr>
        <p:xfrm>
          <a:off x="1219200" y="2362200"/>
          <a:ext cx="7467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02E83EF-6F5B-8A4F-953C-6DD97E98B739}" type="slidenum">
              <a:rPr lang="en-US" smtClean="0"/>
              <a:t>32</a:t>
            </a:fld>
            <a:endParaRPr lang="en-US"/>
          </a:p>
        </p:txBody>
      </p:sp>
    </p:spTree>
    <p:extLst>
      <p:ext uri="{BB962C8B-B14F-4D97-AF65-F5344CB8AC3E}">
        <p14:creationId xmlns:p14="http://schemas.microsoft.com/office/powerpoint/2010/main" val="34256124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256" y="2533048"/>
            <a:ext cx="8582189" cy="3921443"/>
          </a:xfrm>
        </p:spPr>
        <p:txBody>
          <a:bodyPr>
            <a:normAutofit fontScale="92500" lnSpcReduction="20000"/>
          </a:bodyPr>
          <a:lstStyle/>
          <a:p>
            <a:r>
              <a:rPr lang="en-US" b="1" dirty="0" smtClean="0"/>
              <a:t>Diabetes Literacy Consortium</a:t>
            </a:r>
          </a:p>
          <a:p>
            <a:pPr marL="0" indent="0">
              <a:buNone/>
            </a:pPr>
            <a:r>
              <a:rPr lang="en-US" i="1" dirty="0" smtClean="0"/>
              <a:t>‘Enhancing the </a:t>
            </a:r>
            <a:r>
              <a:rPr lang="en-US" b="1" i="1" dirty="0" smtClean="0"/>
              <a:t>cost effectiveness of diabetes self management education</a:t>
            </a:r>
            <a:r>
              <a:rPr lang="en-US" i="1" dirty="0" smtClean="0"/>
              <a:t>: A comparative assessment of different educational approaches and conditions for successful implementation’</a:t>
            </a:r>
          </a:p>
          <a:p>
            <a:pPr marL="0" indent="0">
              <a:buNone/>
            </a:pPr>
            <a:r>
              <a:rPr lang="en-US" i="1" dirty="0" smtClean="0"/>
              <a:t> </a:t>
            </a:r>
          </a:p>
          <a:p>
            <a:r>
              <a:rPr lang="en-US" b="1" i="1" dirty="0" smtClean="0"/>
              <a:t>Applied Research in Connected Health</a:t>
            </a:r>
          </a:p>
          <a:p>
            <a:pPr marL="0" indent="0">
              <a:buNone/>
            </a:pPr>
            <a:r>
              <a:rPr lang="en-US" i="1" dirty="0" smtClean="0"/>
              <a:t>Costing of dementia care pathway and pre/post study of the deployment of a new connected health solution</a:t>
            </a:r>
          </a:p>
          <a:p>
            <a:endParaRPr lang="en-US" b="1" i="1" dirty="0"/>
          </a:p>
          <a:p>
            <a:r>
              <a:rPr lang="en-US" b="1" i="1" dirty="0" smtClean="0"/>
              <a:t>IROHLA Consortium</a:t>
            </a:r>
          </a:p>
          <a:p>
            <a:pPr marL="0" indent="0">
              <a:buNone/>
            </a:pPr>
            <a:r>
              <a:rPr lang="en-US" i="1" dirty="0" smtClean="0"/>
              <a:t>‘Towards Sustainable Health Systems: The IROHLA evidence based guidelines on improving health literacy in the ageing population’</a:t>
            </a:r>
            <a:endParaRPr lang="en-US" i="1" dirty="0"/>
          </a:p>
        </p:txBody>
      </p:sp>
      <p:sp>
        <p:nvSpPr>
          <p:cNvPr id="3" name="Title 2"/>
          <p:cNvSpPr>
            <a:spLocks noGrp="1"/>
          </p:cNvSpPr>
          <p:nvPr>
            <p:ph type="title"/>
          </p:nvPr>
        </p:nvSpPr>
        <p:spPr>
          <a:xfrm>
            <a:off x="457200" y="615913"/>
            <a:ext cx="8229600" cy="1252728"/>
          </a:xfrm>
        </p:spPr>
        <p:txBody>
          <a:bodyPr>
            <a:normAutofit fontScale="90000"/>
          </a:bodyPr>
          <a:lstStyle/>
          <a:p>
            <a:r>
              <a:rPr lang="en-US" b="1" dirty="0"/>
              <a:t>Health Literacy and Chronic Disease Management</a:t>
            </a:r>
            <a:br>
              <a:rPr lang="en-US" b="1" dirty="0"/>
            </a:br>
            <a:endParaRPr lang="en-US" dirty="0"/>
          </a:p>
        </p:txBody>
      </p:sp>
      <p:sp>
        <p:nvSpPr>
          <p:cNvPr id="4" name="Slide Number Placeholder 3"/>
          <p:cNvSpPr>
            <a:spLocks noGrp="1"/>
          </p:cNvSpPr>
          <p:nvPr>
            <p:ph type="sldNum" sz="quarter" idx="12"/>
          </p:nvPr>
        </p:nvSpPr>
        <p:spPr/>
        <p:txBody>
          <a:bodyPr/>
          <a:lstStyle/>
          <a:p>
            <a:fld id="{902E83EF-6F5B-8A4F-953C-6DD97E98B739}" type="slidenum">
              <a:rPr lang="en-US" smtClean="0"/>
              <a:t>33</a:t>
            </a:fld>
            <a:endParaRPr lang="en-US"/>
          </a:p>
        </p:txBody>
      </p:sp>
    </p:spTree>
    <p:extLst>
      <p:ext uri="{BB962C8B-B14F-4D97-AF65-F5344CB8AC3E}">
        <p14:creationId xmlns:p14="http://schemas.microsoft.com/office/powerpoint/2010/main" val="36693728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161" y="1726281"/>
            <a:ext cx="8575040" cy="4970500"/>
          </a:xfrm>
        </p:spPr>
        <p:txBody>
          <a:bodyPr>
            <a:normAutofit fontScale="85000" lnSpcReduction="10000"/>
          </a:bodyPr>
          <a:lstStyle/>
          <a:p>
            <a:r>
              <a:rPr lang="en-US" dirty="0"/>
              <a:t>Connected Health describes a </a:t>
            </a:r>
            <a:r>
              <a:rPr lang="en-US" b="1" dirty="0"/>
              <a:t>technology - enabled model of health care deliver</a:t>
            </a:r>
            <a:r>
              <a:rPr lang="en-US" dirty="0"/>
              <a:t>y where key stakeholders are connected to ensure improved continuity of care and an efficient flow of </a:t>
            </a:r>
            <a:r>
              <a:rPr lang="en-US" dirty="0" smtClean="0"/>
              <a:t>information</a:t>
            </a:r>
          </a:p>
          <a:p>
            <a:r>
              <a:rPr lang="en-US" b="1" dirty="0"/>
              <a:t>Connected Health model was implemented into the dementia care pathway for 28 patients and their caregivers over a period of 6.5 </a:t>
            </a:r>
            <a:r>
              <a:rPr lang="en-US" b="1" dirty="0" smtClean="0"/>
              <a:t>weeks </a:t>
            </a:r>
          </a:p>
          <a:p>
            <a:r>
              <a:rPr lang="en-US" b="1" dirty="0" smtClean="0"/>
              <a:t>Results:</a:t>
            </a:r>
          </a:p>
          <a:p>
            <a:pPr lvl="1"/>
            <a:r>
              <a:rPr lang="en-US" b="1" dirty="0" smtClean="0"/>
              <a:t>Compliance</a:t>
            </a:r>
            <a:r>
              <a:rPr lang="en-US" dirty="0" smtClean="0"/>
              <a:t> </a:t>
            </a:r>
            <a:r>
              <a:rPr lang="en-US" dirty="0"/>
              <a:t>with the use of the portal </a:t>
            </a:r>
            <a:r>
              <a:rPr lang="en-US" dirty="0" smtClean="0"/>
              <a:t>was </a:t>
            </a:r>
            <a:r>
              <a:rPr lang="en-US" dirty="0"/>
              <a:t>77% with no drop outs during the </a:t>
            </a:r>
            <a:r>
              <a:rPr lang="en-US" dirty="0" smtClean="0"/>
              <a:t>study</a:t>
            </a:r>
          </a:p>
          <a:p>
            <a:pPr lvl="1"/>
            <a:r>
              <a:rPr lang="en-US" dirty="0" smtClean="0"/>
              <a:t>Benefits </a:t>
            </a:r>
            <a:r>
              <a:rPr lang="en-US" dirty="0"/>
              <a:t>were seen in </a:t>
            </a:r>
            <a:r>
              <a:rPr lang="en-US" b="1" dirty="0"/>
              <a:t>Caregiver Strain Index </a:t>
            </a:r>
            <a:r>
              <a:rPr lang="en-US" dirty="0"/>
              <a:t>and</a:t>
            </a:r>
            <a:r>
              <a:rPr lang="en-US" b="1" dirty="0"/>
              <a:t> Caregiver Sleep </a:t>
            </a:r>
            <a:r>
              <a:rPr lang="en-US" b="1" dirty="0" smtClean="0"/>
              <a:t>Quality</a:t>
            </a:r>
          </a:p>
          <a:p>
            <a:pPr lvl="1"/>
            <a:r>
              <a:rPr lang="en-US" b="1" dirty="0"/>
              <a:t>H</a:t>
            </a:r>
            <a:r>
              <a:rPr lang="en-US" b="1" dirty="0" smtClean="0"/>
              <a:t>ealth </a:t>
            </a:r>
            <a:r>
              <a:rPr lang="en-US" b="1" dirty="0"/>
              <a:t>literacy </a:t>
            </a:r>
            <a:r>
              <a:rPr lang="en-US" dirty="0"/>
              <a:t>of the caregivers was measured </a:t>
            </a:r>
            <a:r>
              <a:rPr lang="en-US" dirty="0" smtClean="0"/>
              <a:t>(HLS-EU-Q16) both </a:t>
            </a:r>
            <a:r>
              <a:rPr lang="en-US" dirty="0"/>
              <a:t>pre and post deployment of the CH </a:t>
            </a:r>
            <a:r>
              <a:rPr lang="en-US" dirty="0" smtClean="0"/>
              <a:t>intervention </a:t>
            </a:r>
          </a:p>
          <a:p>
            <a:pPr lvl="1"/>
            <a:r>
              <a:rPr lang="en-US" b="1" dirty="0" smtClean="0"/>
              <a:t>A positive </a:t>
            </a:r>
            <a:r>
              <a:rPr lang="en-US" b="1" dirty="0"/>
              <a:t>correlation between increased log-ins </a:t>
            </a:r>
            <a:r>
              <a:rPr lang="en-US" dirty="0"/>
              <a:t>to the Information section of the portal with </a:t>
            </a:r>
            <a:r>
              <a:rPr lang="en-US" b="1" dirty="0"/>
              <a:t>an improved dementia specific literacy </a:t>
            </a:r>
            <a:r>
              <a:rPr lang="en-US" b="1" dirty="0" smtClean="0"/>
              <a:t>score</a:t>
            </a:r>
            <a:endParaRPr lang="en-US" dirty="0" smtClean="0"/>
          </a:p>
          <a:p>
            <a:pPr lvl="1"/>
            <a:r>
              <a:rPr lang="en-US" dirty="0"/>
              <a:t>I</a:t>
            </a:r>
            <a:r>
              <a:rPr lang="en-US" dirty="0" smtClean="0"/>
              <a:t>f </a:t>
            </a:r>
            <a:r>
              <a:rPr lang="en-US" dirty="0"/>
              <a:t>the CH intervention can delay the typical progression of dementia into the mild-moderate and moderate-severe states of disease, the intervention can bring about an improvement in the patients quality of </a:t>
            </a:r>
            <a:r>
              <a:rPr lang="en-US" dirty="0" smtClean="0"/>
              <a:t>life  </a:t>
            </a:r>
            <a:endParaRPr lang="en-US" dirty="0"/>
          </a:p>
        </p:txBody>
      </p:sp>
      <p:sp>
        <p:nvSpPr>
          <p:cNvPr id="3" name="Title 2"/>
          <p:cNvSpPr>
            <a:spLocks noGrp="1"/>
          </p:cNvSpPr>
          <p:nvPr>
            <p:ph type="title"/>
          </p:nvPr>
        </p:nvSpPr>
        <p:spPr>
          <a:xfrm>
            <a:off x="457200" y="612648"/>
            <a:ext cx="8229600" cy="1252728"/>
          </a:xfrm>
        </p:spPr>
        <p:txBody>
          <a:bodyPr>
            <a:normAutofit fontScale="90000"/>
          </a:bodyPr>
          <a:lstStyle/>
          <a:p>
            <a:r>
              <a:rPr lang="en-US" b="1" dirty="0"/>
              <a:t>The role of technology and connected health solutions? </a:t>
            </a:r>
            <a:br>
              <a:rPr lang="en-US" b="1" dirty="0"/>
            </a:br>
            <a:endParaRPr lang="en-US" dirty="0"/>
          </a:p>
        </p:txBody>
      </p:sp>
      <p:sp>
        <p:nvSpPr>
          <p:cNvPr id="4" name="Slide Number Placeholder 3"/>
          <p:cNvSpPr>
            <a:spLocks noGrp="1"/>
          </p:cNvSpPr>
          <p:nvPr>
            <p:ph type="sldNum" sz="quarter" idx="12"/>
          </p:nvPr>
        </p:nvSpPr>
        <p:spPr/>
        <p:txBody>
          <a:bodyPr/>
          <a:lstStyle/>
          <a:p>
            <a:fld id="{902E83EF-6F5B-8A4F-953C-6DD97E98B739}" type="slidenum">
              <a:rPr lang="en-US" smtClean="0"/>
              <a:t>34</a:t>
            </a:fld>
            <a:endParaRPr lang="en-US"/>
          </a:p>
        </p:txBody>
      </p:sp>
    </p:spTree>
    <p:extLst>
      <p:ext uri="{BB962C8B-B14F-4D97-AF65-F5344CB8AC3E}">
        <p14:creationId xmlns:p14="http://schemas.microsoft.com/office/powerpoint/2010/main" val="16829804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6473522"/>
              </p:ext>
            </p:extLst>
          </p:nvPr>
        </p:nvGraphicFramePr>
        <p:xfrm>
          <a:off x="228600" y="3062204"/>
          <a:ext cx="4695031"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smtClean="0"/>
              <a:t>Key Research Areas</a:t>
            </a:r>
            <a:br>
              <a:rPr lang="en-US" sz="3200" dirty="0" smtClean="0"/>
            </a:br>
            <a:r>
              <a:rPr lang="en-US" sz="3200" i="1" dirty="0" smtClean="0"/>
              <a:t>Responding to the Health </a:t>
            </a:r>
            <a:r>
              <a:rPr lang="en-US" sz="3200" i="1" dirty="0"/>
              <a:t>L</a:t>
            </a:r>
            <a:r>
              <a:rPr lang="en-US" sz="3200" i="1" dirty="0" smtClean="0"/>
              <a:t>iteracy </a:t>
            </a:r>
            <a:r>
              <a:rPr lang="en-US" sz="3200" i="1" dirty="0"/>
              <a:t>E</a:t>
            </a:r>
            <a:r>
              <a:rPr lang="en-US" sz="3200" i="1" dirty="0" smtClean="0"/>
              <a:t>pidemic</a:t>
            </a:r>
            <a:endParaRPr lang="en-IE" sz="3200" i="1" dirty="0"/>
          </a:p>
        </p:txBody>
      </p:sp>
      <p:sp>
        <p:nvSpPr>
          <p:cNvPr id="5" name="TextBox 4"/>
          <p:cNvSpPr txBox="1"/>
          <p:nvPr/>
        </p:nvSpPr>
        <p:spPr>
          <a:xfrm>
            <a:off x="228600" y="1906138"/>
            <a:ext cx="4876800" cy="1015663"/>
          </a:xfrm>
          <a:prstGeom prst="rect">
            <a:avLst/>
          </a:prstGeom>
          <a:noFill/>
        </p:spPr>
        <p:txBody>
          <a:bodyPr wrap="square" rtlCol="0">
            <a:spAutoFit/>
          </a:bodyPr>
          <a:lstStyle/>
          <a:p>
            <a:r>
              <a:rPr lang="en-US" sz="2000" dirty="0" smtClean="0">
                <a:solidFill>
                  <a:schemeClr val="tx2"/>
                </a:solidFill>
              </a:rPr>
              <a:t>“</a:t>
            </a:r>
            <a:r>
              <a:rPr lang="en-US" sz="2000" i="1" dirty="0" smtClean="0">
                <a:solidFill>
                  <a:schemeClr val="tx2"/>
                </a:solidFill>
              </a:rPr>
              <a:t>Nearly </a:t>
            </a:r>
            <a:r>
              <a:rPr lang="en-US" sz="2000" i="1" dirty="0">
                <a:solidFill>
                  <a:schemeClr val="tx2"/>
                </a:solidFill>
              </a:rPr>
              <a:t>half the American population may have difficulties in acting on health information</a:t>
            </a:r>
            <a:r>
              <a:rPr lang="en-US" sz="2000" dirty="0">
                <a:solidFill>
                  <a:schemeClr val="tx2"/>
                </a:solidFill>
              </a:rPr>
              <a:t>” (Institute of Medicine, 2004) </a:t>
            </a:r>
            <a:endParaRPr lang="en-IE" sz="2000" dirty="0">
              <a:solidFill>
                <a:schemeClr val="tx2"/>
              </a:solidFill>
            </a:endParaRPr>
          </a:p>
        </p:txBody>
      </p:sp>
      <p:sp>
        <p:nvSpPr>
          <p:cNvPr id="6" name="TextBox 5"/>
          <p:cNvSpPr txBox="1"/>
          <p:nvPr/>
        </p:nvSpPr>
        <p:spPr>
          <a:xfrm>
            <a:off x="5334000" y="2930293"/>
            <a:ext cx="3352800" cy="3170099"/>
          </a:xfrm>
          <a:prstGeom prst="rect">
            <a:avLst/>
          </a:prstGeom>
          <a:noFill/>
        </p:spPr>
        <p:txBody>
          <a:bodyPr wrap="square" rtlCol="0">
            <a:spAutoFit/>
          </a:bodyPr>
          <a:lstStyle/>
          <a:p>
            <a:r>
              <a:rPr lang="en-US" sz="2000" b="1" dirty="0">
                <a:solidFill>
                  <a:schemeClr val="tx2"/>
                </a:solidFill>
              </a:rPr>
              <a:t>Emerging </a:t>
            </a:r>
            <a:r>
              <a:rPr lang="en-US" sz="2000" b="1" dirty="0" smtClean="0">
                <a:solidFill>
                  <a:schemeClr val="tx2"/>
                </a:solidFill>
              </a:rPr>
              <a:t>areas: </a:t>
            </a:r>
            <a:endParaRPr lang="en-US" sz="2000" dirty="0">
              <a:solidFill>
                <a:schemeClr val="tx2"/>
              </a:solidFill>
            </a:endParaRPr>
          </a:p>
          <a:p>
            <a:pPr marL="285750" indent="-285750">
              <a:buFont typeface="Arial" panose="020B0604020202020204" pitchFamily="34" charset="0"/>
              <a:buChar char="•"/>
            </a:pPr>
            <a:r>
              <a:rPr lang="en-US" dirty="0">
                <a:solidFill>
                  <a:schemeClr val="tx2"/>
                </a:solidFill>
              </a:rPr>
              <a:t>Role of health educators in promoting health literacy</a:t>
            </a:r>
          </a:p>
          <a:p>
            <a:pPr marL="285750" indent="-285750">
              <a:buFont typeface="Arial" panose="020B0604020202020204" pitchFamily="34" charset="0"/>
              <a:buChar char="•"/>
            </a:pPr>
            <a:r>
              <a:rPr lang="en-US" dirty="0" smtClean="0">
                <a:solidFill>
                  <a:schemeClr val="tx2"/>
                </a:solidFill>
              </a:rPr>
              <a:t>Health </a:t>
            </a:r>
            <a:r>
              <a:rPr lang="en-US" dirty="0">
                <a:solidFill>
                  <a:schemeClr val="tx2"/>
                </a:solidFill>
              </a:rPr>
              <a:t>communication </a:t>
            </a:r>
          </a:p>
          <a:p>
            <a:pPr marL="285750" indent="-285750">
              <a:buFont typeface="Arial" panose="020B0604020202020204" pitchFamily="34" charset="0"/>
              <a:buChar char="•"/>
            </a:pPr>
            <a:r>
              <a:rPr lang="en-US" dirty="0" smtClean="0">
                <a:solidFill>
                  <a:schemeClr val="tx2"/>
                </a:solidFill>
              </a:rPr>
              <a:t>Prevalence </a:t>
            </a:r>
            <a:r>
              <a:rPr lang="en-US" dirty="0">
                <a:solidFill>
                  <a:schemeClr val="tx2"/>
                </a:solidFill>
              </a:rPr>
              <a:t>of limited health literacy </a:t>
            </a: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Relationship between HL and health </a:t>
            </a:r>
            <a:r>
              <a:rPr lang="en-US" dirty="0" err="1" smtClean="0">
                <a:solidFill>
                  <a:schemeClr val="tx2"/>
                </a:solidFill>
              </a:rPr>
              <a:t>behaviours</a:t>
            </a:r>
            <a:endParaRPr lang="en-US" dirty="0">
              <a:solidFill>
                <a:schemeClr val="tx2"/>
              </a:solidFill>
            </a:endParaRPr>
          </a:p>
          <a:p>
            <a:pPr marL="285750" indent="-285750">
              <a:buFont typeface="Arial" panose="020B0604020202020204" pitchFamily="34" charset="0"/>
              <a:buChar char="•"/>
            </a:pPr>
            <a:r>
              <a:rPr lang="en-US" dirty="0" smtClean="0">
                <a:solidFill>
                  <a:schemeClr val="tx2"/>
                </a:solidFill>
              </a:rPr>
              <a:t>Cost-effectiveness studies of health literacy interventions</a:t>
            </a:r>
          </a:p>
          <a:p>
            <a:pPr marL="285750" indent="-285750">
              <a:buFont typeface="Arial" panose="020B0604020202020204" pitchFamily="34" charset="0"/>
              <a:buChar char="•"/>
            </a:pPr>
            <a:r>
              <a:rPr lang="en-US" dirty="0" smtClean="0">
                <a:solidFill>
                  <a:schemeClr val="tx2"/>
                </a:solidFill>
              </a:rPr>
              <a:t>Connected Health Solutions</a:t>
            </a:r>
          </a:p>
        </p:txBody>
      </p:sp>
      <p:sp>
        <p:nvSpPr>
          <p:cNvPr id="2" name="Slide Number Placeholder 1"/>
          <p:cNvSpPr>
            <a:spLocks noGrp="1"/>
          </p:cNvSpPr>
          <p:nvPr>
            <p:ph type="sldNum" sz="quarter" idx="12"/>
          </p:nvPr>
        </p:nvSpPr>
        <p:spPr/>
        <p:txBody>
          <a:bodyPr/>
          <a:lstStyle/>
          <a:p>
            <a:fld id="{902E83EF-6F5B-8A4F-953C-6DD97E98B739}" type="slidenum">
              <a:rPr lang="en-US" smtClean="0"/>
              <a:t>35</a:t>
            </a:fld>
            <a:endParaRPr lang="en-US"/>
          </a:p>
        </p:txBody>
      </p:sp>
    </p:spTree>
    <p:extLst>
      <p:ext uri="{BB962C8B-B14F-4D97-AF65-F5344CB8AC3E}">
        <p14:creationId xmlns:p14="http://schemas.microsoft.com/office/powerpoint/2010/main" val="7982911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3FB624-FB78-4F38-812F-03BCC7B8554A}" type="slidenum">
              <a:rPr lang="en-IE" smtClean="0"/>
              <a:t>36</a:t>
            </a:fld>
            <a:endParaRPr lang="en-IE"/>
          </a:p>
        </p:txBody>
      </p:sp>
      <p:sp>
        <p:nvSpPr>
          <p:cNvPr id="3" name="Title 2"/>
          <p:cNvSpPr>
            <a:spLocks noGrp="1"/>
          </p:cNvSpPr>
          <p:nvPr>
            <p:ph type="title"/>
          </p:nvPr>
        </p:nvSpPr>
        <p:spPr/>
        <p:txBody>
          <a:bodyPr>
            <a:normAutofit/>
          </a:bodyPr>
          <a:lstStyle/>
          <a:p>
            <a:r>
              <a:rPr lang="en-US" sz="2800" dirty="0" smtClean="0"/>
              <a:t>Current Areas of Health Literacy Research in Ireland  </a:t>
            </a:r>
            <a:endParaRPr lang="en-IE" sz="2800" dirty="0"/>
          </a:p>
        </p:txBody>
      </p:sp>
      <p:graphicFrame>
        <p:nvGraphicFramePr>
          <p:cNvPr id="6" name="Diagram 5"/>
          <p:cNvGraphicFramePr/>
          <p:nvPr>
            <p:extLst>
              <p:ext uri="{D42A27DB-BD31-4B8C-83A1-F6EECF244321}">
                <p14:modId xmlns:p14="http://schemas.microsoft.com/office/powerpoint/2010/main" val="806290918"/>
              </p:ext>
            </p:extLst>
          </p:nvPr>
        </p:nvGraphicFramePr>
        <p:xfrm>
          <a:off x="457200" y="2575249"/>
          <a:ext cx="76962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1807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5493"/>
            <a:ext cx="7814733" cy="4789795"/>
          </a:xfrm>
        </p:spPr>
        <p:txBody>
          <a:bodyPr>
            <a:normAutofit/>
          </a:bodyPr>
          <a:lstStyle/>
          <a:p>
            <a:r>
              <a:rPr lang="en-GB" b="1" dirty="0" smtClean="0"/>
              <a:t>National and </a:t>
            </a:r>
            <a:r>
              <a:rPr lang="en-GB" b="1" dirty="0"/>
              <a:t>EU </a:t>
            </a:r>
            <a:r>
              <a:rPr lang="en-GB" b="1" dirty="0" smtClean="0"/>
              <a:t>monitoring of health literacy over time </a:t>
            </a:r>
            <a:endParaRPr lang="en-GB" b="1" dirty="0"/>
          </a:p>
          <a:p>
            <a:endParaRPr lang="en-US" b="1" dirty="0" smtClean="0"/>
          </a:p>
          <a:p>
            <a:r>
              <a:rPr lang="en-US" b="1" dirty="0" smtClean="0"/>
              <a:t>Health literacy as an instrument to:</a:t>
            </a:r>
          </a:p>
          <a:p>
            <a:pPr lvl="1"/>
            <a:r>
              <a:rPr lang="en-US" dirty="0" smtClean="0"/>
              <a:t>Improve self management of chronic disease</a:t>
            </a:r>
          </a:p>
          <a:p>
            <a:pPr lvl="1"/>
            <a:r>
              <a:rPr lang="en-US" dirty="0" smtClean="0"/>
              <a:t>Thereby generating cost savings</a:t>
            </a:r>
          </a:p>
          <a:p>
            <a:pPr lvl="1"/>
            <a:r>
              <a:rPr lang="en-US" dirty="0" smtClean="0"/>
              <a:t>Offers a simple solution to a complex and costly epidemic  </a:t>
            </a:r>
          </a:p>
          <a:p>
            <a:endParaRPr lang="en-US" b="1" dirty="0" smtClean="0"/>
          </a:p>
          <a:p>
            <a:r>
              <a:rPr lang="en-US" b="1" dirty="0" smtClean="0"/>
              <a:t>Future research to provide evidence to inform policy</a:t>
            </a:r>
          </a:p>
          <a:p>
            <a:pPr lvl="1"/>
            <a:r>
              <a:rPr lang="en-US" dirty="0" smtClean="0"/>
              <a:t>Longitudinal studies of cost-effectiveness of health literacy interventions, </a:t>
            </a:r>
            <a:r>
              <a:rPr lang="en-US" i="1" dirty="0" smtClean="0"/>
              <a:t>especially in the context of chronic disease and healthy ageing   </a:t>
            </a:r>
          </a:p>
          <a:p>
            <a:pPr marL="301943" lvl="1" indent="0">
              <a:buNone/>
            </a:pPr>
            <a:endParaRPr lang="en-US" sz="2400" b="1" dirty="0"/>
          </a:p>
          <a:p>
            <a:pPr lvl="1"/>
            <a:endParaRPr lang="en-US" b="1" dirty="0" smtClean="0"/>
          </a:p>
          <a:p>
            <a:pPr lvl="1"/>
            <a:endParaRPr lang="en-US" b="1" dirty="0" smtClean="0"/>
          </a:p>
          <a:p>
            <a:endParaRPr lang="en-IE" dirty="0"/>
          </a:p>
        </p:txBody>
      </p:sp>
      <p:sp>
        <p:nvSpPr>
          <p:cNvPr id="3" name="Title 2"/>
          <p:cNvSpPr>
            <a:spLocks noGrp="1"/>
          </p:cNvSpPr>
          <p:nvPr>
            <p:ph type="title"/>
          </p:nvPr>
        </p:nvSpPr>
        <p:spPr/>
        <p:txBody>
          <a:bodyPr/>
          <a:lstStyle/>
          <a:p>
            <a:r>
              <a:rPr lang="en-US" b="1" dirty="0" smtClean="0"/>
              <a:t>Key Messages: Research Agen</a:t>
            </a:r>
            <a:r>
              <a:rPr lang="en-US" dirty="0" smtClean="0"/>
              <a:t>da</a:t>
            </a:r>
            <a:endParaRPr lang="en-IE" dirty="0"/>
          </a:p>
        </p:txBody>
      </p:sp>
      <p:sp>
        <p:nvSpPr>
          <p:cNvPr id="5" name="Slide Number Placeholder 4"/>
          <p:cNvSpPr>
            <a:spLocks noGrp="1"/>
          </p:cNvSpPr>
          <p:nvPr>
            <p:ph type="sldNum" sz="quarter" idx="12"/>
          </p:nvPr>
        </p:nvSpPr>
        <p:spPr/>
        <p:txBody>
          <a:bodyPr/>
          <a:lstStyle/>
          <a:p>
            <a:fld id="{902E83EF-6F5B-8A4F-953C-6DD97E98B739}" type="slidenum">
              <a:rPr lang="en-US" smtClean="0"/>
              <a:t>37</a:t>
            </a:fld>
            <a:endParaRPr lang="en-US"/>
          </a:p>
        </p:txBody>
      </p:sp>
    </p:spTree>
    <p:extLst>
      <p:ext uri="{BB962C8B-B14F-4D97-AF65-F5344CB8AC3E}">
        <p14:creationId xmlns:p14="http://schemas.microsoft.com/office/powerpoint/2010/main" val="10553808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4232"/>
            <a:ext cx="8453119" cy="4701048"/>
          </a:xfrm>
        </p:spPr>
        <p:txBody>
          <a:bodyPr>
            <a:normAutofit fontScale="62500" lnSpcReduction="20000"/>
          </a:bodyPr>
          <a:lstStyle/>
          <a:p>
            <a:r>
              <a:rPr lang="en-US" sz="3100" b="1" dirty="0" smtClean="0"/>
              <a:t>Policies </a:t>
            </a:r>
            <a:endParaRPr lang="en-US" sz="3100" b="1" dirty="0"/>
          </a:p>
          <a:p>
            <a:pPr lvl="1"/>
            <a:r>
              <a:rPr lang="en-US" sz="3100" dirty="0"/>
              <a:t>Strengthen health literacy to empower individuals and communities in: </a:t>
            </a:r>
          </a:p>
          <a:p>
            <a:pPr lvl="2"/>
            <a:r>
              <a:rPr lang="en-US" sz="3100" b="1" dirty="0"/>
              <a:t>reducing health disparities associated with education and social exclusion (Healthy Ireland: 2013-25) </a:t>
            </a:r>
          </a:p>
          <a:p>
            <a:pPr lvl="2"/>
            <a:r>
              <a:rPr lang="en-US" sz="3100" b="1" dirty="0"/>
              <a:t>achieving better self management of chronic disease and </a:t>
            </a:r>
          </a:p>
          <a:p>
            <a:pPr lvl="2"/>
            <a:r>
              <a:rPr lang="en-US" sz="3100" b="1" dirty="0"/>
              <a:t>changing health </a:t>
            </a:r>
            <a:r>
              <a:rPr lang="en-US" sz="3100" b="1" dirty="0" err="1" smtClean="0"/>
              <a:t>behaviours</a:t>
            </a:r>
            <a:endParaRPr lang="en-US" sz="3100" b="1" dirty="0" smtClean="0"/>
          </a:p>
          <a:p>
            <a:pPr lvl="1"/>
            <a:endParaRPr lang="en-US" sz="3100" b="1" dirty="0" smtClean="0"/>
          </a:p>
          <a:p>
            <a:pPr lvl="1"/>
            <a:r>
              <a:rPr lang="en-US" sz="3100" dirty="0" smtClean="0"/>
              <a:t>To lead to:</a:t>
            </a:r>
          </a:p>
          <a:p>
            <a:pPr lvl="2"/>
            <a:r>
              <a:rPr lang="en-US" sz="3100" b="1" dirty="0" smtClean="0"/>
              <a:t>Improved health literacy </a:t>
            </a:r>
            <a:r>
              <a:rPr lang="en-US" sz="3100" dirty="0" smtClean="0"/>
              <a:t>of the population</a:t>
            </a:r>
          </a:p>
          <a:p>
            <a:pPr lvl="2"/>
            <a:r>
              <a:rPr lang="en-US" sz="3100" b="1" dirty="0" smtClean="0"/>
              <a:t>Improved Self Management of chronic disease</a:t>
            </a:r>
          </a:p>
          <a:p>
            <a:pPr lvl="2"/>
            <a:r>
              <a:rPr lang="en-US" sz="3100" dirty="0" smtClean="0"/>
              <a:t>More </a:t>
            </a:r>
            <a:r>
              <a:rPr lang="en-US" sz="3100" b="1" dirty="0" smtClean="0"/>
              <a:t>efficient health service </a:t>
            </a:r>
            <a:r>
              <a:rPr lang="en-US" sz="3100" b="1" dirty="0" err="1" smtClean="0"/>
              <a:t>utilisation</a:t>
            </a:r>
            <a:endParaRPr lang="en-US" sz="3100" b="1" dirty="0" smtClean="0"/>
          </a:p>
          <a:p>
            <a:pPr lvl="2"/>
            <a:r>
              <a:rPr lang="en-US" sz="3100" b="1" dirty="0" smtClean="0"/>
              <a:t>Cost savings </a:t>
            </a:r>
            <a:r>
              <a:rPr lang="en-US" sz="3100" dirty="0" smtClean="0"/>
              <a:t>– better use of scarce resources</a:t>
            </a:r>
          </a:p>
          <a:p>
            <a:pPr lvl="2"/>
            <a:r>
              <a:rPr lang="en-US" sz="3100" b="1" dirty="0" smtClean="0"/>
              <a:t>Sustainable health care</a:t>
            </a:r>
          </a:p>
          <a:p>
            <a:pPr lvl="2"/>
            <a:endParaRPr lang="en-US" sz="3100" dirty="0" smtClean="0"/>
          </a:p>
          <a:p>
            <a:pPr marL="301943" lvl="1" indent="0">
              <a:buNone/>
            </a:pPr>
            <a:r>
              <a:rPr lang="en-US" sz="3100" dirty="0" smtClean="0"/>
              <a:t> </a:t>
            </a:r>
            <a:endParaRPr lang="en-US" sz="3100" dirty="0"/>
          </a:p>
          <a:p>
            <a:endParaRPr lang="en-US" dirty="0"/>
          </a:p>
        </p:txBody>
      </p:sp>
      <p:sp>
        <p:nvSpPr>
          <p:cNvPr id="3" name="Title 2"/>
          <p:cNvSpPr>
            <a:spLocks noGrp="1"/>
          </p:cNvSpPr>
          <p:nvPr>
            <p:ph type="title"/>
          </p:nvPr>
        </p:nvSpPr>
        <p:spPr/>
        <p:txBody>
          <a:bodyPr>
            <a:normAutofit/>
          </a:bodyPr>
          <a:lstStyle/>
          <a:p>
            <a:r>
              <a:rPr lang="en-US" b="1" dirty="0" smtClean="0"/>
              <a:t>Key Messages: Actionable Policy</a:t>
            </a:r>
            <a:endParaRPr lang="en-US" b="1" dirty="0"/>
          </a:p>
        </p:txBody>
      </p:sp>
      <p:sp>
        <p:nvSpPr>
          <p:cNvPr id="4" name="Slide Number Placeholder 3"/>
          <p:cNvSpPr>
            <a:spLocks noGrp="1"/>
          </p:cNvSpPr>
          <p:nvPr>
            <p:ph type="sldNum" sz="quarter" idx="12"/>
          </p:nvPr>
        </p:nvSpPr>
        <p:spPr/>
        <p:txBody>
          <a:bodyPr/>
          <a:lstStyle/>
          <a:p>
            <a:fld id="{902E83EF-6F5B-8A4F-953C-6DD97E98B739}" type="slidenum">
              <a:rPr lang="en-US" smtClean="0"/>
              <a:t>38</a:t>
            </a:fld>
            <a:endParaRPr lang="en-US"/>
          </a:p>
        </p:txBody>
      </p:sp>
    </p:spTree>
    <p:extLst>
      <p:ext uri="{BB962C8B-B14F-4D97-AF65-F5344CB8AC3E}">
        <p14:creationId xmlns:p14="http://schemas.microsoft.com/office/powerpoint/2010/main" val="12531670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880" y="3105835"/>
            <a:ext cx="7447280" cy="1569660"/>
          </a:xfrm>
          <a:prstGeom prst="rect">
            <a:avLst/>
          </a:prstGeom>
        </p:spPr>
        <p:txBody>
          <a:bodyPr wrap="square">
            <a:spAutoFit/>
          </a:bodyPr>
          <a:lstStyle/>
          <a:p>
            <a:pPr algn="ctr"/>
            <a:r>
              <a:rPr lang="en-US" sz="3200" b="1" i="1" dirty="0" smtClean="0">
                <a:solidFill>
                  <a:srgbClr val="073E87"/>
                </a:solidFill>
              </a:rPr>
              <a:t>Policies that can strengthen health literacy offer a simple solution to complex and costly health care </a:t>
            </a:r>
            <a:endParaRPr lang="en-US" sz="3200" b="1" i="1" dirty="0">
              <a:solidFill>
                <a:srgbClr val="073E87"/>
              </a:solidFill>
            </a:endParaRPr>
          </a:p>
        </p:txBody>
      </p:sp>
      <p:sp>
        <p:nvSpPr>
          <p:cNvPr id="2" name="Slide Number Placeholder 1"/>
          <p:cNvSpPr>
            <a:spLocks noGrp="1"/>
          </p:cNvSpPr>
          <p:nvPr>
            <p:ph type="sldNum" sz="quarter" idx="12"/>
          </p:nvPr>
        </p:nvSpPr>
        <p:spPr/>
        <p:txBody>
          <a:bodyPr/>
          <a:lstStyle/>
          <a:p>
            <a:fld id="{902E83EF-6F5B-8A4F-953C-6DD97E98B739}" type="slidenum">
              <a:rPr lang="en-US" smtClean="0"/>
              <a:t>39</a:t>
            </a:fld>
            <a:endParaRPr lang="en-US"/>
          </a:p>
        </p:txBody>
      </p:sp>
    </p:spTree>
    <p:extLst>
      <p:ext uri="{BB962C8B-B14F-4D97-AF65-F5344CB8AC3E}">
        <p14:creationId xmlns:p14="http://schemas.microsoft.com/office/powerpoint/2010/main" val="14501135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393" y="2570843"/>
            <a:ext cx="8134911" cy="4094163"/>
          </a:xfrm>
        </p:spPr>
        <p:txBody>
          <a:bodyPr>
            <a:normAutofit lnSpcReduction="10000"/>
          </a:bodyPr>
          <a:lstStyle/>
          <a:p>
            <a:pPr>
              <a:buNone/>
            </a:pPr>
            <a:r>
              <a:rPr lang="en-GB" dirty="0"/>
              <a:t>The objectives </a:t>
            </a:r>
            <a:r>
              <a:rPr lang="en-GB" dirty="0" smtClean="0"/>
              <a:t>were </a:t>
            </a:r>
            <a:r>
              <a:rPr lang="en-GB" dirty="0"/>
              <a:t>to:</a:t>
            </a:r>
          </a:p>
          <a:p>
            <a:pPr marL="514350" indent="-514350">
              <a:buFont typeface="+mj-lt"/>
              <a:buAutoNum type="arabicPeriod"/>
            </a:pPr>
            <a:r>
              <a:rPr lang="en-GB" dirty="0" smtClean="0"/>
              <a:t>Develop </a:t>
            </a:r>
            <a:r>
              <a:rPr lang="en-GB" dirty="0"/>
              <a:t>a model </a:t>
            </a:r>
            <a:r>
              <a:rPr lang="en-GB" b="1" i="1" dirty="0"/>
              <a:t>instrument for measuring </a:t>
            </a:r>
            <a:r>
              <a:rPr lang="en-GB" dirty="0"/>
              <a:t>health literacy in Europe</a:t>
            </a:r>
          </a:p>
          <a:p>
            <a:pPr marL="514350" indent="-514350">
              <a:buFont typeface="+mj-lt"/>
              <a:buAutoNum type="arabicPeriod"/>
            </a:pPr>
            <a:endParaRPr lang="en-GB" b="1" dirty="0" smtClean="0"/>
          </a:p>
          <a:p>
            <a:pPr marL="514350" indent="-514350">
              <a:buFont typeface="+mj-lt"/>
              <a:buAutoNum type="arabicPeriod"/>
            </a:pPr>
            <a:r>
              <a:rPr lang="en-GB" b="1" dirty="0" smtClean="0"/>
              <a:t>Generate </a:t>
            </a:r>
            <a:r>
              <a:rPr lang="en-GB" b="1" i="1" dirty="0"/>
              <a:t>first-time data </a:t>
            </a:r>
            <a:r>
              <a:rPr lang="en-GB" dirty="0"/>
              <a:t>on health literacy in European countries, </a:t>
            </a:r>
            <a:r>
              <a:rPr lang="en-GB" b="1" dirty="0"/>
              <a:t>providing indicators for national an EU monitoring</a:t>
            </a:r>
          </a:p>
          <a:p>
            <a:pPr marL="514350" indent="-514350">
              <a:buFont typeface="+mj-lt"/>
              <a:buAutoNum type="arabicPeriod"/>
            </a:pPr>
            <a:endParaRPr lang="en-GB" dirty="0" smtClean="0"/>
          </a:p>
          <a:p>
            <a:pPr marL="514350" indent="-514350">
              <a:buFont typeface="+mj-lt"/>
              <a:buAutoNum type="arabicPeriod"/>
            </a:pPr>
            <a:r>
              <a:rPr lang="en-GB" dirty="0" smtClean="0"/>
              <a:t>Make </a:t>
            </a:r>
            <a:r>
              <a:rPr lang="en-GB" b="1" i="1" dirty="0"/>
              <a:t>comparative assessment </a:t>
            </a:r>
            <a:r>
              <a:rPr lang="en-GB" dirty="0"/>
              <a:t>of health literacy in European countries</a:t>
            </a:r>
          </a:p>
          <a:p>
            <a:endParaRPr lang="en-US" dirty="0"/>
          </a:p>
        </p:txBody>
      </p:sp>
      <p:pic>
        <p:nvPicPr>
          <p:cNvPr id="4" name="Picture 3" descr="C:\Users\Jimmy\Desktop\Health Literacy\HLS.EU Documents\Final Survey Documents and Analysis\Report\HLS-EU.jpg"/>
          <p:cNvPicPr/>
          <p:nvPr/>
        </p:nvPicPr>
        <p:blipFill>
          <a:blip r:embed="rId2" cstate="print"/>
          <a:srcRect/>
          <a:stretch>
            <a:fillRect/>
          </a:stretch>
        </p:blipFill>
        <p:spPr bwMode="auto">
          <a:xfrm>
            <a:off x="3480923" y="741055"/>
            <a:ext cx="1752600" cy="609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902E83EF-6F5B-8A4F-953C-6DD97E98B739}" type="slidenum">
              <a:rPr lang="en-US" smtClean="0"/>
              <a:t>4</a:t>
            </a:fld>
            <a:endParaRPr lang="en-US"/>
          </a:p>
        </p:txBody>
      </p:sp>
    </p:spTree>
    <p:extLst>
      <p:ext uri="{BB962C8B-B14F-4D97-AF65-F5344CB8AC3E}">
        <p14:creationId xmlns:p14="http://schemas.microsoft.com/office/powerpoint/2010/main" val="33486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51314"/>
            <a:ext cx="7408333" cy="4166885"/>
          </a:xfrm>
        </p:spPr>
        <p:txBody>
          <a:bodyPr>
            <a:normAutofit lnSpcReduction="10000"/>
          </a:bodyPr>
          <a:lstStyle/>
          <a:p>
            <a:r>
              <a:rPr lang="en-US" b="1" dirty="0" smtClean="0"/>
              <a:t>Acknowledgements</a:t>
            </a:r>
            <a:r>
              <a:rPr lang="en-US" dirty="0" smtClean="0"/>
              <a:t>: </a:t>
            </a:r>
          </a:p>
          <a:p>
            <a:pPr lvl="1"/>
            <a:r>
              <a:rPr lang="en-US" sz="1900" dirty="0" smtClean="0"/>
              <a:t>The HLS-EU Consortium</a:t>
            </a:r>
          </a:p>
          <a:p>
            <a:pPr lvl="1"/>
            <a:r>
              <a:rPr lang="en-US" sz="1900" dirty="0" smtClean="0"/>
              <a:t>The Diabetes Literacy Consortium</a:t>
            </a:r>
          </a:p>
          <a:p>
            <a:pPr lvl="1"/>
            <a:r>
              <a:rPr lang="en-US" sz="1900" dirty="0" smtClean="0"/>
              <a:t>Prof. Rita </a:t>
            </a:r>
            <a:r>
              <a:rPr lang="en-US" sz="1900" dirty="0" err="1" smtClean="0"/>
              <a:t>Espanha</a:t>
            </a:r>
            <a:r>
              <a:rPr lang="en-US" sz="1900" dirty="0" smtClean="0"/>
              <a:t>, ISCTE </a:t>
            </a:r>
            <a:r>
              <a:rPr lang="en-US" sz="1900" dirty="0" err="1" smtClean="0"/>
              <a:t>Instituto</a:t>
            </a:r>
            <a:r>
              <a:rPr lang="en-US" sz="1900" dirty="0" smtClean="0"/>
              <a:t> </a:t>
            </a:r>
            <a:r>
              <a:rPr lang="en-US" sz="1900" dirty="0" err="1" smtClean="0"/>
              <a:t>Universitário</a:t>
            </a:r>
            <a:r>
              <a:rPr lang="en-US" sz="1900" dirty="0" smtClean="0"/>
              <a:t> de </a:t>
            </a:r>
            <a:r>
              <a:rPr lang="en-US" sz="1900" dirty="0" err="1" smtClean="0"/>
              <a:t>Lisboa</a:t>
            </a:r>
            <a:r>
              <a:rPr lang="en-US" sz="1900" dirty="0" smtClean="0"/>
              <a:t>, </a:t>
            </a:r>
            <a:r>
              <a:rPr lang="en-US" sz="1900" b="1" dirty="0" smtClean="0"/>
              <a:t>Portugal </a:t>
            </a:r>
          </a:p>
          <a:p>
            <a:pPr lvl="1"/>
            <a:r>
              <a:rPr lang="en-US" sz="1900" dirty="0" smtClean="0"/>
              <a:t>Prof. Stephan van den </a:t>
            </a:r>
            <a:r>
              <a:rPr lang="en-US" sz="1900" dirty="0" err="1" smtClean="0"/>
              <a:t>Broucke</a:t>
            </a:r>
            <a:r>
              <a:rPr lang="en-US" sz="1900" dirty="0"/>
              <a:t>, </a:t>
            </a:r>
            <a:r>
              <a:rPr lang="en-US" sz="1900" dirty="0" err="1" smtClean="0"/>
              <a:t>Universite</a:t>
            </a:r>
            <a:r>
              <a:rPr lang="en-US" sz="1900" dirty="0" smtClean="0"/>
              <a:t> </a:t>
            </a:r>
            <a:r>
              <a:rPr lang="en-US" sz="1900" dirty="0" err="1" smtClean="0"/>
              <a:t>Catholique</a:t>
            </a:r>
            <a:r>
              <a:rPr lang="en-US" sz="1900" dirty="0" smtClean="0"/>
              <a:t> de Louvain, </a:t>
            </a:r>
            <a:r>
              <a:rPr lang="en-US" sz="1900" b="1" dirty="0" smtClean="0"/>
              <a:t>Belgium </a:t>
            </a:r>
          </a:p>
          <a:p>
            <a:pPr lvl="1"/>
            <a:r>
              <a:rPr lang="en-US" sz="1900" dirty="0" smtClean="0"/>
              <a:t>Prof. </a:t>
            </a:r>
            <a:r>
              <a:rPr lang="en-US" sz="1900" dirty="0" err="1" smtClean="0"/>
              <a:t>Helle</a:t>
            </a:r>
            <a:r>
              <a:rPr lang="en-US" sz="1900" dirty="0" smtClean="0"/>
              <a:t> </a:t>
            </a:r>
            <a:r>
              <a:rPr lang="en-US" sz="1900" dirty="0" err="1" smtClean="0"/>
              <a:t>Terkildsden</a:t>
            </a:r>
            <a:r>
              <a:rPr lang="en-US" sz="1900" dirty="0" smtClean="0"/>
              <a:t>, Aarhus University, </a:t>
            </a:r>
            <a:r>
              <a:rPr lang="en-US" sz="1900" b="1" dirty="0" smtClean="0"/>
              <a:t>Denmark</a:t>
            </a:r>
          </a:p>
          <a:p>
            <a:pPr lvl="1"/>
            <a:r>
              <a:rPr lang="en-US" sz="1900" dirty="0" err="1" smtClean="0"/>
              <a:t>Dr</a:t>
            </a:r>
            <a:r>
              <a:rPr lang="en-US" sz="1900" dirty="0" smtClean="0"/>
              <a:t> Marco </a:t>
            </a:r>
            <a:r>
              <a:rPr lang="en-US" sz="1900" dirty="0" err="1" smtClean="0"/>
              <a:t>Musello</a:t>
            </a:r>
            <a:r>
              <a:rPr lang="en-US" sz="1900" dirty="0" smtClean="0"/>
              <a:t>, </a:t>
            </a:r>
            <a:r>
              <a:rPr lang="en-US" sz="1900" dirty="0" err="1" smtClean="0"/>
              <a:t>Universitá</a:t>
            </a:r>
            <a:r>
              <a:rPr lang="en-US" sz="1900" dirty="0" smtClean="0"/>
              <a:t> </a:t>
            </a:r>
            <a:r>
              <a:rPr lang="en-US" sz="1900" dirty="0" err="1" smtClean="0"/>
              <a:t>degli</a:t>
            </a:r>
            <a:r>
              <a:rPr lang="en-US" sz="1900" dirty="0" smtClean="0"/>
              <a:t> </a:t>
            </a:r>
            <a:r>
              <a:rPr lang="en-US" sz="1900" dirty="0" err="1" smtClean="0"/>
              <a:t>Studi</a:t>
            </a:r>
            <a:r>
              <a:rPr lang="en-US" sz="1900" dirty="0" smtClean="0"/>
              <a:t> di Salerno, </a:t>
            </a:r>
            <a:r>
              <a:rPr lang="en-US" sz="1900" b="1" dirty="0" smtClean="0"/>
              <a:t>Italy</a:t>
            </a:r>
          </a:p>
          <a:p>
            <a:pPr lvl="1"/>
            <a:r>
              <a:rPr lang="en-US" sz="1900" b="1" dirty="0" smtClean="0"/>
              <a:t>Royal Irish Academy &amp; </a:t>
            </a:r>
            <a:r>
              <a:rPr lang="en-US" sz="1900" b="1" dirty="0" err="1" smtClean="0"/>
              <a:t>Dr</a:t>
            </a:r>
            <a:r>
              <a:rPr lang="en-US" sz="1900" b="1" dirty="0" smtClean="0"/>
              <a:t> Sarah </a:t>
            </a:r>
            <a:r>
              <a:rPr lang="en-US" sz="1900" b="1" dirty="0" err="1" smtClean="0"/>
              <a:t>Gibney</a:t>
            </a:r>
            <a:r>
              <a:rPr lang="en-US" sz="1900" dirty="0" smtClean="0"/>
              <a:t>  </a:t>
            </a:r>
          </a:p>
          <a:p>
            <a:pPr marL="301943" lvl="1" indent="0">
              <a:buNone/>
            </a:pPr>
            <a:endParaRPr lang="en-US" dirty="0"/>
          </a:p>
          <a:p>
            <a:pPr lvl="1"/>
            <a:r>
              <a:rPr lang="en-US" b="1" dirty="0" smtClean="0"/>
              <a:t>Contact: </a:t>
            </a:r>
            <a:r>
              <a:rPr lang="en-US" dirty="0" err="1" smtClean="0">
                <a:solidFill>
                  <a:schemeClr val="tx2">
                    <a:lumMod val="60000"/>
                    <a:lumOff val="40000"/>
                  </a:schemeClr>
                </a:solidFill>
              </a:rPr>
              <a:t>gerardine.doyle</a:t>
            </a:r>
            <a:r>
              <a:rPr lang="en-US" dirty="0" err="1" smtClean="0">
                <a:solidFill>
                  <a:schemeClr val="tx2">
                    <a:lumMod val="60000"/>
                    <a:lumOff val="40000"/>
                  </a:schemeClr>
                </a:solidFill>
                <a:hlinkClick r:id="rId2"/>
              </a:rPr>
              <a:t>@ucd.ie</a:t>
            </a:r>
            <a:r>
              <a:rPr lang="en-US" dirty="0" smtClean="0">
                <a:solidFill>
                  <a:schemeClr val="tx2">
                    <a:lumMod val="60000"/>
                    <a:lumOff val="40000"/>
                  </a:schemeClr>
                </a:solidFill>
              </a:rPr>
              <a:t> </a:t>
            </a:r>
          </a:p>
          <a:p>
            <a:pPr marL="301943" lvl="1" indent="0">
              <a:buNone/>
            </a:pPr>
            <a:endParaRPr lang="en-US" dirty="0"/>
          </a:p>
        </p:txBody>
      </p:sp>
      <p:sp>
        <p:nvSpPr>
          <p:cNvPr id="3" name="Title 2"/>
          <p:cNvSpPr>
            <a:spLocks noGrp="1"/>
          </p:cNvSpPr>
          <p:nvPr>
            <p:ph type="title"/>
          </p:nvPr>
        </p:nvSpPr>
        <p:spPr/>
        <p:txBody>
          <a:bodyPr/>
          <a:lstStyle/>
          <a:p>
            <a:r>
              <a:rPr lang="en-US" dirty="0" smtClean="0"/>
              <a:t>Thank you </a:t>
            </a:r>
            <a:endParaRPr lang="en-IE" dirty="0"/>
          </a:p>
        </p:txBody>
      </p:sp>
      <p:sp>
        <p:nvSpPr>
          <p:cNvPr id="5" name="Slide Number Placeholder 4"/>
          <p:cNvSpPr>
            <a:spLocks noGrp="1"/>
          </p:cNvSpPr>
          <p:nvPr>
            <p:ph type="sldNum" sz="quarter" idx="12"/>
          </p:nvPr>
        </p:nvSpPr>
        <p:spPr/>
        <p:txBody>
          <a:bodyPr/>
          <a:lstStyle/>
          <a:p>
            <a:fld id="{902E83EF-6F5B-8A4F-953C-6DD97E98B739}" type="slidenum">
              <a:rPr lang="en-US" smtClean="0"/>
              <a:t>40</a:t>
            </a:fld>
            <a:endParaRPr lang="en-US"/>
          </a:p>
        </p:txBody>
      </p:sp>
    </p:spTree>
    <p:extLst>
      <p:ext uri="{BB962C8B-B14F-4D97-AF65-F5344CB8AC3E}">
        <p14:creationId xmlns:p14="http://schemas.microsoft.com/office/powerpoint/2010/main" val="10624500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43632" y="74421"/>
            <a:ext cx="8408987" cy="990600"/>
          </a:xfrm>
        </p:spPr>
        <p:txBody>
          <a:bodyPr>
            <a:normAutofit/>
          </a:bodyPr>
          <a:lstStyle/>
          <a:p>
            <a:pPr algn="l"/>
            <a:r>
              <a:rPr lang="de-DE" sz="2800" dirty="0" smtClean="0"/>
              <a:t>Integrated HLS-EU Model </a:t>
            </a:r>
            <a:r>
              <a:rPr lang="en-US" sz="2800" dirty="0" smtClean="0"/>
              <a:t>of Health Literacy</a:t>
            </a:r>
            <a:endParaRPr lang="en-US" sz="2800" dirty="0"/>
          </a:p>
        </p:txBody>
      </p:sp>
      <p:grpSp>
        <p:nvGrpSpPr>
          <p:cNvPr id="3" name="Group 51"/>
          <p:cNvGrpSpPr>
            <a:grpSpLocks/>
          </p:cNvGrpSpPr>
          <p:nvPr/>
        </p:nvGrpSpPr>
        <p:grpSpPr bwMode="auto">
          <a:xfrm>
            <a:off x="152401" y="1795698"/>
            <a:ext cx="8763000" cy="4408367"/>
            <a:chOff x="7617" y="5286"/>
            <a:chExt cx="10435" cy="4279"/>
          </a:xfrm>
        </p:grpSpPr>
        <p:sp>
          <p:nvSpPr>
            <p:cNvPr id="5" name="Text Box 14"/>
            <p:cNvSpPr txBox="1">
              <a:spLocks noChangeArrowheads="1"/>
            </p:cNvSpPr>
            <p:nvPr/>
          </p:nvSpPr>
          <p:spPr bwMode="auto">
            <a:xfrm>
              <a:off x="8975" y="8976"/>
              <a:ext cx="199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r>
                <a:rPr lang="nl-NL" sz="1000">
                  <a:cs typeface="Arial" pitchFamily="34" charset="0"/>
                </a:rPr>
                <a:t>Individual level</a:t>
              </a:r>
              <a:endParaRPr lang="en-US" sz="1000">
                <a:cs typeface="Arial" pitchFamily="34" charset="0"/>
              </a:endParaRPr>
            </a:p>
          </p:txBody>
        </p:sp>
        <p:sp>
          <p:nvSpPr>
            <p:cNvPr id="6" name="Text Box 15"/>
            <p:cNvSpPr txBox="1">
              <a:spLocks noChangeArrowheads="1"/>
            </p:cNvSpPr>
            <p:nvPr/>
          </p:nvSpPr>
          <p:spPr bwMode="auto">
            <a:xfrm>
              <a:off x="14756" y="8976"/>
              <a:ext cx="200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r>
                <a:rPr lang="nl-NL" sz="1000">
                  <a:cs typeface="Arial" pitchFamily="34" charset="0"/>
                </a:rPr>
                <a:t>Population level</a:t>
              </a:r>
              <a:endParaRPr lang="en-US" sz="1000">
                <a:cs typeface="Arial" pitchFamily="34" charset="0"/>
              </a:endParaRPr>
            </a:p>
          </p:txBody>
        </p:sp>
        <p:sp>
          <p:nvSpPr>
            <p:cNvPr id="7" name="Text Box 17"/>
            <p:cNvSpPr txBox="1">
              <a:spLocks noChangeArrowheads="1"/>
            </p:cNvSpPr>
            <p:nvPr/>
          </p:nvSpPr>
          <p:spPr bwMode="auto">
            <a:xfrm>
              <a:off x="12027" y="5294"/>
              <a:ext cx="11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endParaRPr lang="nl-NL" sz="1000">
                <a:cs typeface="Arial" pitchFamily="34" charset="0"/>
              </a:endParaRPr>
            </a:p>
          </p:txBody>
        </p:sp>
        <p:sp>
          <p:nvSpPr>
            <p:cNvPr id="8" name="Line 40"/>
            <p:cNvSpPr>
              <a:spLocks noChangeShapeType="1"/>
            </p:cNvSpPr>
            <p:nvPr/>
          </p:nvSpPr>
          <p:spPr bwMode="auto">
            <a:xfrm>
              <a:off x="15329" y="6239"/>
              <a:ext cx="669" cy="3"/>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9" name="Line 41"/>
            <p:cNvSpPr>
              <a:spLocks noChangeShapeType="1"/>
            </p:cNvSpPr>
            <p:nvPr/>
          </p:nvSpPr>
          <p:spPr bwMode="auto">
            <a:xfrm>
              <a:off x="15823" y="6923"/>
              <a:ext cx="17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10" name="Line 42"/>
            <p:cNvSpPr>
              <a:spLocks noChangeShapeType="1"/>
            </p:cNvSpPr>
            <p:nvPr/>
          </p:nvSpPr>
          <p:spPr bwMode="auto">
            <a:xfrm>
              <a:off x="16960" y="6923"/>
              <a:ext cx="17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11" name="Line 43"/>
            <p:cNvSpPr>
              <a:spLocks noChangeShapeType="1"/>
            </p:cNvSpPr>
            <p:nvPr/>
          </p:nvSpPr>
          <p:spPr bwMode="auto">
            <a:xfrm>
              <a:off x="16960" y="6242"/>
              <a:ext cx="17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12" name="Rounded Rectangle 45"/>
            <p:cNvSpPr/>
            <p:nvPr/>
          </p:nvSpPr>
          <p:spPr>
            <a:xfrm>
              <a:off x="8318" y="8064"/>
              <a:ext cx="1300" cy="527"/>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smtClean="0">
                  <a:solidFill>
                    <a:schemeClr val="tx1"/>
                  </a:solidFill>
                  <a:cs typeface="Arial" charset="0"/>
                </a:rPr>
                <a:t>Personal Determinants</a:t>
              </a:r>
              <a:endParaRPr lang="en-US" sz="1000" dirty="0">
                <a:solidFill>
                  <a:schemeClr val="tx1"/>
                </a:solidFill>
                <a:cs typeface="Arial" charset="0"/>
              </a:endParaRPr>
            </a:p>
          </p:txBody>
        </p:sp>
        <p:cxnSp>
          <p:nvCxnSpPr>
            <p:cNvPr id="13" name="Straight Arrow Connector 48"/>
            <p:cNvCxnSpPr/>
            <p:nvPr/>
          </p:nvCxnSpPr>
          <p:spPr>
            <a:xfrm rot="5400000">
              <a:off x="8117" y="7087"/>
              <a:ext cx="1348" cy="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53"/>
            <p:cNvCxnSpPr/>
            <p:nvPr/>
          </p:nvCxnSpPr>
          <p:spPr>
            <a:xfrm>
              <a:off x="8356" y="7086"/>
              <a:ext cx="86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45"/>
            <p:cNvSpPr/>
            <p:nvPr/>
          </p:nvSpPr>
          <p:spPr>
            <a:xfrm>
              <a:off x="8300" y="5733"/>
              <a:ext cx="1298" cy="499"/>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l-NL" sz="1000" dirty="0" smtClean="0">
                  <a:solidFill>
                    <a:schemeClr val="tx1"/>
                  </a:solidFill>
                  <a:cs typeface="Arial" charset="0"/>
                </a:rPr>
                <a:t>Sitauational Determinants</a:t>
              </a:r>
              <a:endParaRPr lang="nl-NL" sz="1000" dirty="0">
                <a:solidFill>
                  <a:schemeClr val="tx1"/>
                </a:solidFill>
                <a:cs typeface="Arial" charset="0"/>
              </a:endParaRPr>
            </a:p>
          </p:txBody>
        </p:sp>
        <p:sp>
          <p:nvSpPr>
            <p:cNvPr id="16" name="Line 31"/>
            <p:cNvSpPr>
              <a:spLocks noChangeShapeType="1"/>
            </p:cNvSpPr>
            <p:nvPr/>
          </p:nvSpPr>
          <p:spPr bwMode="auto">
            <a:xfrm>
              <a:off x="8844" y="9565"/>
              <a:ext cx="82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7" name="Line 32"/>
            <p:cNvSpPr>
              <a:spLocks noChangeShapeType="1"/>
            </p:cNvSpPr>
            <p:nvPr/>
          </p:nvSpPr>
          <p:spPr bwMode="auto">
            <a:xfrm flipV="1">
              <a:off x="8844" y="9182"/>
              <a:ext cx="0" cy="3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18" name="Text Box 33"/>
            <p:cNvSpPr txBox="1">
              <a:spLocks noChangeArrowheads="1"/>
            </p:cNvSpPr>
            <p:nvPr/>
          </p:nvSpPr>
          <p:spPr bwMode="auto">
            <a:xfrm>
              <a:off x="9104" y="5286"/>
              <a:ext cx="175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r>
                <a:rPr lang="en-US" sz="1000" dirty="0">
                  <a:cs typeface="Arial" pitchFamily="34" charset="0"/>
                </a:rPr>
                <a:t>Life course</a:t>
              </a:r>
              <a:endParaRPr lang="bg-BG" sz="1000" dirty="0">
                <a:cs typeface="Arial" pitchFamily="34" charset="0"/>
              </a:endParaRPr>
            </a:p>
          </p:txBody>
        </p:sp>
        <p:sp>
          <p:nvSpPr>
            <p:cNvPr id="19" name="Rounded Rectangle 45"/>
            <p:cNvSpPr/>
            <p:nvPr/>
          </p:nvSpPr>
          <p:spPr>
            <a:xfrm>
              <a:off x="16043" y="6696"/>
              <a:ext cx="873" cy="455"/>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900" dirty="0">
                  <a:solidFill>
                    <a:schemeClr val="tx1"/>
                  </a:solidFill>
                  <a:cs typeface="Arial" charset="0"/>
                </a:rPr>
                <a:t>Health behavior</a:t>
              </a:r>
              <a:endParaRPr lang="nl-NL" sz="900" dirty="0">
                <a:solidFill>
                  <a:schemeClr val="tx1"/>
                </a:solidFill>
                <a:cs typeface="Arial" charset="0"/>
              </a:endParaRPr>
            </a:p>
          </p:txBody>
        </p:sp>
        <p:sp>
          <p:nvSpPr>
            <p:cNvPr id="20" name="Rounded Rectangle 45"/>
            <p:cNvSpPr/>
            <p:nvPr/>
          </p:nvSpPr>
          <p:spPr>
            <a:xfrm>
              <a:off x="17136" y="6696"/>
              <a:ext cx="916" cy="455"/>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cs typeface="Arial" charset="0"/>
                </a:rPr>
                <a:t>Health </a:t>
              </a:r>
              <a:r>
                <a:rPr lang="en-US" sz="900" dirty="0" smtClean="0">
                  <a:solidFill>
                    <a:schemeClr val="tx1"/>
                  </a:solidFill>
                  <a:cs typeface="Arial" charset="0"/>
                </a:rPr>
                <a:t>outcomes</a:t>
              </a:r>
              <a:endParaRPr lang="nl-NL" sz="900" dirty="0">
                <a:solidFill>
                  <a:schemeClr val="tx1"/>
                </a:solidFill>
                <a:cs typeface="Arial" charset="0"/>
              </a:endParaRPr>
            </a:p>
          </p:txBody>
        </p:sp>
        <p:sp>
          <p:nvSpPr>
            <p:cNvPr id="21" name="Rounded Rectangle 45"/>
            <p:cNvSpPr/>
            <p:nvPr/>
          </p:nvSpPr>
          <p:spPr>
            <a:xfrm>
              <a:off x="16043" y="6016"/>
              <a:ext cx="873" cy="45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1000" dirty="0">
                  <a:solidFill>
                    <a:schemeClr val="tx1"/>
                  </a:solidFill>
                  <a:cs typeface="Arial" charset="0"/>
                </a:rPr>
                <a:t>Health service use</a:t>
              </a:r>
              <a:endParaRPr lang="nl-NL" sz="1000" dirty="0">
                <a:solidFill>
                  <a:schemeClr val="tx1"/>
                </a:solidFill>
                <a:cs typeface="Arial" charset="0"/>
              </a:endParaRPr>
            </a:p>
          </p:txBody>
        </p:sp>
        <p:sp>
          <p:nvSpPr>
            <p:cNvPr id="22" name="Rounded Rectangle 45"/>
            <p:cNvSpPr/>
            <p:nvPr/>
          </p:nvSpPr>
          <p:spPr>
            <a:xfrm>
              <a:off x="17179" y="6016"/>
              <a:ext cx="868" cy="45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chemeClr val="tx1"/>
                  </a:solidFill>
                  <a:cs typeface="Arial" charset="0"/>
                </a:rPr>
                <a:t>Health costs</a:t>
              </a:r>
              <a:endParaRPr lang="nl-NL" sz="1000">
                <a:solidFill>
                  <a:schemeClr val="tx1"/>
                </a:solidFill>
                <a:cs typeface="Arial" charset="0"/>
              </a:endParaRPr>
            </a:p>
          </p:txBody>
        </p:sp>
        <p:grpSp>
          <p:nvGrpSpPr>
            <p:cNvPr id="4" name="Group 22"/>
            <p:cNvGrpSpPr>
              <a:grpSpLocks/>
            </p:cNvGrpSpPr>
            <p:nvPr/>
          </p:nvGrpSpPr>
          <p:grpSpPr bwMode="auto">
            <a:xfrm>
              <a:off x="9321" y="5517"/>
              <a:ext cx="6593" cy="3467"/>
              <a:chOff x="9427" y="6100"/>
              <a:chExt cx="6593" cy="3467"/>
            </a:xfrm>
          </p:grpSpPr>
          <p:sp>
            <p:nvSpPr>
              <p:cNvPr id="39" name="Oval 18"/>
              <p:cNvSpPr>
                <a:spLocks noChangeArrowheads="1"/>
              </p:cNvSpPr>
              <p:nvPr/>
            </p:nvSpPr>
            <p:spPr bwMode="auto">
              <a:xfrm>
                <a:off x="9427" y="6100"/>
                <a:ext cx="6546" cy="3467"/>
              </a:xfrm>
              <a:prstGeom prst="ellipse">
                <a:avLst/>
              </a:prstGeom>
              <a:solidFill>
                <a:srgbClr val="848A8A"/>
              </a:solidFill>
              <a:ln w="28575">
                <a:solidFill>
                  <a:schemeClr val="tx1"/>
                </a:solidFill>
                <a:round/>
                <a:headEnd/>
                <a:tailEnd/>
              </a:ln>
            </p:spPr>
            <p:txBody>
              <a:bodyPr wrap="none" anchor="ctr"/>
              <a:lstStyle/>
              <a:p>
                <a:pPr eaLnBrk="1" hangingPunct="1">
                  <a:lnSpc>
                    <a:spcPct val="110000"/>
                  </a:lnSpc>
                </a:pPr>
                <a:endParaRPr lang="nl-NL" sz="1000">
                  <a:cs typeface="Arial" pitchFamily="34" charset="0"/>
                </a:endParaRPr>
              </a:p>
            </p:txBody>
          </p:sp>
          <p:sp>
            <p:nvSpPr>
              <p:cNvPr id="40" name="Oval 19"/>
              <p:cNvSpPr>
                <a:spLocks noChangeArrowheads="1"/>
              </p:cNvSpPr>
              <p:nvPr/>
            </p:nvSpPr>
            <p:spPr bwMode="auto">
              <a:xfrm>
                <a:off x="9427" y="6400"/>
                <a:ext cx="5586" cy="2866"/>
              </a:xfrm>
              <a:prstGeom prst="ellipse">
                <a:avLst/>
              </a:prstGeom>
              <a:solidFill>
                <a:srgbClr val="A7AAAB"/>
              </a:solidFill>
              <a:ln w="19050">
                <a:solidFill>
                  <a:schemeClr val="tx1"/>
                </a:solidFill>
                <a:round/>
                <a:headEnd/>
                <a:tailEnd/>
              </a:ln>
            </p:spPr>
            <p:txBody>
              <a:bodyPr wrap="none" anchor="ctr"/>
              <a:lstStyle/>
              <a:p>
                <a:pPr eaLnBrk="1" hangingPunct="1">
                  <a:lnSpc>
                    <a:spcPct val="110000"/>
                  </a:lnSpc>
                </a:pPr>
                <a:endParaRPr lang="nl-NL" sz="1000">
                  <a:cs typeface="Arial" pitchFamily="34" charset="0"/>
                </a:endParaRPr>
              </a:p>
            </p:txBody>
          </p:sp>
          <p:sp>
            <p:nvSpPr>
              <p:cNvPr id="41" name="Oval 20"/>
              <p:cNvSpPr>
                <a:spLocks noChangeArrowheads="1"/>
              </p:cNvSpPr>
              <p:nvPr/>
            </p:nvSpPr>
            <p:spPr bwMode="auto">
              <a:xfrm>
                <a:off x="9427" y="6628"/>
                <a:ext cx="4365" cy="2412"/>
              </a:xfrm>
              <a:prstGeom prst="ellipse">
                <a:avLst/>
              </a:prstGeom>
              <a:solidFill>
                <a:srgbClr val="DDDDDD"/>
              </a:solidFill>
              <a:ln w="19050">
                <a:solidFill>
                  <a:schemeClr val="tx1"/>
                </a:solidFill>
                <a:round/>
                <a:headEnd/>
                <a:tailEnd/>
              </a:ln>
            </p:spPr>
            <p:txBody>
              <a:bodyPr wrap="none" anchor="ctr"/>
              <a:lstStyle/>
              <a:p>
                <a:pPr eaLnBrk="1" hangingPunct="1">
                  <a:lnSpc>
                    <a:spcPct val="110000"/>
                  </a:lnSpc>
                </a:pPr>
                <a:endParaRPr lang="nl-NL" sz="1000">
                  <a:cs typeface="Arial" pitchFamily="34" charset="0"/>
                </a:endParaRPr>
              </a:p>
            </p:txBody>
          </p:sp>
          <p:sp>
            <p:nvSpPr>
              <p:cNvPr id="42" name="AutoShape 21"/>
              <p:cNvSpPr>
                <a:spLocks noChangeArrowheads="1"/>
              </p:cNvSpPr>
              <p:nvPr/>
            </p:nvSpPr>
            <p:spPr bwMode="auto">
              <a:xfrm>
                <a:off x="9835" y="6703"/>
                <a:ext cx="2910" cy="2262"/>
              </a:xfrm>
              <a:custGeom>
                <a:avLst/>
                <a:gdLst>
                  <a:gd name="T0" fmla="*/ 23396 w 21600"/>
                  <a:gd name="T1" fmla="*/ 1071 h 21600"/>
                  <a:gd name="T2" fmla="*/ 2785 w 21600"/>
                  <a:gd name="T3" fmla="*/ 1498 h 21600"/>
                  <a:gd name="T4" fmla="*/ 18047 w 21600"/>
                  <a:gd name="T5" fmla="*/ 1266 h 21600"/>
                  <a:gd name="T6" fmla="*/ -688 w 21600"/>
                  <a:gd name="T7" fmla="*/ 2482 h 21600"/>
                  <a:gd name="T8" fmla="*/ 1117 w 21600"/>
                  <a:gd name="T9" fmla="*/ 1489 h 21600"/>
                  <a:gd name="T10" fmla="*/ 9076 w 21600"/>
                  <a:gd name="T11" fmla="*/ 1714 h 21600"/>
                  <a:gd name="T12" fmla="*/ 0 60000 65536"/>
                  <a:gd name="T13" fmla="*/ 0 60000 65536"/>
                  <a:gd name="T14" fmla="*/ 0 60000 65536"/>
                  <a:gd name="T15" fmla="*/ 0 60000 65536"/>
                  <a:gd name="T16" fmla="*/ 0 60000 65536"/>
                  <a:gd name="T17" fmla="*/ 0 60000 65536"/>
                  <a:gd name="T18" fmla="*/ 3155 w 21600"/>
                  <a:gd name="T19" fmla="*/ 3161 h 21600"/>
                  <a:gd name="T20" fmla="*/ 18445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927" y="13869"/>
                    </a:moveTo>
                    <a:cubicBezTo>
                      <a:pt x="6981" y="15543"/>
                      <a:pt x="8821" y="16559"/>
                      <a:pt x="10800" y="16559"/>
                    </a:cubicBezTo>
                    <a:cubicBezTo>
                      <a:pt x="13980" y="16559"/>
                      <a:pt x="16559" y="13980"/>
                      <a:pt x="16559" y="10800"/>
                    </a:cubicBezTo>
                    <a:cubicBezTo>
                      <a:pt x="16559" y="7619"/>
                      <a:pt x="13980" y="5041"/>
                      <a:pt x="10800" y="5041"/>
                    </a:cubicBezTo>
                    <a:cubicBezTo>
                      <a:pt x="7619" y="5041"/>
                      <a:pt x="5041" y="7619"/>
                      <a:pt x="5041" y="10800"/>
                    </a:cubicBezTo>
                    <a:cubicBezTo>
                      <a:pt x="5040" y="10813"/>
                      <a:pt x="5041" y="10827"/>
                      <a:pt x="5041" y="10841"/>
                    </a:cubicBezTo>
                    <a:lnTo>
                      <a:pt x="0" y="10877"/>
                    </a:lnTo>
                    <a:cubicBezTo>
                      <a:pt x="0" y="10851"/>
                      <a:pt x="0" y="10825"/>
                      <a:pt x="0" y="10800"/>
                    </a:cubicBezTo>
                    <a:cubicBezTo>
                      <a:pt x="0" y="4835"/>
                      <a:pt x="4835" y="0"/>
                      <a:pt x="10800" y="0"/>
                    </a:cubicBezTo>
                    <a:cubicBezTo>
                      <a:pt x="16764" y="0"/>
                      <a:pt x="21600" y="4835"/>
                      <a:pt x="21600" y="10800"/>
                    </a:cubicBezTo>
                    <a:cubicBezTo>
                      <a:pt x="21600" y="16764"/>
                      <a:pt x="16764" y="21600"/>
                      <a:pt x="10800" y="21600"/>
                    </a:cubicBezTo>
                    <a:cubicBezTo>
                      <a:pt x="7090" y="21600"/>
                      <a:pt x="3639" y="19695"/>
                      <a:pt x="1662" y="16556"/>
                    </a:cubicBezTo>
                    <a:lnTo>
                      <a:pt x="-623" y="17996"/>
                    </a:lnTo>
                    <a:lnTo>
                      <a:pt x="1011" y="10796"/>
                    </a:lnTo>
                    <a:lnTo>
                      <a:pt x="8211" y="12430"/>
                    </a:lnTo>
                    <a:lnTo>
                      <a:pt x="5927" y="13869"/>
                    </a:lnTo>
                    <a:close/>
                  </a:path>
                </a:pathLst>
              </a:custGeom>
              <a:solidFill>
                <a:srgbClr val="8E9AC9"/>
              </a:solidFill>
              <a:ln w="19050">
                <a:solidFill>
                  <a:schemeClr val="tx1"/>
                </a:solidFill>
                <a:prstDash val="dash"/>
                <a:miter lim="800000"/>
                <a:headEnd/>
                <a:tailEnd/>
              </a:ln>
            </p:spPr>
            <p:txBody>
              <a:bodyPr wrap="none" anchor="ctr"/>
              <a:lstStyle/>
              <a:p>
                <a:endParaRPr lang="de-AT"/>
              </a:p>
            </p:txBody>
          </p:sp>
          <p:sp>
            <p:nvSpPr>
              <p:cNvPr id="43" name="Text Box 22"/>
              <p:cNvSpPr txBox="1">
                <a:spLocks noChangeArrowheads="1"/>
              </p:cNvSpPr>
              <p:nvPr/>
            </p:nvSpPr>
            <p:spPr bwMode="auto">
              <a:xfrm>
                <a:off x="10743" y="7529"/>
                <a:ext cx="1207"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algn="ctr" eaLnBrk="1" hangingPunct="1">
                  <a:spcBef>
                    <a:spcPct val="50000"/>
                  </a:spcBef>
                </a:pPr>
                <a:r>
                  <a:rPr lang="nl-NL" sz="1000" b="1" dirty="0" smtClean="0">
                    <a:cs typeface="Arial" pitchFamily="34" charset="0"/>
                  </a:rPr>
                  <a:t>Knowledge</a:t>
                </a:r>
              </a:p>
              <a:p>
                <a:pPr algn="ctr" eaLnBrk="1" hangingPunct="1">
                  <a:spcBef>
                    <a:spcPct val="50000"/>
                  </a:spcBef>
                </a:pPr>
                <a:r>
                  <a:rPr lang="nl-NL" sz="1000" b="1" dirty="0" smtClean="0">
                    <a:cs typeface="Arial" pitchFamily="34" charset="0"/>
                  </a:rPr>
                  <a:t>Motivation</a:t>
                </a:r>
              </a:p>
              <a:p>
                <a:pPr algn="ctr" eaLnBrk="1" hangingPunct="1">
                  <a:spcBef>
                    <a:spcPct val="50000"/>
                  </a:spcBef>
                </a:pPr>
                <a:r>
                  <a:rPr lang="nl-NL" sz="1000" b="1" dirty="0" smtClean="0">
                    <a:cs typeface="Arial" pitchFamily="34" charset="0"/>
                  </a:rPr>
                  <a:t>Competences</a:t>
                </a:r>
                <a:endParaRPr lang="en-US" sz="1000" b="1" dirty="0">
                  <a:cs typeface="Arial" pitchFamily="34" charset="0"/>
                </a:endParaRPr>
              </a:p>
            </p:txBody>
          </p:sp>
          <p:sp>
            <p:nvSpPr>
              <p:cNvPr id="44" name="Text Box 23"/>
              <p:cNvSpPr txBox="1">
                <a:spLocks noChangeArrowheads="1"/>
              </p:cNvSpPr>
              <p:nvPr/>
            </p:nvSpPr>
            <p:spPr bwMode="auto">
              <a:xfrm>
                <a:off x="10065" y="7203"/>
                <a:ext cx="101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r>
                  <a:rPr lang="nl-NL" sz="1000" b="1">
                    <a:cs typeface="Arial" pitchFamily="34" charset="0"/>
                  </a:rPr>
                  <a:t>Access</a:t>
                </a:r>
                <a:endParaRPr lang="en-US" sz="1000" b="1">
                  <a:cs typeface="Arial" pitchFamily="34" charset="0"/>
                </a:endParaRPr>
              </a:p>
            </p:txBody>
          </p:sp>
          <p:sp>
            <p:nvSpPr>
              <p:cNvPr id="45" name="Text Box 24"/>
              <p:cNvSpPr txBox="1">
                <a:spLocks noChangeArrowheads="1"/>
              </p:cNvSpPr>
              <p:nvPr/>
            </p:nvSpPr>
            <p:spPr bwMode="auto">
              <a:xfrm>
                <a:off x="11271" y="7005"/>
                <a:ext cx="1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algn="ctr" eaLnBrk="1" hangingPunct="1">
                  <a:lnSpc>
                    <a:spcPct val="110000"/>
                  </a:lnSpc>
                  <a:spcBef>
                    <a:spcPct val="50000"/>
                  </a:spcBef>
                </a:pPr>
                <a:r>
                  <a:rPr lang="nl-NL" sz="1000" b="1">
                    <a:cs typeface="Arial" pitchFamily="34" charset="0"/>
                  </a:rPr>
                  <a:t>Understand</a:t>
                </a:r>
                <a:endParaRPr lang="en-US" sz="1000" b="1">
                  <a:cs typeface="Arial" pitchFamily="34" charset="0"/>
                </a:endParaRPr>
              </a:p>
            </p:txBody>
          </p:sp>
          <p:sp>
            <p:nvSpPr>
              <p:cNvPr id="46" name="Text Box 25"/>
              <p:cNvSpPr txBox="1">
                <a:spLocks noChangeArrowheads="1"/>
              </p:cNvSpPr>
              <p:nvPr/>
            </p:nvSpPr>
            <p:spPr bwMode="auto">
              <a:xfrm>
                <a:off x="11980" y="7983"/>
                <a:ext cx="109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r>
                  <a:rPr lang="nl-NL" sz="1000" b="1">
                    <a:cs typeface="Arial" pitchFamily="34" charset="0"/>
                  </a:rPr>
                  <a:t>Appraise</a:t>
                </a:r>
                <a:endParaRPr lang="en-US" sz="1000" b="1">
                  <a:cs typeface="Arial" pitchFamily="34" charset="0"/>
                </a:endParaRPr>
              </a:p>
            </p:txBody>
          </p:sp>
          <p:sp>
            <p:nvSpPr>
              <p:cNvPr id="47" name="Text Box 26"/>
              <p:cNvSpPr txBox="1">
                <a:spLocks noChangeArrowheads="1"/>
              </p:cNvSpPr>
              <p:nvPr/>
            </p:nvSpPr>
            <p:spPr bwMode="auto">
              <a:xfrm>
                <a:off x="10912" y="8589"/>
                <a:ext cx="8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lnSpc>
                    <a:spcPct val="110000"/>
                  </a:lnSpc>
                  <a:spcBef>
                    <a:spcPct val="50000"/>
                  </a:spcBef>
                </a:pPr>
                <a:r>
                  <a:rPr lang="nl-NL" sz="1000" b="1">
                    <a:cs typeface="Arial" pitchFamily="34" charset="0"/>
                  </a:rPr>
                  <a:t>Apply</a:t>
                </a:r>
                <a:endParaRPr lang="en-US" sz="1000" b="1">
                  <a:cs typeface="Arial" pitchFamily="34" charset="0"/>
                </a:endParaRPr>
              </a:p>
            </p:txBody>
          </p:sp>
          <p:sp>
            <p:nvSpPr>
              <p:cNvPr id="48" name="Text Box 28"/>
              <p:cNvSpPr txBox="1">
                <a:spLocks noChangeArrowheads="1"/>
              </p:cNvSpPr>
              <p:nvPr/>
            </p:nvSpPr>
            <p:spPr bwMode="auto">
              <a:xfrm>
                <a:off x="12708" y="7718"/>
                <a:ext cx="108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algn="ctr" eaLnBrk="1" hangingPunct="1">
                  <a:lnSpc>
                    <a:spcPct val="110000"/>
                  </a:lnSpc>
                  <a:spcBef>
                    <a:spcPct val="50000"/>
                  </a:spcBef>
                </a:pPr>
                <a:r>
                  <a:rPr lang="nl-NL" sz="1000" b="1" dirty="0" smtClean="0">
                    <a:cs typeface="Arial" pitchFamily="34" charset="0"/>
                  </a:rPr>
                  <a:t>Health care</a:t>
                </a:r>
                <a:endParaRPr lang="en-US" sz="1000" b="1" dirty="0">
                  <a:cs typeface="Arial" pitchFamily="34" charset="0"/>
                </a:endParaRPr>
              </a:p>
            </p:txBody>
          </p:sp>
          <p:sp>
            <p:nvSpPr>
              <p:cNvPr id="49" name="Text Box 29"/>
              <p:cNvSpPr txBox="1">
                <a:spLocks noChangeArrowheads="1"/>
              </p:cNvSpPr>
              <p:nvPr/>
            </p:nvSpPr>
            <p:spPr bwMode="auto">
              <a:xfrm>
                <a:off x="14922" y="7607"/>
                <a:ext cx="109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algn="ctr" eaLnBrk="1" hangingPunct="1">
                  <a:spcBef>
                    <a:spcPct val="50000"/>
                  </a:spcBef>
                </a:pPr>
                <a:r>
                  <a:rPr lang="nl-NL" sz="1000" b="1">
                    <a:cs typeface="Arial" pitchFamily="34" charset="0"/>
                  </a:rPr>
                  <a:t>Health promotion</a:t>
                </a:r>
                <a:endParaRPr lang="en-US" sz="1000" b="1">
                  <a:cs typeface="Arial" pitchFamily="34" charset="0"/>
                </a:endParaRPr>
              </a:p>
            </p:txBody>
          </p:sp>
          <p:sp>
            <p:nvSpPr>
              <p:cNvPr id="50" name="Text Box 30"/>
              <p:cNvSpPr txBox="1">
                <a:spLocks noChangeArrowheads="1"/>
              </p:cNvSpPr>
              <p:nvPr/>
            </p:nvSpPr>
            <p:spPr bwMode="auto">
              <a:xfrm>
                <a:off x="13792" y="7616"/>
                <a:ext cx="118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algn="ctr" eaLnBrk="1" hangingPunct="1">
                  <a:spcBef>
                    <a:spcPct val="50000"/>
                  </a:spcBef>
                </a:pPr>
                <a:r>
                  <a:rPr lang="nl-NL" sz="1000" b="1">
                    <a:cs typeface="Arial" pitchFamily="34" charset="0"/>
                  </a:rPr>
                  <a:t>Disease prevention</a:t>
                </a:r>
                <a:endParaRPr lang="en-US" sz="1000" b="1">
                  <a:cs typeface="Arial" pitchFamily="34" charset="0"/>
                </a:endParaRPr>
              </a:p>
            </p:txBody>
          </p:sp>
          <p:sp>
            <p:nvSpPr>
              <p:cNvPr id="51" name="Text Box 16"/>
              <p:cNvSpPr txBox="1">
                <a:spLocks noChangeArrowheads="1"/>
              </p:cNvSpPr>
              <p:nvPr/>
            </p:nvSpPr>
            <p:spPr bwMode="auto">
              <a:xfrm>
                <a:off x="9865" y="8048"/>
                <a:ext cx="135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eaLnBrk="1" hangingPunct="1"/>
                <a:r>
                  <a:rPr lang="nl-NL" sz="1000" b="1" i="1">
                    <a:cs typeface="Arial" pitchFamily="34" charset="0"/>
                  </a:rPr>
                  <a:t>Health </a:t>
                </a:r>
              </a:p>
              <a:p>
                <a:pPr eaLnBrk="1" hangingPunct="1"/>
                <a:r>
                  <a:rPr lang="nl-NL" sz="1000" b="1" i="1">
                    <a:cs typeface="Arial" pitchFamily="34" charset="0"/>
                  </a:rPr>
                  <a:t>information</a:t>
                </a:r>
                <a:endParaRPr lang="en-US" sz="1000" b="1" i="1">
                  <a:cs typeface="Arial" pitchFamily="34" charset="0"/>
                </a:endParaRPr>
              </a:p>
            </p:txBody>
          </p:sp>
        </p:grpSp>
        <p:sp>
          <p:nvSpPr>
            <p:cNvPr id="25" name="Rounded Rectangle 45"/>
            <p:cNvSpPr/>
            <p:nvPr/>
          </p:nvSpPr>
          <p:spPr>
            <a:xfrm>
              <a:off x="16043" y="7389"/>
              <a:ext cx="873" cy="45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err="1" smtClean="0">
                  <a:solidFill>
                    <a:schemeClr val="tx1"/>
                  </a:solidFill>
                  <a:cs typeface="Arial" charset="0"/>
                </a:rPr>
                <a:t>Partici</a:t>
              </a:r>
              <a:r>
                <a:rPr lang="en-US" sz="1000" dirty="0" smtClean="0">
                  <a:solidFill>
                    <a:schemeClr val="tx1"/>
                  </a:solidFill>
                  <a:cs typeface="Arial" charset="0"/>
                </a:rPr>
                <a:t>-</a:t>
              </a:r>
            </a:p>
            <a:p>
              <a:pPr algn="ctr" eaLnBrk="1" hangingPunct="1">
                <a:defRPr/>
              </a:pPr>
              <a:r>
                <a:rPr lang="en-US" sz="1000" dirty="0" err="1" smtClean="0">
                  <a:solidFill>
                    <a:schemeClr val="tx1"/>
                  </a:solidFill>
                  <a:cs typeface="Arial" charset="0"/>
                </a:rPr>
                <a:t>pation</a:t>
              </a:r>
              <a:endParaRPr lang="nl-NL" sz="1000" dirty="0">
                <a:solidFill>
                  <a:schemeClr val="tx1"/>
                </a:solidFill>
                <a:cs typeface="Arial" charset="0"/>
              </a:endParaRPr>
            </a:p>
          </p:txBody>
        </p:sp>
        <p:sp>
          <p:nvSpPr>
            <p:cNvPr id="26" name="Rounded Rectangle 45"/>
            <p:cNvSpPr/>
            <p:nvPr/>
          </p:nvSpPr>
          <p:spPr>
            <a:xfrm>
              <a:off x="17179" y="7389"/>
              <a:ext cx="868" cy="453"/>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smtClean="0">
                  <a:solidFill>
                    <a:schemeClr val="tx1"/>
                  </a:solidFill>
                  <a:cs typeface="Arial" charset="0"/>
                </a:rPr>
                <a:t>Empower-</a:t>
              </a:r>
              <a:r>
                <a:rPr lang="en-US" sz="900" dirty="0" err="1" smtClean="0">
                  <a:solidFill>
                    <a:schemeClr val="tx1"/>
                  </a:solidFill>
                  <a:cs typeface="Arial" charset="0"/>
                </a:rPr>
                <a:t>ment</a:t>
              </a:r>
              <a:endParaRPr lang="nl-NL" sz="900" dirty="0">
                <a:solidFill>
                  <a:schemeClr val="tx1"/>
                </a:solidFill>
                <a:cs typeface="Arial" charset="0"/>
              </a:endParaRPr>
            </a:p>
          </p:txBody>
        </p:sp>
        <p:sp>
          <p:nvSpPr>
            <p:cNvPr id="27" name="Line 5"/>
            <p:cNvSpPr>
              <a:spLocks noChangeShapeType="1"/>
            </p:cNvSpPr>
            <p:nvPr/>
          </p:nvSpPr>
          <p:spPr bwMode="auto">
            <a:xfrm flipV="1">
              <a:off x="9419" y="5509"/>
              <a:ext cx="6321" cy="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8" name="Line 41"/>
            <p:cNvSpPr>
              <a:spLocks noChangeShapeType="1"/>
            </p:cNvSpPr>
            <p:nvPr/>
          </p:nvSpPr>
          <p:spPr bwMode="auto">
            <a:xfrm>
              <a:off x="15823" y="7603"/>
              <a:ext cx="17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29" name="Line 40"/>
            <p:cNvSpPr>
              <a:spLocks noChangeShapeType="1"/>
            </p:cNvSpPr>
            <p:nvPr/>
          </p:nvSpPr>
          <p:spPr bwMode="auto">
            <a:xfrm flipV="1">
              <a:off x="15317" y="8291"/>
              <a:ext cx="703" cy="3"/>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30" name="Line 43"/>
            <p:cNvSpPr>
              <a:spLocks noChangeShapeType="1"/>
            </p:cNvSpPr>
            <p:nvPr/>
          </p:nvSpPr>
          <p:spPr bwMode="auto">
            <a:xfrm>
              <a:off x="16970" y="8349"/>
              <a:ext cx="17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sp>
          <p:nvSpPr>
            <p:cNvPr id="31" name="Rounded Rectangle 45"/>
            <p:cNvSpPr/>
            <p:nvPr/>
          </p:nvSpPr>
          <p:spPr>
            <a:xfrm>
              <a:off x="16045" y="8067"/>
              <a:ext cx="873" cy="45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chemeClr val="tx1"/>
                  </a:solidFill>
                  <a:cs typeface="Arial" charset="0"/>
                </a:rPr>
                <a:t>Equity</a:t>
              </a:r>
              <a:endParaRPr lang="nl-NL" sz="1000">
                <a:solidFill>
                  <a:schemeClr val="tx1"/>
                </a:solidFill>
                <a:cs typeface="Arial" charset="0"/>
              </a:endParaRPr>
            </a:p>
          </p:txBody>
        </p:sp>
        <p:sp>
          <p:nvSpPr>
            <p:cNvPr id="32" name="Rounded Rectangle 45"/>
            <p:cNvSpPr/>
            <p:nvPr/>
          </p:nvSpPr>
          <p:spPr>
            <a:xfrm>
              <a:off x="17179" y="8067"/>
              <a:ext cx="870" cy="45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smtClean="0">
                  <a:solidFill>
                    <a:schemeClr val="tx1"/>
                  </a:solidFill>
                  <a:cs typeface="Arial" charset="0"/>
                </a:rPr>
                <a:t>Sustain-</a:t>
              </a:r>
              <a:endParaRPr lang="en-US" sz="900" dirty="0">
                <a:solidFill>
                  <a:schemeClr val="tx1"/>
                </a:solidFill>
                <a:cs typeface="Arial" charset="0"/>
              </a:endParaRPr>
            </a:p>
            <a:p>
              <a:pPr algn="ctr" eaLnBrk="1" hangingPunct="1">
                <a:defRPr/>
              </a:pPr>
              <a:r>
                <a:rPr lang="en-US" sz="900" dirty="0">
                  <a:solidFill>
                    <a:schemeClr val="tx1"/>
                  </a:solidFill>
                  <a:cs typeface="Arial" charset="0"/>
                </a:rPr>
                <a:t>ability</a:t>
              </a:r>
              <a:endParaRPr lang="nl-NL" sz="900" dirty="0">
                <a:solidFill>
                  <a:schemeClr val="tx1"/>
                </a:solidFill>
                <a:cs typeface="Arial" charset="0"/>
              </a:endParaRPr>
            </a:p>
          </p:txBody>
        </p:sp>
        <p:sp>
          <p:nvSpPr>
            <p:cNvPr id="33" name="Line 43"/>
            <p:cNvSpPr>
              <a:spLocks noChangeShapeType="1"/>
            </p:cNvSpPr>
            <p:nvPr/>
          </p:nvSpPr>
          <p:spPr bwMode="auto">
            <a:xfrm>
              <a:off x="16970" y="7603"/>
              <a:ext cx="17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de-AT"/>
            </a:p>
          </p:txBody>
        </p:sp>
        <p:grpSp>
          <p:nvGrpSpPr>
            <p:cNvPr id="23" name="Group 183"/>
            <p:cNvGrpSpPr>
              <a:grpSpLocks/>
            </p:cNvGrpSpPr>
            <p:nvPr/>
          </p:nvGrpSpPr>
          <p:grpSpPr bwMode="auto">
            <a:xfrm>
              <a:off x="7617" y="5537"/>
              <a:ext cx="612" cy="3212"/>
              <a:chOff x="7723" y="6057"/>
              <a:chExt cx="612" cy="3212"/>
            </a:xfrm>
          </p:grpSpPr>
          <p:sp>
            <p:nvSpPr>
              <p:cNvPr id="37" name="AutoShape 227"/>
              <p:cNvSpPr>
                <a:spLocks noChangeArrowheads="1"/>
              </p:cNvSpPr>
              <p:nvPr/>
            </p:nvSpPr>
            <p:spPr bwMode="auto">
              <a:xfrm rot="-5400000">
                <a:off x="6423" y="7357"/>
                <a:ext cx="3212" cy="61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defTabSz="4114800" eaLnBrk="1" hangingPunct="1">
                  <a:lnSpc>
                    <a:spcPct val="110000"/>
                  </a:lnSpc>
                </a:pPr>
                <a:endParaRPr lang="de-DE" sz="1000">
                  <a:cs typeface="Arial" pitchFamily="34" charset="0"/>
                </a:endParaRPr>
              </a:p>
            </p:txBody>
          </p:sp>
          <p:sp>
            <p:nvSpPr>
              <p:cNvPr id="38" name="Text Box 228"/>
              <p:cNvSpPr txBox="1">
                <a:spLocks noChangeArrowheads="1"/>
              </p:cNvSpPr>
              <p:nvPr/>
            </p:nvSpPr>
            <p:spPr bwMode="auto">
              <a:xfrm rot="-5400000">
                <a:off x="6484" y="7509"/>
                <a:ext cx="313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14800">
                  <a:defRPr sz="2400">
                    <a:solidFill>
                      <a:schemeClr val="tx1"/>
                    </a:solidFill>
                    <a:latin typeface="Arial" pitchFamily="34" charset="0"/>
                  </a:defRPr>
                </a:lvl1pPr>
                <a:lvl2pPr marL="742950" indent="-285750" defTabSz="4114800">
                  <a:defRPr sz="2400">
                    <a:solidFill>
                      <a:schemeClr val="tx1"/>
                    </a:solidFill>
                    <a:latin typeface="Arial" pitchFamily="34" charset="0"/>
                  </a:defRPr>
                </a:lvl2pPr>
                <a:lvl3pPr marL="1143000" indent="-228600" defTabSz="4114800">
                  <a:defRPr sz="2400">
                    <a:solidFill>
                      <a:schemeClr val="tx1"/>
                    </a:solidFill>
                    <a:latin typeface="Arial" pitchFamily="34" charset="0"/>
                  </a:defRPr>
                </a:lvl3pPr>
                <a:lvl4pPr marL="1600200" indent="-228600" defTabSz="4114800">
                  <a:defRPr sz="2400">
                    <a:solidFill>
                      <a:schemeClr val="tx1"/>
                    </a:solidFill>
                    <a:latin typeface="Arial" pitchFamily="34" charset="0"/>
                  </a:defRPr>
                </a:lvl4pPr>
                <a:lvl5pPr marL="2057400" indent="-228600" defTabSz="4114800">
                  <a:defRPr sz="2400">
                    <a:solidFill>
                      <a:schemeClr val="tx1"/>
                    </a:solidFill>
                    <a:latin typeface="Arial" pitchFamily="34" charset="0"/>
                  </a:defRPr>
                </a:lvl5pPr>
                <a:lvl6pPr marL="2514600" indent="-228600" defTabSz="41148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6pPr>
                <a:lvl7pPr marL="2971800" indent="-228600" defTabSz="41148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7pPr>
                <a:lvl8pPr marL="3429000" indent="-228600" defTabSz="41148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8pPr>
                <a:lvl9pPr marL="3886200" indent="-228600" defTabSz="4114800" eaLnBrk="0" fontAlgn="base" hangingPunct="0">
                  <a:spcBef>
                    <a:spcPct val="0"/>
                  </a:spcBef>
                  <a:spcAft>
                    <a:spcPct val="0"/>
                  </a:spcAft>
                  <a:buClr>
                    <a:srgbClr val="848A8B"/>
                  </a:buClr>
                  <a:buFont typeface="Wingdings" pitchFamily="2" charset="2"/>
                  <a:buChar char="n"/>
                  <a:defRPr sz="2400">
                    <a:solidFill>
                      <a:schemeClr val="tx1"/>
                    </a:solidFill>
                    <a:latin typeface="Arial" pitchFamily="34" charset="0"/>
                  </a:defRPr>
                </a:lvl9pPr>
              </a:lstStyle>
              <a:p>
                <a:pPr algn="ctr" eaLnBrk="1" hangingPunct="1"/>
                <a:r>
                  <a:rPr lang="en-US" sz="1000" b="1" dirty="0" smtClean="0">
                    <a:cs typeface="Arial" pitchFamily="34" charset="0"/>
                  </a:rPr>
                  <a:t>Societal and environmental determinants</a:t>
                </a:r>
                <a:endParaRPr lang="en-US" sz="1000" b="1" dirty="0">
                  <a:cs typeface="Arial" pitchFamily="34" charset="0"/>
                </a:endParaRPr>
              </a:p>
            </p:txBody>
          </p:sp>
        </p:grpSp>
        <p:sp>
          <p:nvSpPr>
            <p:cNvPr id="35" name="Line 371"/>
            <p:cNvSpPr>
              <a:spLocks noChangeShapeType="1"/>
            </p:cNvSpPr>
            <p:nvPr/>
          </p:nvSpPr>
          <p:spPr bwMode="auto">
            <a:xfrm flipH="1" flipV="1">
              <a:off x="17035" y="6195"/>
              <a:ext cx="11" cy="3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6" name="Line 5"/>
            <p:cNvSpPr>
              <a:spLocks noChangeShapeType="1"/>
            </p:cNvSpPr>
            <p:nvPr/>
          </p:nvSpPr>
          <p:spPr bwMode="auto">
            <a:xfrm flipV="1">
              <a:off x="9419" y="8973"/>
              <a:ext cx="6321" cy="16"/>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AT"/>
            </a:p>
          </p:txBody>
        </p:sp>
      </p:grpSp>
      <p:sp>
        <p:nvSpPr>
          <p:cNvPr id="34" name="Slide Number Placeholder 33"/>
          <p:cNvSpPr>
            <a:spLocks noGrp="1"/>
          </p:cNvSpPr>
          <p:nvPr>
            <p:ph type="sldNum" sz="quarter" idx="12"/>
          </p:nvPr>
        </p:nvSpPr>
        <p:spPr/>
        <p:txBody>
          <a:bodyPr/>
          <a:lstStyle/>
          <a:p>
            <a:fld id="{902E83EF-6F5B-8A4F-953C-6DD97E98B739}" type="slidenum">
              <a:rPr lang="en-US" smtClean="0"/>
              <a:t>5</a:t>
            </a:fld>
            <a:endParaRPr lang="en-US"/>
          </a:p>
        </p:txBody>
      </p:sp>
    </p:spTree>
    <p:extLst>
      <p:ext uri="{BB962C8B-B14F-4D97-AF65-F5344CB8AC3E}">
        <p14:creationId xmlns:p14="http://schemas.microsoft.com/office/powerpoint/2010/main" val="16690815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8943065"/>
              </p:ext>
            </p:extLst>
          </p:nvPr>
        </p:nvGraphicFramePr>
        <p:xfrm>
          <a:off x="871538" y="2369976"/>
          <a:ext cx="7408862" cy="388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Antecedents</a:t>
            </a:r>
            <a:endParaRPr lang="en-IE" dirty="0"/>
          </a:p>
        </p:txBody>
      </p:sp>
      <p:sp>
        <p:nvSpPr>
          <p:cNvPr id="5" name="Slide Number Placeholder 4"/>
          <p:cNvSpPr>
            <a:spLocks noGrp="1"/>
          </p:cNvSpPr>
          <p:nvPr>
            <p:ph type="sldNum" sz="quarter" idx="12"/>
          </p:nvPr>
        </p:nvSpPr>
        <p:spPr/>
        <p:txBody>
          <a:bodyPr/>
          <a:lstStyle/>
          <a:p>
            <a:fld id="{902E83EF-6F5B-8A4F-953C-6DD97E98B739}" type="slidenum">
              <a:rPr lang="en-US" smtClean="0"/>
              <a:t>6</a:t>
            </a:fld>
            <a:endParaRPr lang="en-US"/>
          </a:p>
        </p:txBody>
      </p:sp>
    </p:spTree>
    <p:extLst>
      <p:ext uri="{BB962C8B-B14F-4D97-AF65-F5344CB8AC3E}">
        <p14:creationId xmlns:p14="http://schemas.microsoft.com/office/powerpoint/2010/main" val="40874365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fontAlgn="auto">
              <a:spcAft>
                <a:spcPts val="0"/>
              </a:spcAft>
              <a:defRPr/>
            </a:pPr>
            <a:r>
              <a:rPr lang="en-GB" sz="3200" dirty="0" smtClean="0"/>
              <a:t>Percentages of different levels of </a:t>
            </a:r>
            <a:r>
              <a:rPr lang="en-US" sz="3200" b="1" dirty="0" smtClean="0"/>
              <a:t>General Health Literacy,  </a:t>
            </a:r>
            <a:r>
              <a:rPr lang="en-GB" sz="3200" dirty="0" smtClean="0"/>
              <a:t>for countries and total sample</a:t>
            </a:r>
            <a:endParaRPr lang="en-GB" sz="3200" dirty="0"/>
          </a:p>
        </p:txBody>
      </p:sp>
      <p:graphicFrame>
        <p:nvGraphicFramePr>
          <p:cNvPr id="12" name="Diagramm 11"/>
          <p:cNvGraphicFramePr>
            <a:graphicFrameLocks/>
          </p:cNvGraphicFramePr>
          <p:nvPr>
            <p:extLst>
              <p:ext uri="{D42A27DB-BD31-4B8C-83A1-F6EECF244321}">
                <p14:modId xmlns:p14="http://schemas.microsoft.com/office/powerpoint/2010/main" val="2878099823"/>
              </p:ext>
            </p:extLst>
          </p:nvPr>
        </p:nvGraphicFramePr>
        <p:xfrm>
          <a:off x="251520" y="1268760"/>
          <a:ext cx="8712968" cy="4369774"/>
        </p:xfrm>
        <a:graphic>
          <a:graphicData uri="http://schemas.openxmlformats.org/drawingml/2006/chart">
            <c:chart xmlns:c="http://schemas.openxmlformats.org/drawingml/2006/chart" xmlns:r="http://schemas.openxmlformats.org/officeDocument/2006/relationships" r:id="rId2"/>
          </a:graphicData>
        </a:graphic>
      </p:graphicFrame>
      <p:sp>
        <p:nvSpPr>
          <p:cNvPr id="8" name="Inhaltsplatzhalter 7"/>
          <p:cNvSpPr txBox="1">
            <a:spLocks/>
          </p:cNvSpPr>
          <p:nvPr/>
        </p:nvSpPr>
        <p:spPr>
          <a:xfrm>
            <a:off x="1727892" y="5471936"/>
            <a:ext cx="1177181" cy="2682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1600" dirty="0" smtClean="0"/>
              <a:t>0-25 Points</a:t>
            </a:r>
          </a:p>
        </p:txBody>
      </p:sp>
      <p:sp>
        <p:nvSpPr>
          <p:cNvPr id="9" name="Inhaltsplatzhalter 7"/>
          <p:cNvSpPr txBox="1">
            <a:spLocks/>
          </p:cNvSpPr>
          <p:nvPr/>
        </p:nvSpPr>
        <p:spPr bwMode="auto">
          <a:xfrm>
            <a:off x="3384076" y="5470846"/>
            <a:ext cx="1430511" cy="268288"/>
          </a:xfrm>
          <a:prstGeom prst="rect">
            <a:avLst/>
          </a:prstGeom>
          <a:noFill/>
          <a:ln w="9525">
            <a:noFill/>
            <a:miter lim="800000"/>
            <a:headEnd/>
            <a:tailEnd/>
          </a:ln>
        </p:spPr>
        <p:txBody>
          <a:bodyPr/>
          <a:lstStyle/>
          <a:p>
            <a:pPr>
              <a:spcBef>
                <a:spcPct val="20000"/>
              </a:spcBef>
              <a:buFont typeface="Arial" charset="0"/>
              <a:buNone/>
            </a:pPr>
            <a:r>
              <a:rPr lang="en-GB" sz="1600" dirty="0">
                <a:latin typeface="+mn-lt"/>
              </a:rPr>
              <a:t>&gt;25-33 Points</a:t>
            </a:r>
          </a:p>
        </p:txBody>
      </p:sp>
      <p:sp>
        <p:nvSpPr>
          <p:cNvPr id="11" name="Inhaltsplatzhalter 7"/>
          <p:cNvSpPr txBox="1">
            <a:spLocks/>
          </p:cNvSpPr>
          <p:nvPr/>
        </p:nvSpPr>
        <p:spPr bwMode="auto">
          <a:xfrm>
            <a:off x="5075255" y="5472434"/>
            <a:ext cx="1387475" cy="268287"/>
          </a:xfrm>
          <a:prstGeom prst="rect">
            <a:avLst/>
          </a:prstGeom>
          <a:noFill/>
          <a:ln w="9525">
            <a:noFill/>
            <a:miter lim="800000"/>
            <a:headEnd/>
            <a:tailEnd/>
          </a:ln>
        </p:spPr>
        <p:txBody>
          <a:bodyPr/>
          <a:lstStyle/>
          <a:p>
            <a:pPr>
              <a:spcBef>
                <a:spcPct val="20000"/>
              </a:spcBef>
              <a:buFont typeface="Arial" charset="0"/>
              <a:buNone/>
            </a:pPr>
            <a:r>
              <a:rPr lang="en-GB" sz="1600" dirty="0">
                <a:latin typeface="+mn-lt"/>
              </a:rPr>
              <a:t>&gt;33-42 Points</a:t>
            </a:r>
          </a:p>
        </p:txBody>
      </p:sp>
      <p:sp>
        <p:nvSpPr>
          <p:cNvPr id="13" name="Inhaltsplatzhalter 7"/>
          <p:cNvSpPr txBox="1">
            <a:spLocks/>
          </p:cNvSpPr>
          <p:nvPr/>
        </p:nvSpPr>
        <p:spPr bwMode="auto">
          <a:xfrm>
            <a:off x="6540511" y="5474021"/>
            <a:ext cx="1434803" cy="268288"/>
          </a:xfrm>
          <a:prstGeom prst="rect">
            <a:avLst/>
          </a:prstGeom>
          <a:noFill/>
          <a:ln w="9525">
            <a:noFill/>
            <a:miter lim="800000"/>
            <a:headEnd/>
            <a:tailEnd/>
          </a:ln>
        </p:spPr>
        <p:txBody>
          <a:bodyPr/>
          <a:lstStyle/>
          <a:p>
            <a:pPr>
              <a:spcBef>
                <a:spcPct val="20000"/>
              </a:spcBef>
              <a:buFont typeface="Arial" charset="0"/>
              <a:buNone/>
            </a:pPr>
            <a:r>
              <a:rPr lang="en-GB" sz="1600" dirty="0">
                <a:latin typeface="+mn-lt"/>
              </a:rPr>
              <a:t>&gt;42-50 Points</a:t>
            </a:r>
          </a:p>
        </p:txBody>
      </p:sp>
      <p:sp>
        <p:nvSpPr>
          <p:cNvPr id="3" name="Slide Number Placeholder 2"/>
          <p:cNvSpPr>
            <a:spLocks noGrp="1"/>
          </p:cNvSpPr>
          <p:nvPr>
            <p:ph type="sldNum" sz="quarter" idx="12"/>
          </p:nvPr>
        </p:nvSpPr>
        <p:spPr/>
        <p:txBody>
          <a:bodyPr/>
          <a:lstStyle/>
          <a:p>
            <a:fld id="{902E83EF-6F5B-8A4F-953C-6DD97E98B739}" type="slidenum">
              <a:rPr lang="en-US" smtClean="0"/>
              <a:t>7</a:t>
            </a:fld>
            <a:endParaRPr lang="en-US"/>
          </a:p>
        </p:txBody>
      </p:sp>
    </p:spTree>
    <p:extLst>
      <p:ext uri="{BB962C8B-B14F-4D97-AF65-F5344CB8AC3E}">
        <p14:creationId xmlns:p14="http://schemas.microsoft.com/office/powerpoint/2010/main" val="29728482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1"/>
            <p:extLst>
              <p:ext uri="{D42A27DB-BD31-4B8C-83A1-F6EECF244321}">
                <p14:modId xmlns:p14="http://schemas.microsoft.com/office/powerpoint/2010/main" val="1760858935"/>
              </p:ext>
            </p:extLst>
          </p:nvPr>
        </p:nvGraphicFramePr>
        <p:xfrm>
          <a:off x="762000" y="2438401"/>
          <a:ext cx="7811037" cy="328152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416719" y="304800"/>
            <a:ext cx="8229600" cy="850900"/>
          </a:xfrm>
        </p:spPr>
        <p:txBody>
          <a:bodyPr rtlCol="0">
            <a:noAutofit/>
          </a:bodyPr>
          <a:lstStyle/>
          <a:p>
            <a:pPr fontAlgn="auto">
              <a:spcAft>
                <a:spcPts val="0"/>
              </a:spcAft>
              <a:defRPr/>
            </a:pPr>
            <a:r>
              <a:rPr lang="en-GB" sz="3200" dirty="0" smtClean="0"/>
              <a:t>General </a:t>
            </a:r>
            <a:r>
              <a:rPr lang="en-GB" sz="3200" dirty="0"/>
              <a:t>Health </a:t>
            </a:r>
            <a:r>
              <a:rPr lang="en-GB" sz="3200" dirty="0" smtClean="0"/>
              <a:t>Literacy</a:t>
            </a:r>
            <a:r>
              <a:rPr lang="en-GB" sz="3200" dirty="0"/>
              <a:t/>
            </a:r>
            <a:br>
              <a:rPr lang="en-GB" sz="3200" dirty="0"/>
            </a:br>
            <a:r>
              <a:rPr lang="en-GB" sz="3200" dirty="0" smtClean="0"/>
              <a:t> Mean Scores </a:t>
            </a:r>
            <a:r>
              <a:rPr lang="en-GB" sz="3200" dirty="0"/>
              <a:t>by </a:t>
            </a:r>
            <a:r>
              <a:rPr lang="en-GB" sz="3200" b="1" i="1" dirty="0" smtClean="0"/>
              <a:t>Age</a:t>
            </a:r>
            <a:r>
              <a:rPr lang="en-GB" sz="3200" dirty="0" smtClean="0"/>
              <a:t> and </a:t>
            </a:r>
            <a:r>
              <a:rPr lang="en-GB" sz="3200" dirty="0"/>
              <a:t>Country</a:t>
            </a:r>
            <a:endParaRPr lang="en-US" sz="3200" dirty="0"/>
          </a:p>
        </p:txBody>
      </p:sp>
      <p:graphicFrame>
        <p:nvGraphicFramePr>
          <p:cNvPr id="6" name="Tabelle 5"/>
          <p:cNvGraphicFramePr>
            <a:graphicFrameLocks noGrp="1"/>
          </p:cNvGraphicFramePr>
          <p:nvPr>
            <p:extLst>
              <p:ext uri="{D42A27DB-BD31-4B8C-83A1-F6EECF244321}">
                <p14:modId xmlns:p14="http://schemas.microsoft.com/office/powerpoint/2010/main" val="460237669"/>
              </p:ext>
            </p:extLst>
          </p:nvPr>
        </p:nvGraphicFramePr>
        <p:xfrm>
          <a:off x="416719" y="6009241"/>
          <a:ext cx="8265763" cy="683514"/>
        </p:xfrm>
        <a:graphic>
          <a:graphicData uri="http://schemas.openxmlformats.org/drawingml/2006/table">
            <a:tbl>
              <a:tblPr firstRow="1" firstCol="1" bandRow="1"/>
              <a:tblGrid>
                <a:gridCol w="867014"/>
                <a:gridCol w="957461"/>
                <a:gridCol w="881051"/>
                <a:gridCol w="881051"/>
                <a:gridCol w="881051"/>
                <a:gridCol w="857661"/>
                <a:gridCol w="1020721"/>
                <a:gridCol w="921749"/>
                <a:gridCol w="998004"/>
              </a:tblGrid>
              <a:tr h="612928">
                <a:tc>
                  <a:txBody>
                    <a:bodyPr/>
                    <a:lstStyle/>
                    <a:p>
                      <a:pPr algn="ctr">
                        <a:lnSpc>
                          <a:spcPct val="115000"/>
                        </a:lnSpc>
                        <a:spcAft>
                          <a:spcPts val="0"/>
                        </a:spcAft>
                      </a:pPr>
                      <a:r>
                        <a:rPr lang="en-GB" sz="1300" dirty="0">
                          <a:solidFill>
                            <a:srgbClr val="CC0000"/>
                          </a:solidFill>
                          <a:effectLst/>
                          <a:latin typeface="Calibri"/>
                          <a:ea typeface="Calibri"/>
                          <a:cs typeface="Times New Roman"/>
                          <a:sym typeface="Wingdings"/>
                        </a:rPr>
                        <a:t></a:t>
                      </a:r>
                      <a:r>
                        <a:rPr lang="en-GB" sz="1300" dirty="0">
                          <a:effectLst/>
                          <a:latin typeface="Calibri"/>
                          <a:ea typeface="Calibri"/>
                          <a:cs typeface="Times New Roman"/>
                        </a:rPr>
                        <a:t> Austria</a:t>
                      </a: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663400"/>
                          </a:solidFill>
                          <a:effectLst/>
                          <a:latin typeface="+mn-lt"/>
                          <a:ea typeface="Calibri"/>
                          <a:cs typeface="Times New Roman"/>
                          <a:sym typeface="Wingdings"/>
                        </a:rPr>
                        <a:t> </a:t>
                      </a:r>
                      <a:r>
                        <a:rPr lang="en-GB" sz="1300" dirty="0" smtClean="0">
                          <a:effectLst/>
                          <a:latin typeface="+mn-lt"/>
                          <a:ea typeface="Calibri"/>
                          <a:cs typeface="Times New Roman"/>
                        </a:rPr>
                        <a:t>Bulgaria</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960066"/>
                          </a:solidFill>
                          <a:effectLst/>
                          <a:latin typeface="+mn-lt"/>
                          <a:ea typeface="Calibri"/>
                          <a:cs typeface="Times New Roman"/>
                          <a:sym typeface="Wingdings"/>
                        </a:rPr>
                        <a:t> </a:t>
                      </a:r>
                      <a:r>
                        <a:rPr lang="en-GB" sz="1300" dirty="0" smtClean="0">
                          <a:effectLst/>
                          <a:latin typeface="+mn-lt"/>
                          <a:ea typeface="Calibri"/>
                          <a:cs typeface="Times New Roman"/>
                        </a:rPr>
                        <a:t>Germany (NRW)</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00CC00"/>
                          </a:solidFill>
                          <a:effectLst/>
                          <a:latin typeface="+mn-lt"/>
                          <a:ea typeface="Calibri"/>
                          <a:cs typeface="Times New Roman"/>
                          <a:sym typeface="Wingdings"/>
                        </a:rPr>
                        <a:t> </a:t>
                      </a:r>
                      <a:r>
                        <a:rPr lang="en-GB" sz="1300" dirty="0" smtClean="0">
                          <a:effectLst/>
                          <a:latin typeface="+mn-lt"/>
                          <a:ea typeface="Calibri"/>
                          <a:cs typeface="Times New Roman"/>
                        </a:rPr>
                        <a:t>Greece</a:t>
                      </a:r>
                      <a:endParaRPr lang="en-US" sz="1300" dirty="0" smtClean="0">
                        <a:effectLst/>
                        <a:latin typeface="+mn-lt"/>
                        <a:ea typeface="Calibri"/>
                        <a:cs typeface="Times New Roman"/>
                      </a:endParaRPr>
                    </a:p>
                    <a:p>
                      <a:pPr algn="ctr">
                        <a:lnSpc>
                          <a:spcPct val="115000"/>
                        </a:lnSpc>
                        <a:spcAft>
                          <a:spcPts val="0"/>
                        </a:spcAft>
                      </a:pP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buFont typeface="Wingdings" panose="05000000000000000000" pitchFamily="2" charset="2"/>
                        <a:buChar char="l"/>
                      </a:pPr>
                      <a:r>
                        <a:rPr lang="en-GB" sz="1300" dirty="0" smtClean="0">
                          <a:solidFill>
                            <a:srgbClr val="006634"/>
                          </a:solidFill>
                          <a:effectLst/>
                          <a:latin typeface="+mn-lt"/>
                          <a:ea typeface="Calibri"/>
                          <a:cs typeface="Times New Roman"/>
                          <a:sym typeface="Wingdings"/>
                        </a:rPr>
                        <a:t> </a:t>
                      </a:r>
                      <a:r>
                        <a:rPr lang="en-GB" sz="1300" dirty="0" smtClean="0">
                          <a:effectLst/>
                          <a:latin typeface="+mn-lt"/>
                          <a:ea typeface="Calibri"/>
                          <a:cs typeface="Times New Roman"/>
                        </a:rPr>
                        <a:t>Spain</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 typeface="Wingdings" panose="05000000000000000000" pitchFamily="2" charset="2"/>
                        <a:buChar char="l"/>
                        <a:tabLst/>
                        <a:defRPr/>
                      </a:pPr>
                      <a:r>
                        <a:rPr lang="en-GB" sz="1300" dirty="0" smtClean="0">
                          <a:solidFill>
                            <a:srgbClr val="5064FF"/>
                          </a:solidFill>
                          <a:effectLst/>
                          <a:latin typeface="+mn-lt"/>
                          <a:ea typeface="Calibri"/>
                          <a:cs typeface="Times New Roman"/>
                          <a:sym typeface="Wingdings"/>
                        </a:rPr>
                        <a:t> </a:t>
                      </a:r>
                      <a:r>
                        <a:rPr lang="en-GB" sz="1300" dirty="0" smtClean="0">
                          <a:effectLst/>
                          <a:latin typeface="+mn-lt"/>
                          <a:ea typeface="Calibri"/>
                          <a:cs typeface="Times New Roman"/>
                        </a:rPr>
                        <a:t>Ireland</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47007A"/>
                          </a:solidFill>
                          <a:effectLst/>
                          <a:latin typeface="+mn-lt"/>
                          <a:ea typeface="Calibri"/>
                          <a:cs typeface="Times New Roman"/>
                          <a:sym typeface="Wingdings"/>
                        </a:rPr>
                        <a:t> </a:t>
                      </a:r>
                      <a:r>
                        <a:rPr lang="en-GB" sz="1300" dirty="0" smtClean="0">
                          <a:effectLst/>
                          <a:latin typeface="+mn-lt"/>
                          <a:ea typeface="Calibri"/>
                          <a:cs typeface="Times New Roman"/>
                        </a:rPr>
                        <a:t>Netherlands</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CCCC00"/>
                          </a:solidFill>
                          <a:effectLst/>
                          <a:latin typeface="+mn-lt"/>
                          <a:ea typeface="Calibri"/>
                          <a:cs typeface="Times New Roman"/>
                          <a:sym typeface="Wingdings"/>
                        </a:rPr>
                        <a:t> </a:t>
                      </a:r>
                      <a:r>
                        <a:rPr lang="en-GB" sz="1300" dirty="0" smtClean="0">
                          <a:effectLst/>
                          <a:latin typeface="+mn-lt"/>
                          <a:ea typeface="Calibri"/>
                          <a:cs typeface="Times New Roman"/>
                        </a:rPr>
                        <a:t>Poland</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effectLst/>
                          <a:latin typeface="Calibri"/>
                          <a:ea typeface="Calibri"/>
                          <a:cs typeface="Times New Roman"/>
                          <a:sym typeface="Wingdings"/>
                        </a:rPr>
                        <a:t> </a:t>
                      </a:r>
                      <a:r>
                        <a:rPr lang="en-GB" sz="1300" dirty="0" smtClean="0">
                          <a:effectLst/>
                          <a:latin typeface="Calibri"/>
                          <a:ea typeface="Calibri"/>
                          <a:cs typeface="Times New Roman"/>
                        </a:rPr>
                        <a:t>TOTAL</a:t>
                      </a:r>
                      <a:endParaRPr lang="en-US" sz="1300" dirty="0">
                        <a:effectLst/>
                        <a:latin typeface="Calibri"/>
                        <a:ea typeface="Calibri"/>
                        <a:cs typeface="Times New Roman"/>
                      </a:endParaRPr>
                    </a:p>
                  </a:txBody>
                  <a:tcPr marL="55892" marR="55892" marT="0" marB="0">
                    <a:lnL>
                      <a:noFill/>
                    </a:lnL>
                    <a:lnR>
                      <a:noFill/>
                    </a:lnR>
                    <a:lnT>
                      <a:noFill/>
                    </a:lnT>
                    <a:lnB>
                      <a:noFill/>
                    </a:lnB>
                  </a:tcPr>
                </a:tc>
              </a:tr>
            </a:tbl>
          </a:graphicData>
        </a:graphic>
      </p:graphicFrame>
      <p:sp>
        <p:nvSpPr>
          <p:cNvPr id="63502" name="Textfeld 9"/>
          <p:cNvSpPr txBox="1">
            <a:spLocks noChangeArrowheads="1"/>
          </p:cNvSpPr>
          <p:nvPr/>
        </p:nvSpPr>
        <p:spPr bwMode="auto">
          <a:xfrm>
            <a:off x="534665" y="5732242"/>
            <a:ext cx="8006022" cy="276999"/>
          </a:xfrm>
          <a:prstGeom prst="rect">
            <a:avLst/>
          </a:prstGeom>
          <a:noFill/>
          <a:ln w="9525">
            <a:noFill/>
            <a:miter lim="800000"/>
            <a:headEnd/>
            <a:tailEnd/>
          </a:ln>
        </p:spPr>
        <p:txBody>
          <a:bodyPr wrap="square">
            <a:spAutoFit/>
          </a:bodyPr>
          <a:lstStyle/>
          <a:p>
            <a:r>
              <a:rPr lang="en-GB" sz="1200" i="1" dirty="0"/>
              <a:t>*Pearson’s correlation coefficient,*p&lt;0.05</a:t>
            </a:r>
            <a:endParaRPr lang="en-US" sz="1200" dirty="0"/>
          </a:p>
        </p:txBody>
      </p:sp>
      <p:sp>
        <p:nvSpPr>
          <p:cNvPr id="4" name="Slide Number Placeholder 3"/>
          <p:cNvSpPr>
            <a:spLocks noGrp="1"/>
          </p:cNvSpPr>
          <p:nvPr>
            <p:ph type="sldNum" sz="quarter" idx="12"/>
          </p:nvPr>
        </p:nvSpPr>
        <p:spPr/>
        <p:txBody>
          <a:bodyPr/>
          <a:lstStyle/>
          <a:p>
            <a:fld id="{902E83EF-6F5B-8A4F-953C-6DD97E98B739}" type="slidenum">
              <a:rPr lang="en-US" smtClean="0"/>
              <a:t>8</a:t>
            </a:fld>
            <a:endParaRPr lang="en-US"/>
          </a:p>
        </p:txBody>
      </p:sp>
    </p:spTree>
    <p:extLst>
      <p:ext uri="{BB962C8B-B14F-4D97-AF65-F5344CB8AC3E}">
        <p14:creationId xmlns:p14="http://schemas.microsoft.com/office/powerpoint/2010/main" val="27791048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3683100545"/>
              </p:ext>
            </p:extLst>
          </p:nvPr>
        </p:nvGraphicFramePr>
        <p:xfrm>
          <a:off x="534955" y="2136710"/>
          <a:ext cx="7673280" cy="370580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457200" y="274638"/>
            <a:ext cx="8229600" cy="850900"/>
          </a:xfrm>
        </p:spPr>
        <p:txBody>
          <a:bodyPr rtlCol="0">
            <a:noAutofit/>
          </a:bodyPr>
          <a:lstStyle/>
          <a:p>
            <a:pPr fontAlgn="auto">
              <a:spcAft>
                <a:spcPts val="0"/>
              </a:spcAft>
              <a:defRPr/>
            </a:pPr>
            <a:r>
              <a:rPr lang="en-GB" sz="2800" dirty="0" smtClean="0"/>
              <a:t>General </a:t>
            </a:r>
            <a:r>
              <a:rPr lang="en-GB" sz="2800" dirty="0"/>
              <a:t>Health </a:t>
            </a:r>
            <a:r>
              <a:rPr lang="en-GB" sz="2800" dirty="0" smtClean="0"/>
              <a:t>Literacy</a:t>
            </a:r>
            <a:br>
              <a:rPr lang="en-GB" sz="2800" dirty="0" smtClean="0"/>
            </a:br>
            <a:r>
              <a:rPr lang="en-GB" sz="2800" dirty="0" smtClean="0"/>
              <a:t> Mean Scores </a:t>
            </a:r>
            <a:r>
              <a:rPr lang="en-GB" sz="2800" dirty="0"/>
              <a:t>by </a:t>
            </a:r>
            <a:r>
              <a:rPr lang="en-GB" sz="2800" b="1" i="1" dirty="0" smtClean="0"/>
              <a:t>Perceived Social Status </a:t>
            </a:r>
            <a:r>
              <a:rPr lang="en-GB" sz="2800" dirty="0"/>
              <a:t>and Country</a:t>
            </a:r>
            <a:endParaRPr lang="en-US" sz="2800" dirty="0"/>
          </a:p>
        </p:txBody>
      </p:sp>
      <p:graphicFrame>
        <p:nvGraphicFramePr>
          <p:cNvPr id="6" name="Tabelle 5"/>
          <p:cNvGraphicFramePr>
            <a:graphicFrameLocks noGrp="1"/>
          </p:cNvGraphicFramePr>
          <p:nvPr>
            <p:extLst>
              <p:ext uri="{D42A27DB-BD31-4B8C-83A1-F6EECF244321}">
                <p14:modId xmlns:p14="http://schemas.microsoft.com/office/powerpoint/2010/main" val="4060127768"/>
              </p:ext>
            </p:extLst>
          </p:nvPr>
        </p:nvGraphicFramePr>
        <p:xfrm>
          <a:off x="103188" y="6111551"/>
          <a:ext cx="9143998" cy="640150"/>
        </p:xfrm>
        <a:graphic>
          <a:graphicData uri="http://schemas.openxmlformats.org/drawingml/2006/table">
            <a:tbl>
              <a:tblPr firstRow="1" firstCol="1" bandRow="1"/>
              <a:tblGrid>
                <a:gridCol w="959135"/>
                <a:gridCol w="1059191"/>
                <a:gridCol w="974662"/>
                <a:gridCol w="974662"/>
                <a:gridCol w="974662"/>
                <a:gridCol w="948788"/>
                <a:gridCol w="1129172"/>
                <a:gridCol w="1019684"/>
                <a:gridCol w="1104042"/>
              </a:tblGrid>
              <a:tr h="640150">
                <a:tc>
                  <a:txBody>
                    <a:bodyPr/>
                    <a:lstStyle/>
                    <a:p>
                      <a:pPr algn="ctr">
                        <a:lnSpc>
                          <a:spcPct val="115000"/>
                        </a:lnSpc>
                        <a:spcAft>
                          <a:spcPts val="0"/>
                        </a:spcAft>
                      </a:pPr>
                      <a:r>
                        <a:rPr lang="en-GB" sz="1300" dirty="0">
                          <a:solidFill>
                            <a:srgbClr val="CC0000"/>
                          </a:solidFill>
                          <a:effectLst/>
                          <a:latin typeface="Calibri"/>
                          <a:ea typeface="Calibri"/>
                          <a:cs typeface="Times New Roman"/>
                          <a:sym typeface="Wingdings"/>
                        </a:rPr>
                        <a:t></a:t>
                      </a:r>
                      <a:r>
                        <a:rPr lang="en-GB" sz="1300" dirty="0">
                          <a:effectLst/>
                          <a:latin typeface="Calibri"/>
                          <a:ea typeface="Calibri"/>
                          <a:cs typeface="Times New Roman"/>
                        </a:rPr>
                        <a:t> Austria</a:t>
                      </a: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663400"/>
                          </a:solidFill>
                          <a:effectLst/>
                          <a:latin typeface="+mn-lt"/>
                          <a:ea typeface="Calibri"/>
                          <a:cs typeface="Times New Roman"/>
                          <a:sym typeface="Wingdings"/>
                        </a:rPr>
                        <a:t> </a:t>
                      </a:r>
                      <a:r>
                        <a:rPr lang="en-GB" sz="1300" dirty="0" smtClean="0">
                          <a:effectLst/>
                          <a:latin typeface="+mn-lt"/>
                          <a:ea typeface="Calibri"/>
                          <a:cs typeface="Times New Roman"/>
                        </a:rPr>
                        <a:t>Bulgaria</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960066"/>
                          </a:solidFill>
                          <a:effectLst/>
                          <a:latin typeface="+mn-lt"/>
                          <a:ea typeface="Calibri"/>
                          <a:cs typeface="Times New Roman"/>
                          <a:sym typeface="Wingdings"/>
                        </a:rPr>
                        <a:t> </a:t>
                      </a:r>
                      <a:r>
                        <a:rPr lang="en-GB" sz="1300" dirty="0" smtClean="0">
                          <a:effectLst/>
                          <a:latin typeface="+mn-lt"/>
                          <a:ea typeface="Calibri"/>
                          <a:cs typeface="Times New Roman"/>
                        </a:rPr>
                        <a:t>Germany (NRW)</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00CC00"/>
                          </a:solidFill>
                          <a:effectLst/>
                          <a:latin typeface="+mn-lt"/>
                          <a:ea typeface="Calibri"/>
                          <a:cs typeface="Times New Roman"/>
                          <a:sym typeface="Wingdings"/>
                        </a:rPr>
                        <a:t> </a:t>
                      </a:r>
                      <a:r>
                        <a:rPr lang="en-GB" sz="1300" dirty="0" smtClean="0">
                          <a:effectLst/>
                          <a:latin typeface="+mn-lt"/>
                          <a:ea typeface="Calibri"/>
                          <a:cs typeface="Times New Roman"/>
                        </a:rPr>
                        <a:t>Greece</a:t>
                      </a:r>
                      <a:endParaRPr lang="en-US" sz="1300" dirty="0" smtClean="0">
                        <a:effectLst/>
                        <a:latin typeface="+mn-lt"/>
                        <a:ea typeface="Calibri"/>
                        <a:cs typeface="Times New Roman"/>
                      </a:endParaRPr>
                    </a:p>
                    <a:p>
                      <a:pPr algn="ctr">
                        <a:lnSpc>
                          <a:spcPct val="115000"/>
                        </a:lnSpc>
                        <a:spcAft>
                          <a:spcPts val="0"/>
                        </a:spcAft>
                      </a:pPr>
                      <a:endParaRPr lang="en-US" sz="1300" dirty="0">
                        <a:effectLst/>
                        <a:latin typeface="Calibri"/>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006634"/>
                          </a:solidFill>
                          <a:effectLst/>
                          <a:latin typeface="+mn-lt"/>
                          <a:ea typeface="Calibri"/>
                          <a:cs typeface="Times New Roman"/>
                          <a:sym typeface="Wingdings"/>
                        </a:rPr>
                        <a:t> </a:t>
                      </a:r>
                      <a:r>
                        <a:rPr lang="en-GB" sz="1300" dirty="0" smtClean="0">
                          <a:effectLst/>
                          <a:latin typeface="+mn-lt"/>
                          <a:ea typeface="Calibri"/>
                          <a:cs typeface="Times New Roman"/>
                        </a:rPr>
                        <a:t>Spain</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dirty="0" smtClean="0">
                          <a:solidFill>
                            <a:srgbClr val="5064FF"/>
                          </a:solidFill>
                          <a:effectLst/>
                          <a:latin typeface="+mn-lt"/>
                          <a:ea typeface="Calibri"/>
                          <a:cs typeface="Times New Roman"/>
                          <a:sym typeface="Wingdings"/>
                        </a:rPr>
                        <a:t> </a:t>
                      </a:r>
                      <a:r>
                        <a:rPr lang="en-GB" sz="1300" dirty="0" smtClean="0">
                          <a:effectLst/>
                          <a:latin typeface="+mn-lt"/>
                          <a:ea typeface="Calibri"/>
                          <a:cs typeface="Times New Roman"/>
                        </a:rPr>
                        <a:t>Ireland</a:t>
                      </a:r>
                      <a:endParaRPr lang="en-US" sz="1300" dirty="0" smtClean="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47007A"/>
                          </a:solidFill>
                          <a:effectLst/>
                          <a:latin typeface="+mn-lt"/>
                          <a:ea typeface="Calibri"/>
                          <a:cs typeface="Times New Roman"/>
                          <a:sym typeface="Wingdings"/>
                        </a:rPr>
                        <a:t> </a:t>
                      </a:r>
                      <a:r>
                        <a:rPr lang="en-GB" sz="1300" dirty="0" smtClean="0">
                          <a:effectLst/>
                          <a:latin typeface="+mn-lt"/>
                          <a:ea typeface="Calibri"/>
                          <a:cs typeface="Times New Roman"/>
                        </a:rPr>
                        <a:t>Netherlands</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solidFill>
                            <a:srgbClr val="CCCC00"/>
                          </a:solidFill>
                          <a:effectLst/>
                          <a:latin typeface="+mn-lt"/>
                          <a:ea typeface="Calibri"/>
                          <a:cs typeface="Times New Roman"/>
                          <a:sym typeface="Wingdings"/>
                        </a:rPr>
                        <a:t> </a:t>
                      </a:r>
                      <a:r>
                        <a:rPr lang="en-GB" sz="1300" dirty="0" smtClean="0">
                          <a:effectLst/>
                          <a:latin typeface="+mn-lt"/>
                          <a:ea typeface="Calibri"/>
                          <a:cs typeface="Times New Roman"/>
                        </a:rPr>
                        <a:t>Poland</a:t>
                      </a:r>
                      <a:endParaRPr lang="en-US" sz="1300" dirty="0">
                        <a:effectLst/>
                        <a:latin typeface="+mn-lt"/>
                        <a:ea typeface="Calibri"/>
                        <a:cs typeface="Times New Roman"/>
                      </a:endParaRPr>
                    </a:p>
                  </a:txBody>
                  <a:tcPr marL="55892" marR="55892" marT="0" marB="0">
                    <a:lnL>
                      <a:noFill/>
                    </a:lnL>
                    <a:lnR>
                      <a:noFill/>
                    </a:lnR>
                    <a:lnT>
                      <a:noFill/>
                    </a:lnT>
                    <a:lnB>
                      <a:noFill/>
                    </a:lnB>
                  </a:tcPr>
                </a:tc>
                <a:tc>
                  <a:txBody>
                    <a:bodyPr/>
                    <a:lstStyle/>
                    <a:p>
                      <a:pPr algn="ctr">
                        <a:lnSpc>
                          <a:spcPct val="115000"/>
                        </a:lnSpc>
                        <a:spcAft>
                          <a:spcPts val="0"/>
                        </a:spcAft>
                      </a:pPr>
                      <a:r>
                        <a:rPr lang="en-GB" sz="1300" dirty="0" smtClean="0">
                          <a:effectLst/>
                          <a:latin typeface="Calibri"/>
                          <a:ea typeface="Calibri"/>
                          <a:cs typeface="Times New Roman"/>
                          <a:sym typeface="Wingdings"/>
                        </a:rPr>
                        <a:t> </a:t>
                      </a:r>
                      <a:r>
                        <a:rPr lang="en-GB" sz="1300" dirty="0" smtClean="0">
                          <a:effectLst/>
                          <a:latin typeface="Calibri"/>
                          <a:ea typeface="Calibri"/>
                          <a:cs typeface="Times New Roman"/>
                        </a:rPr>
                        <a:t>TOTAL</a:t>
                      </a:r>
                      <a:endParaRPr lang="en-US" sz="1300" dirty="0">
                        <a:effectLst/>
                        <a:latin typeface="Calibri"/>
                        <a:ea typeface="Calibri"/>
                        <a:cs typeface="Times New Roman"/>
                      </a:endParaRPr>
                    </a:p>
                  </a:txBody>
                  <a:tcPr marL="55892" marR="55892" marT="0" marB="0">
                    <a:lnL>
                      <a:noFill/>
                    </a:lnL>
                    <a:lnR>
                      <a:noFill/>
                    </a:lnR>
                    <a:lnT>
                      <a:noFill/>
                    </a:lnT>
                    <a:lnB>
                      <a:noFill/>
                    </a:lnB>
                  </a:tcPr>
                </a:tc>
              </a:tr>
            </a:tbl>
          </a:graphicData>
        </a:graphic>
      </p:graphicFrame>
      <p:sp>
        <p:nvSpPr>
          <p:cNvPr id="61454" name="Textfeld 9"/>
          <p:cNvSpPr txBox="1">
            <a:spLocks noChangeArrowheads="1"/>
          </p:cNvSpPr>
          <p:nvPr/>
        </p:nvSpPr>
        <p:spPr bwMode="auto">
          <a:xfrm>
            <a:off x="103188" y="5835326"/>
            <a:ext cx="8856662" cy="276225"/>
          </a:xfrm>
          <a:prstGeom prst="rect">
            <a:avLst/>
          </a:prstGeom>
          <a:noFill/>
          <a:ln w="9525">
            <a:noFill/>
            <a:miter lim="800000"/>
            <a:headEnd/>
            <a:tailEnd/>
          </a:ln>
        </p:spPr>
        <p:txBody>
          <a:bodyPr>
            <a:spAutoFit/>
          </a:bodyPr>
          <a:lstStyle/>
          <a:p>
            <a:r>
              <a:rPr lang="en-GB" sz="1200" i="1" dirty="0"/>
              <a:t>*Pearson’s correlation coefficient,*p&lt;0.05</a:t>
            </a:r>
            <a:endParaRPr lang="en-US" sz="1200" dirty="0"/>
          </a:p>
        </p:txBody>
      </p:sp>
      <p:sp>
        <p:nvSpPr>
          <p:cNvPr id="4" name="Slide Number Placeholder 3"/>
          <p:cNvSpPr>
            <a:spLocks noGrp="1"/>
          </p:cNvSpPr>
          <p:nvPr>
            <p:ph type="sldNum" sz="quarter" idx="12"/>
          </p:nvPr>
        </p:nvSpPr>
        <p:spPr/>
        <p:txBody>
          <a:bodyPr/>
          <a:lstStyle/>
          <a:p>
            <a:fld id="{902E83EF-6F5B-8A4F-953C-6DD97E98B739}" type="slidenum">
              <a:rPr lang="en-US" smtClean="0"/>
              <a:t>9</a:t>
            </a:fld>
            <a:endParaRPr lang="en-US"/>
          </a:p>
        </p:txBody>
      </p:sp>
    </p:spTree>
    <p:extLst>
      <p:ext uri="{BB962C8B-B14F-4D97-AF65-F5344CB8AC3E}">
        <p14:creationId xmlns:p14="http://schemas.microsoft.com/office/powerpoint/2010/main" val="24274319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Waveform.thmx</Template>
  <TotalTime>632</TotalTime>
  <Words>2220</Words>
  <Application>Microsoft Macintosh PowerPoint</Application>
  <PresentationFormat>On-screen Show (4:3)</PresentationFormat>
  <Paragraphs>520</Paragraphs>
  <Slides>40</Slides>
  <Notes>10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Waveform</vt:lpstr>
      <vt:lpstr>Health Literacy Research in Europe and Ireland: The State of the Art</vt:lpstr>
      <vt:lpstr>Overview </vt:lpstr>
      <vt:lpstr>The State of the Art in Europe</vt:lpstr>
      <vt:lpstr>PowerPoint Presentation</vt:lpstr>
      <vt:lpstr>Integrated HLS-EU Model of Health Literacy</vt:lpstr>
      <vt:lpstr>Antecedents</vt:lpstr>
      <vt:lpstr>Percentages of different levels of General Health Literacy,  for countries and total sample</vt:lpstr>
      <vt:lpstr>General Health Literacy  Mean Scores by Age and Country</vt:lpstr>
      <vt:lpstr>General Health Literacy  Mean Scores by Perceived Social Status and Country</vt:lpstr>
      <vt:lpstr>General Health Literacy Mean Scores by Financial Deprivation and Country</vt:lpstr>
      <vt:lpstr>General Health Literacy Index Mean Scores by Self-Assessed Health and Country</vt:lpstr>
      <vt:lpstr>Summary of Results</vt:lpstr>
      <vt:lpstr>Summary General Health Literacy (Europe)  </vt:lpstr>
      <vt:lpstr>Current Research</vt:lpstr>
      <vt:lpstr>Recent Data Collection: Portugal </vt:lpstr>
      <vt:lpstr>Recent Data Collection: Portugal </vt:lpstr>
      <vt:lpstr>Conclusions of HLS - Portugal</vt:lpstr>
      <vt:lpstr>Recent Data Collection: Belgium – HLS-EU-Q16 </vt:lpstr>
      <vt:lpstr>Recent Data Collection: Belgium – HLS-EU-Q16 </vt:lpstr>
      <vt:lpstr>Recent Data Collection: Belgium </vt:lpstr>
      <vt:lpstr>Recent Data Collection: Belgium </vt:lpstr>
      <vt:lpstr>Recent Data Collection: Denmark </vt:lpstr>
      <vt:lpstr>Denmark: Research Design </vt:lpstr>
      <vt:lpstr>PowerPoint Presentation</vt:lpstr>
      <vt:lpstr>PowerPoint Presentation</vt:lpstr>
      <vt:lpstr>PowerPoint Presentation</vt:lpstr>
      <vt:lpstr>Italy</vt:lpstr>
      <vt:lpstr>PowerPoint Presentation</vt:lpstr>
      <vt:lpstr>The Curious Case of Health Literacy  and Health Behaviour</vt:lpstr>
      <vt:lpstr>Health Literacy and Health Behaviour among People aged 50+ in Ireland </vt:lpstr>
      <vt:lpstr>Health Literacy and Health Behaviour among People aged 50+ in Ireland </vt:lpstr>
      <vt:lpstr>Information Processing Pathways and Health Behaviour (Smoking and Alcohol) </vt:lpstr>
      <vt:lpstr>Health Literacy and Chronic Disease Management </vt:lpstr>
      <vt:lpstr>The role of technology and connected health solutions?  </vt:lpstr>
      <vt:lpstr>Key Research Areas Responding to the Health Literacy Epidemic</vt:lpstr>
      <vt:lpstr>Current Areas of Health Literacy Research in Ireland  </vt:lpstr>
      <vt:lpstr>Key Messages: Research Agenda</vt:lpstr>
      <vt:lpstr>Key Messages: Actionable Policy</vt:lpstr>
      <vt:lpstr>PowerPoint Presentation</vt:lpstr>
      <vt:lpstr>Thank you </vt:lpstr>
    </vt:vector>
  </TitlesOfParts>
  <Company>UCD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Research in Europe and Ireland: The State of the Art</dc:title>
  <dc:creator>Gerardine Doyle</dc:creator>
  <cp:lastModifiedBy>Gerardine Doyle</cp:lastModifiedBy>
  <cp:revision>42</cp:revision>
  <cp:lastPrinted>2015-06-15T15:04:58Z</cp:lastPrinted>
  <dcterms:created xsi:type="dcterms:W3CDTF">2015-06-14T10:50:14Z</dcterms:created>
  <dcterms:modified xsi:type="dcterms:W3CDTF">2015-06-17T06:32:56Z</dcterms:modified>
</cp:coreProperties>
</file>