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8.jpg" ContentType="image/jpeg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66" r:id="rId3"/>
    <p:sldId id="257" r:id="rId4"/>
    <p:sldId id="261" r:id="rId5"/>
    <p:sldId id="258" r:id="rId6"/>
    <p:sldId id="540" r:id="rId7"/>
    <p:sldId id="259" r:id="rId8"/>
    <p:sldId id="264" r:id="rId9"/>
    <p:sldId id="262" r:id="rId10"/>
    <p:sldId id="263" r:id="rId11"/>
    <p:sldId id="539" r:id="rId12"/>
  </p:sldIdLst>
  <p:sldSz cx="18288000" cy="10287000"/>
  <p:notesSz cx="18288000" cy="10287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249" autoAdjust="0"/>
  </p:normalViewPr>
  <p:slideViewPr>
    <p:cSldViewPr>
      <p:cViewPr varScale="1">
        <p:scale>
          <a:sx n="46" d="100"/>
          <a:sy n="46" d="100"/>
        </p:scale>
        <p:origin x="756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EE373-2ADA-4CA0-820A-5EA1E424585B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93ACD7-A517-44C5-8CCB-4BB51D1FE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71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  <a:defRPr/>
            </a:pPr>
            <a:endParaRPr lang="en-US" sz="1200" dirty="0">
              <a:ea typeface="MS PGothic" panose="020B0600070205080204" pitchFamily="34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3ACD7-A517-44C5-8CCB-4BB51D1FE87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579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3ACD7-A517-44C5-8CCB-4BB51D1FE87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359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E" alt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5851130-2E56-478F-9DE1-9DCB9336E871}" type="slidenum">
              <a:rPr lang="en-IE" altLang="en-US" smtClean="0"/>
              <a:pPr/>
              <a:t>11</a:t>
            </a:fld>
            <a:endParaRPr lang="en-IE" altLang="en-US"/>
          </a:p>
        </p:txBody>
      </p:sp>
    </p:spTree>
    <p:extLst>
      <p:ext uri="{BB962C8B-B14F-4D97-AF65-F5344CB8AC3E}">
        <p14:creationId xmlns:p14="http://schemas.microsoft.com/office/powerpoint/2010/main" val="3941358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584294" y="3501852"/>
            <a:ext cx="2490470" cy="17303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1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969020" y="7118983"/>
            <a:ext cx="12349958" cy="14871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 u="heavy">
                <a:solidFill>
                  <a:srgbClr val="18176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00" b="0" i="0" u="heavy">
                <a:solidFill>
                  <a:srgbClr val="18176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00" b="0" i="0" u="heavy">
                <a:solidFill>
                  <a:srgbClr val="18176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394329" y="2345999"/>
            <a:ext cx="5697855" cy="55778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750" b="0" i="1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8/31/2022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00" b="0" i="0" u="heavy">
                <a:solidFill>
                  <a:srgbClr val="18176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8/31/2022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8/31/2022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16000" y="4445349"/>
            <a:ext cx="1993900" cy="508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00" b="0" i="0" u="heavy">
                <a:solidFill>
                  <a:srgbClr val="18176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38107" y="3555632"/>
            <a:ext cx="16811784" cy="54013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g"/><Relationship Id="rId12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g"/><Relationship Id="rId11" Type="http://schemas.openxmlformats.org/officeDocument/2006/relationships/image" Target="../media/image8.jpg"/><Relationship Id="rId5" Type="http://schemas.openxmlformats.org/officeDocument/2006/relationships/image" Target="../media/image2.jpg"/><Relationship Id="rId10" Type="http://schemas.openxmlformats.org/officeDocument/2006/relationships/image" Target="../media/image7.jpg"/><Relationship Id="rId4" Type="http://schemas.openxmlformats.org/officeDocument/2006/relationships/image" Target="../media/image1.jpg"/><Relationship Id="rId9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hyperlink" Target="mailto:Orla.Richardson@nuigalway.ie" TargetMode="External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g"/><Relationship Id="rId12" Type="http://schemas.openxmlformats.org/officeDocument/2006/relationships/image" Target="../media/image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7.jpg"/><Relationship Id="rId11" Type="http://schemas.openxmlformats.org/officeDocument/2006/relationships/image" Target="../media/image22.png"/><Relationship Id="rId5" Type="http://schemas.openxmlformats.org/officeDocument/2006/relationships/image" Target="../media/image16.jpg"/><Relationship Id="rId10" Type="http://schemas.openxmlformats.org/officeDocument/2006/relationships/image" Target="../media/image21.jpeg"/><Relationship Id="rId4" Type="http://schemas.openxmlformats.org/officeDocument/2006/relationships/image" Target="../media/image15.jpg"/><Relationship Id="rId9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10" Type="http://schemas.openxmlformats.org/officeDocument/2006/relationships/image" Target="../media/image9.png"/><Relationship Id="rId4" Type="http://schemas.openxmlformats.org/officeDocument/2006/relationships/image" Target="../media/image23.jpg"/><Relationship Id="rId9" Type="http://schemas.openxmlformats.org/officeDocument/2006/relationships/image" Target="../media/image2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jp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5927750" y="4123181"/>
            <a:ext cx="4115435" cy="4112260"/>
            <a:chOff x="5927750" y="4123181"/>
            <a:chExt cx="4115435" cy="4112260"/>
          </a:xfrm>
        </p:grpSpPr>
        <p:sp>
          <p:nvSpPr>
            <p:cNvPr id="4" name="object 4"/>
            <p:cNvSpPr/>
            <p:nvPr/>
          </p:nvSpPr>
          <p:spPr>
            <a:xfrm>
              <a:off x="7985455" y="4123181"/>
              <a:ext cx="2057400" cy="2057400"/>
            </a:xfrm>
            <a:custGeom>
              <a:avLst/>
              <a:gdLst/>
              <a:ahLst/>
              <a:cxnLst/>
              <a:rect l="l" t="t" r="r" b="b"/>
              <a:pathLst>
                <a:path w="2057400" h="2057400">
                  <a:moveTo>
                    <a:pt x="2057400" y="2057400"/>
                  </a:moveTo>
                  <a:lnTo>
                    <a:pt x="0" y="2057400"/>
                  </a:lnTo>
                  <a:lnTo>
                    <a:pt x="0" y="0"/>
                  </a:lnTo>
                  <a:lnTo>
                    <a:pt x="2057400" y="0"/>
                  </a:lnTo>
                  <a:lnTo>
                    <a:pt x="2057400" y="2057400"/>
                  </a:lnTo>
                  <a:close/>
                </a:path>
              </a:pathLst>
            </a:custGeom>
            <a:solidFill>
              <a:srgbClr val="61A2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927750" y="6177777"/>
              <a:ext cx="2057400" cy="2057400"/>
            </a:xfrm>
            <a:custGeom>
              <a:avLst/>
              <a:gdLst/>
              <a:ahLst/>
              <a:cxnLst/>
              <a:rect l="l" t="t" r="r" b="b"/>
              <a:pathLst>
                <a:path w="2057400" h="2057400">
                  <a:moveTo>
                    <a:pt x="2057400" y="2057400"/>
                  </a:moveTo>
                  <a:lnTo>
                    <a:pt x="0" y="2057400"/>
                  </a:lnTo>
                  <a:lnTo>
                    <a:pt x="0" y="0"/>
                  </a:lnTo>
                  <a:lnTo>
                    <a:pt x="2057400" y="0"/>
                  </a:lnTo>
                  <a:lnTo>
                    <a:pt x="2057400" y="2057400"/>
                  </a:lnTo>
                  <a:close/>
                </a:path>
              </a:pathLst>
            </a:custGeom>
            <a:solidFill>
              <a:srgbClr val="FFC8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7985455" y="0"/>
            <a:ext cx="10302875" cy="10287000"/>
            <a:chOff x="7985455" y="0"/>
            <a:chExt cx="10302875" cy="10287000"/>
          </a:xfrm>
        </p:grpSpPr>
        <p:sp>
          <p:nvSpPr>
            <p:cNvPr id="7" name="object 7"/>
            <p:cNvSpPr/>
            <p:nvPr/>
          </p:nvSpPr>
          <p:spPr>
            <a:xfrm>
              <a:off x="14158569" y="6177777"/>
              <a:ext cx="4114799" cy="410529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043160" y="4123212"/>
              <a:ext cx="4114799" cy="410525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985455" y="8232403"/>
              <a:ext cx="4114799" cy="205459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985455" y="6170797"/>
              <a:ext cx="2053757" cy="205739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158569" y="4123181"/>
              <a:ext cx="4114800" cy="2057400"/>
            </a:xfrm>
            <a:custGeom>
              <a:avLst/>
              <a:gdLst/>
              <a:ahLst/>
              <a:cxnLst/>
              <a:rect l="l" t="t" r="r" b="b"/>
              <a:pathLst>
                <a:path w="4114800" h="2057400">
                  <a:moveTo>
                    <a:pt x="4114800" y="2057400"/>
                  </a:moveTo>
                  <a:lnTo>
                    <a:pt x="0" y="2057400"/>
                  </a:lnTo>
                  <a:lnTo>
                    <a:pt x="0" y="0"/>
                  </a:lnTo>
                  <a:lnTo>
                    <a:pt x="4114800" y="0"/>
                  </a:lnTo>
                  <a:lnTo>
                    <a:pt x="4114800" y="2057400"/>
                  </a:lnTo>
                  <a:close/>
                </a:path>
              </a:pathLst>
            </a:custGeom>
            <a:solidFill>
              <a:srgbClr val="FDCB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100865" y="8232404"/>
              <a:ext cx="2057400" cy="2054860"/>
            </a:xfrm>
            <a:custGeom>
              <a:avLst/>
              <a:gdLst/>
              <a:ahLst/>
              <a:cxnLst/>
              <a:rect l="l" t="t" r="r" b="b"/>
              <a:pathLst>
                <a:path w="2057400" h="2054859">
                  <a:moveTo>
                    <a:pt x="2057399" y="2054595"/>
                  </a:moveTo>
                  <a:lnTo>
                    <a:pt x="0" y="2054595"/>
                  </a:lnTo>
                  <a:lnTo>
                    <a:pt x="0" y="0"/>
                  </a:lnTo>
                  <a:lnTo>
                    <a:pt x="2057399" y="0"/>
                  </a:lnTo>
                  <a:lnTo>
                    <a:pt x="2057399" y="2054595"/>
                  </a:lnTo>
                  <a:close/>
                </a:path>
              </a:pathLst>
            </a:custGeom>
            <a:solidFill>
              <a:srgbClr val="2928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043160" y="2068582"/>
              <a:ext cx="4114799" cy="205739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2100864" y="0"/>
              <a:ext cx="2057400" cy="2066925"/>
            </a:xfrm>
            <a:custGeom>
              <a:avLst/>
              <a:gdLst/>
              <a:ahLst/>
              <a:cxnLst/>
              <a:rect l="l" t="t" r="r" b="b"/>
              <a:pathLst>
                <a:path w="2057400" h="2066925">
                  <a:moveTo>
                    <a:pt x="2057400" y="2066925"/>
                  </a:moveTo>
                  <a:lnTo>
                    <a:pt x="0" y="2066925"/>
                  </a:lnTo>
                  <a:lnTo>
                    <a:pt x="0" y="0"/>
                  </a:lnTo>
                  <a:lnTo>
                    <a:pt x="2057400" y="0"/>
                  </a:lnTo>
                  <a:lnTo>
                    <a:pt x="2057400" y="2066925"/>
                  </a:lnTo>
                  <a:close/>
                </a:path>
              </a:pathLst>
            </a:custGeom>
            <a:solidFill>
              <a:srgbClr val="459A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4158569" y="0"/>
              <a:ext cx="4129430" cy="412430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955313" y="820116"/>
            <a:ext cx="1240535" cy="118414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016000" y="2186100"/>
            <a:ext cx="5857240" cy="13646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750" spc="-470" dirty="0">
                <a:solidFill>
                  <a:srgbClr val="181769"/>
                </a:solidFill>
                <a:latin typeface="Arial"/>
                <a:cs typeface="Arial"/>
              </a:rPr>
              <a:t>P</a:t>
            </a:r>
            <a:r>
              <a:rPr sz="8750" spc="505" dirty="0">
                <a:solidFill>
                  <a:srgbClr val="181769"/>
                </a:solidFill>
                <a:latin typeface="Arial"/>
                <a:cs typeface="Arial"/>
              </a:rPr>
              <a:t>h</a:t>
            </a:r>
            <a:r>
              <a:rPr sz="8750" spc="495" dirty="0">
                <a:solidFill>
                  <a:srgbClr val="181769"/>
                </a:solidFill>
                <a:latin typeface="Arial"/>
                <a:cs typeface="Arial"/>
              </a:rPr>
              <a:t>i</a:t>
            </a:r>
            <a:r>
              <a:rPr sz="8750" spc="685" dirty="0">
                <a:solidFill>
                  <a:srgbClr val="181769"/>
                </a:solidFill>
                <a:latin typeface="Arial"/>
                <a:cs typeface="Arial"/>
              </a:rPr>
              <a:t>l</a:t>
            </a:r>
            <a:r>
              <a:rPr sz="8750" spc="320" dirty="0">
                <a:solidFill>
                  <a:srgbClr val="181769"/>
                </a:solidFill>
                <a:latin typeface="Arial"/>
                <a:cs typeface="Arial"/>
              </a:rPr>
              <a:t>o</a:t>
            </a:r>
            <a:r>
              <a:rPr sz="8550" spc="715" dirty="0">
                <a:solidFill>
                  <a:srgbClr val="181769"/>
                </a:solidFill>
                <a:latin typeface="Trebuchet MS"/>
                <a:cs typeface="Trebuchet MS"/>
              </a:rPr>
              <a:t>s</a:t>
            </a:r>
            <a:r>
              <a:rPr sz="8750" spc="320" dirty="0">
                <a:solidFill>
                  <a:srgbClr val="181769"/>
                </a:solidFill>
                <a:latin typeface="Arial"/>
                <a:cs typeface="Arial"/>
              </a:rPr>
              <a:t>o</a:t>
            </a:r>
            <a:r>
              <a:rPr sz="8750" spc="515" dirty="0">
                <a:solidFill>
                  <a:srgbClr val="181769"/>
                </a:solidFill>
                <a:latin typeface="Arial"/>
                <a:cs typeface="Arial"/>
              </a:rPr>
              <a:t>p</a:t>
            </a:r>
            <a:r>
              <a:rPr sz="8750" spc="505" dirty="0">
                <a:solidFill>
                  <a:srgbClr val="181769"/>
                </a:solidFill>
                <a:latin typeface="Arial"/>
                <a:cs typeface="Arial"/>
              </a:rPr>
              <a:t>h</a:t>
            </a:r>
            <a:r>
              <a:rPr sz="8550" spc="530" dirty="0">
                <a:solidFill>
                  <a:srgbClr val="181769"/>
                </a:solidFill>
                <a:latin typeface="Trebuchet MS"/>
                <a:cs typeface="Trebuchet MS"/>
              </a:rPr>
              <a:t>y</a:t>
            </a:r>
            <a:endParaRPr sz="8550" dirty="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16000" y="3365321"/>
            <a:ext cx="4144645" cy="4495461"/>
          </a:xfrm>
          <a:prstGeom prst="rect">
            <a:avLst/>
          </a:prstGeom>
        </p:spPr>
        <p:txBody>
          <a:bodyPr vert="horz" wrap="square" lIns="0" tIns="184785" rIns="0" bIns="0" rtlCol="0">
            <a:spAutoFit/>
          </a:bodyPr>
          <a:lstStyle/>
          <a:p>
            <a:pPr marL="12700" marR="5080">
              <a:lnSpc>
                <a:spcPts val="9290"/>
              </a:lnSpc>
              <a:spcBef>
                <a:spcPts val="1455"/>
              </a:spcBef>
            </a:pPr>
            <a:r>
              <a:rPr lang="en-US" sz="8750" spc="484" dirty="0">
                <a:solidFill>
                  <a:srgbClr val="181769"/>
                </a:solidFill>
                <a:latin typeface="Arial"/>
                <a:cs typeface="Arial"/>
              </a:rPr>
              <a:t>I</a:t>
            </a:r>
            <a:r>
              <a:rPr sz="8750" spc="484" dirty="0">
                <a:solidFill>
                  <a:srgbClr val="181769"/>
                </a:solidFill>
                <a:latin typeface="Arial"/>
                <a:cs typeface="Arial"/>
              </a:rPr>
              <a:t>n</a:t>
            </a:r>
            <a:r>
              <a:rPr lang="en-US" sz="8750" spc="484" dirty="0">
                <a:solidFill>
                  <a:srgbClr val="181769"/>
                </a:solidFill>
                <a:latin typeface="Arial"/>
                <a:cs typeface="Arial"/>
              </a:rPr>
              <a:t> </a:t>
            </a:r>
            <a:r>
              <a:rPr sz="8750" spc="509" dirty="0">
                <a:solidFill>
                  <a:srgbClr val="181769"/>
                </a:solidFill>
                <a:latin typeface="Arial"/>
                <a:cs typeface="Arial"/>
              </a:rPr>
              <a:t>I</a:t>
            </a:r>
            <a:r>
              <a:rPr sz="8550" spc="509" dirty="0">
                <a:solidFill>
                  <a:srgbClr val="181769"/>
                </a:solidFill>
                <a:latin typeface="Trebuchet MS"/>
                <a:cs typeface="Trebuchet MS"/>
              </a:rPr>
              <a:t>r</a:t>
            </a:r>
            <a:r>
              <a:rPr sz="8750" spc="509" dirty="0">
                <a:solidFill>
                  <a:srgbClr val="181769"/>
                </a:solidFill>
                <a:latin typeface="Arial"/>
                <a:cs typeface="Arial"/>
              </a:rPr>
              <a:t>i</a:t>
            </a:r>
            <a:r>
              <a:rPr sz="8550" spc="509" dirty="0">
                <a:solidFill>
                  <a:srgbClr val="181769"/>
                </a:solidFill>
                <a:latin typeface="Trebuchet MS"/>
                <a:cs typeface="Trebuchet MS"/>
              </a:rPr>
              <a:t>s</a:t>
            </a:r>
            <a:r>
              <a:rPr sz="8750" spc="509" dirty="0">
                <a:solidFill>
                  <a:srgbClr val="181769"/>
                </a:solidFill>
                <a:latin typeface="Arial"/>
                <a:cs typeface="Arial"/>
              </a:rPr>
              <a:t>h  </a:t>
            </a:r>
            <a:r>
              <a:rPr sz="8750" spc="-610" dirty="0">
                <a:solidFill>
                  <a:srgbClr val="181769"/>
                </a:solidFill>
                <a:latin typeface="Arial"/>
                <a:cs typeface="Arial"/>
              </a:rPr>
              <a:t>S</a:t>
            </a:r>
            <a:r>
              <a:rPr sz="8750" spc="240" dirty="0">
                <a:solidFill>
                  <a:srgbClr val="181769"/>
                </a:solidFill>
                <a:latin typeface="Arial"/>
                <a:cs typeface="Arial"/>
              </a:rPr>
              <a:t>c</a:t>
            </a:r>
            <a:r>
              <a:rPr sz="8750" spc="505" dirty="0">
                <a:solidFill>
                  <a:srgbClr val="181769"/>
                </a:solidFill>
                <a:latin typeface="Arial"/>
                <a:cs typeface="Arial"/>
              </a:rPr>
              <a:t>h</a:t>
            </a:r>
            <a:r>
              <a:rPr sz="8750" spc="320" dirty="0">
                <a:solidFill>
                  <a:srgbClr val="181769"/>
                </a:solidFill>
                <a:latin typeface="Arial"/>
                <a:cs typeface="Arial"/>
              </a:rPr>
              <a:t>oo</a:t>
            </a:r>
            <a:r>
              <a:rPr sz="8750" spc="685" dirty="0">
                <a:solidFill>
                  <a:srgbClr val="181769"/>
                </a:solidFill>
                <a:latin typeface="Arial"/>
                <a:cs typeface="Arial"/>
              </a:rPr>
              <a:t>l</a:t>
            </a:r>
            <a:r>
              <a:rPr sz="8550" spc="720" dirty="0">
                <a:solidFill>
                  <a:srgbClr val="181769"/>
                </a:solidFill>
                <a:latin typeface="Trebuchet MS"/>
                <a:cs typeface="Trebuchet MS"/>
              </a:rPr>
              <a:t>s</a:t>
            </a:r>
            <a:endParaRPr lang="en-GB" sz="8550" spc="720" dirty="0">
              <a:solidFill>
                <a:srgbClr val="181769"/>
              </a:solidFill>
              <a:latin typeface="Trebuchet MS"/>
              <a:cs typeface="Trebuchet MS"/>
            </a:endParaRPr>
          </a:p>
          <a:p>
            <a:pPr marL="12700" marR="5080">
              <a:spcBef>
                <a:spcPts val="1455"/>
              </a:spcBef>
            </a:pPr>
            <a:r>
              <a:rPr lang="en-IE" sz="5000" spc="720" dirty="0">
                <a:solidFill>
                  <a:srgbClr val="181769"/>
                </a:solidFill>
                <a:latin typeface="Trebuchet MS"/>
                <a:cs typeface="Trebuchet MS"/>
              </a:rPr>
              <a:t>-PI2108 </a:t>
            </a:r>
          </a:p>
          <a:p>
            <a:pPr marL="12700" marR="5080">
              <a:spcBef>
                <a:spcPts val="1455"/>
              </a:spcBef>
            </a:pPr>
            <a:r>
              <a:rPr lang="en-IE" sz="5000" spc="720" dirty="0">
                <a:solidFill>
                  <a:srgbClr val="181769"/>
                </a:solidFill>
                <a:latin typeface="Trebuchet MS"/>
                <a:cs typeface="Trebuchet MS"/>
              </a:rPr>
              <a:t>-PI2109</a:t>
            </a:r>
            <a:endParaRPr sz="5000" dirty="0">
              <a:latin typeface="Trebuchet MS"/>
              <a:cs typeface="Trebuchet MS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3870014" y="8232403"/>
            <a:ext cx="4114799" cy="205459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00E7660-74BA-4F92-BCAC-BC1E011FCB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462412" y="72866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7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29285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125441" y="0"/>
            <a:ext cx="12134850" cy="10287000"/>
            <a:chOff x="6153363" y="0"/>
            <a:chExt cx="12134850" cy="10287000"/>
          </a:xfrm>
        </p:grpSpPr>
        <p:sp>
          <p:nvSpPr>
            <p:cNvPr id="4" name="object 4"/>
            <p:cNvSpPr/>
            <p:nvPr/>
          </p:nvSpPr>
          <p:spPr>
            <a:xfrm>
              <a:off x="10866242" y="0"/>
              <a:ext cx="7421880" cy="5143500"/>
            </a:xfrm>
            <a:custGeom>
              <a:avLst/>
              <a:gdLst/>
              <a:ahLst/>
              <a:cxnLst/>
              <a:rect l="l" t="t" r="r" b="b"/>
              <a:pathLst>
                <a:path w="7421880" h="5143500">
                  <a:moveTo>
                    <a:pt x="0" y="0"/>
                  </a:moveTo>
                  <a:lnTo>
                    <a:pt x="7421758" y="0"/>
                  </a:lnTo>
                  <a:lnTo>
                    <a:pt x="7421758" y="5143499"/>
                  </a:lnTo>
                  <a:lnTo>
                    <a:pt x="0" y="51434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617464" y="5143499"/>
              <a:ext cx="7667609" cy="514349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153363" y="5143499"/>
              <a:ext cx="4714875" cy="5143500"/>
            </a:xfrm>
            <a:custGeom>
              <a:avLst/>
              <a:gdLst/>
              <a:ahLst/>
              <a:cxnLst/>
              <a:rect l="l" t="t" r="r" b="b"/>
              <a:pathLst>
                <a:path w="4714875" h="5143500">
                  <a:moveTo>
                    <a:pt x="4714875" y="5143500"/>
                  </a:moveTo>
                  <a:lnTo>
                    <a:pt x="0" y="5143500"/>
                  </a:lnTo>
                  <a:lnTo>
                    <a:pt x="0" y="0"/>
                  </a:lnTo>
                  <a:lnTo>
                    <a:pt x="4714875" y="0"/>
                  </a:lnTo>
                  <a:lnTo>
                    <a:pt x="4714875" y="5143500"/>
                  </a:lnTo>
                  <a:close/>
                </a:path>
              </a:pathLst>
            </a:custGeom>
            <a:solidFill>
              <a:srgbClr val="DE67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153363" y="0"/>
              <a:ext cx="4714859" cy="514279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024457" y="0"/>
              <a:ext cx="4263541" cy="514371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1866150" y="1326407"/>
            <a:ext cx="1209040" cy="5638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500" u="heavy" spc="125" dirty="0">
                <a:solidFill>
                  <a:srgbClr val="181769"/>
                </a:solidFill>
                <a:uFill>
                  <a:solidFill>
                    <a:srgbClr val="181769"/>
                  </a:solidFill>
                </a:uFill>
                <a:latin typeface="Arial"/>
                <a:cs typeface="Arial"/>
              </a:rPr>
              <a:t>H</a:t>
            </a:r>
            <a:r>
              <a:rPr sz="3500" u="heavy" spc="-80" dirty="0">
                <a:solidFill>
                  <a:srgbClr val="181769"/>
                </a:solidFill>
                <a:uFill>
                  <a:solidFill>
                    <a:srgbClr val="181769"/>
                  </a:solidFill>
                </a:uFill>
                <a:latin typeface="Arial"/>
                <a:cs typeface="Arial"/>
              </a:rPr>
              <a:t>a</a:t>
            </a:r>
            <a:r>
              <a:rPr sz="3500" u="heavy" spc="185" dirty="0">
                <a:solidFill>
                  <a:srgbClr val="181769"/>
                </a:solidFill>
                <a:uFill>
                  <a:solidFill>
                    <a:srgbClr val="181769"/>
                  </a:solidFill>
                </a:uFill>
                <a:latin typeface="Arial"/>
                <a:cs typeface="Arial"/>
              </a:rPr>
              <a:t>ll</a:t>
            </a:r>
            <a:r>
              <a:rPr sz="3500" u="heavy" spc="110" dirty="0">
                <a:solidFill>
                  <a:srgbClr val="181769"/>
                </a:solidFill>
                <a:uFill>
                  <a:solidFill>
                    <a:srgbClr val="181769"/>
                  </a:solidFill>
                </a:uFill>
                <a:latin typeface="Arial"/>
                <a:cs typeface="Arial"/>
              </a:rPr>
              <a:t>i</a:t>
            </a:r>
            <a:r>
              <a:rPr sz="3500" u="heavy" spc="25" dirty="0">
                <a:solidFill>
                  <a:srgbClr val="181769"/>
                </a:solidFill>
                <a:uFill>
                  <a:solidFill>
                    <a:srgbClr val="181769"/>
                  </a:solidFill>
                </a:uFill>
                <a:latin typeface="Arial"/>
                <a:cs typeface="Arial"/>
              </a:rPr>
              <a:t>e</a:t>
            </a:r>
            <a:endParaRPr sz="35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437097" y="2248844"/>
            <a:ext cx="2066925" cy="13110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3189" marR="5080" indent="-111125">
              <a:lnSpc>
                <a:spcPct val="120300"/>
              </a:lnSpc>
              <a:spcBef>
                <a:spcPts val="100"/>
              </a:spcBef>
            </a:pPr>
            <a:r>
              <a:rPr lang="en-GB" sz="2400" spc="-30" dirty="0">
                <a:solidFill>
                  <a:srgbClr val="181769"/>
                </a:solidFill>
                <a:latin typeface="Noto Sans"/>
                <a:cs typeface="Noto Sans"/>
              </a:rPr>
              <a:t>Liberal Arts</a:t>
            </a:r>
            <a:r>
              <a:rPr sz="2400" spc="-15" dirty="0">
                <a:solidFill>
                  <a:srgbClr val="181769"/>
                </a:solidFill>
                <a:latin typeface="Noto Sans"/>
                <a:cs typeface="Noto Sans"/>
              </a:rPr>
              <a:t>-  </a:t>
            </a:r>
            <a:r>
              <a:rPr sz="2400" spc="-20" dirty="0">
                <a:solidFill>
                  <a:srgbClr val="181769"/>
                </a:solidFill>
                <a:latin typeface="Noto Sans"/>
                <a:cs typeface="Noto Sans"/>
              </a:rPr>
              <a:t>Williams </a:t>
            </a:r>
            <a:r>
              <a:rPr sz="2400" spc="-35" dirty="0">
                <a:solidFill>
                  <a:srgbClr val="181769"/>
                </a:solidFill>
                <a:latin typeface="Noto Sans"/>
                <a:cs typeface="Noto Sans"/>
              </a:rPr>
              <a:t>College</a:t>
            </a:r>
            <a:endParaRPr sz="2400" dirty="0">
              <a:latin typeface="Noto Sans"/>
              <a:cs typeface="Noto Sans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39787" y="590161"/>
            <a:ext cx="4429760" cy="3528695"/>
          </a:xfrm>
          <a:prstGeom prst="rect">
            <a:avLst/>
          </a:prstGeom>
        </p:spPr>
        <p:txBody>
          <a:bodyPr vert="horz" wrap="square" lIns="0" tIns="187960" rIns="0" bIns="0" rtlCol="0">
            <a:spAutoFit/>
          </a:bodyPr>
          <a:lstStyle/>
          <a:p>
            <a:pPr marL="12700" marR="5080" algn="just">
              <a:lnSpc>
                <a:spcPts val="8760"/>
              </a:lnSpc>
              <a:spcBef>
                <a:spcPts val="1480"/>
              </a:spcBef>
            </a:pPr>
            <a:r>
              <a:rPr sz="8350" u="none" spc="365" dirty="0">
                <a:solidFill>
                  <a:srgbClr val="FFFFFF"/>
                </a:solidFill>
              </a:rPr>
              <a:t>Wha</a:t>
            </a:r>
            <a:r>
              <a:rPr sz="8200" u="none" spc="36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8200" u="none" spc="-3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350" u="none" spc="400" dirty="0">
                <a:solidFill>
                  <a:srgbClr val="FFFFFF"/>
                </a:solidFill>
              </a:rPr>
              <a:t>do  </a:t>
            </a:r>
            <a:r>
              <a:rPr sz="8200" u="none" spc="67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8200" u="none" spc="5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8200" u="none" spc="640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8350" u="none" spc="495" dirty="0">
                <a:solidFill>
                  <a:srgbClr val="FFFFFF"/>
                </a:solidFill>
              </a:rPr>
              <a:t>d</a:t>
            </a:r>
            <a:r>
              <a:rPr sz="8350" u="none" spc="35" dirty="0">
                <a:solidFill>
                  <a:srgbClr val="FFFFFF"/>
                </a:solidFill>
              </a:rPr>
              <a:t>e</a:t>
            </a:r>
            <a:r>
              <a:rPr sz="8350" u="none" spc="450" dirty="0">
                <a:solidFill>
                  <a:srgbClr val="FFFFFF"/>
                </a:solidFill>
              </a:rPr>
              <a:t>n</a:t>
            </a:r>
            <a:r>
              <a:rPr sz="8200" u="none" spc="5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8200" u="none" spc="560" dirty="0">
                <a:solidFill>
                  <a:srgbClr val="FFFFFF"/>
                </a:solidFill>
                <a:latin typeface="Trebuchet MS"/>
                <a:cs typeface="Trebuchet MS"/>
              </a:rPr>
              <a:t>s  </a:t>
            </a:r>
            <a:r>
              <a:rPr sz="8200" u="none" spc="24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8350" u="none" spc="240" dirty="0">
                <a:solidFill>
                  <a:srgbClr val="FFFFFF"/>
                </a:solidFill>
              </a:rPr>
              <a:t>a</a:t>
            </a:r>
            <a:r>
              <a:rPr sz="8200" u="none" spc="240" dirty="0">
                <a:solidFill>
                  <a:srgbClr val="FFFFFF"/>
                </a:solidFill>
                <a:latin typeface="Trebuchet MS"/>
                <a:cs typeface="Trebuchet MS"/>
              </a:rPr>
              <a:t>y</a:t>
            </a:r>
            <a:r>
              <a:rPr sz="8250" u="none" spc="240" dirty="0">
                <a:solidFill>
                  <a:srgbClr val="FFFFFF"/>
                </a:solidFill>
              </a:rPr>
              <a:t>?</a:t>
            </a:r>
            <a:endParaRPr sz="8250" dirty="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9787" y="4642339"/>
            <a:ext cx="5109845" cy="315785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80"/>
              </a:spcBef>
            </a:pPr>
            <a:r>
              <a:rPr sz="2700" i="1" spc="185" dirty="0">
                <a:solidFill>
                  <a:srgbClr val="FFFFFF"/>
                </a:solidFill>
                <a:latin typeface="Arial"/>
                <a:cs typeface="Arial"/>
              </a:rPr>
              <a:t>'</a:t>
            </a:r>
            <a:r>
              <a:rPr sz="2900" i="1" spc="18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2700" i="1" spc="185" dirty="0">
                <a:solidFill>
                  <a:srgbClr val="FFFFFF"/>
                </a:solidFill>
                <a:latin typeface="Arial"/>
                <a:cs typeface="Arial"/>
              </a:rPr>
              <a:t>'</a:t>
            </a:r>
            <a:r>
              <a:rPr sz="2900" i="1" spc="185" dirty="0">
                <a:solidFill>
                  <a:srgbClr val="FFFFFF"/>
                </a:solidFill>
                <a:latin typeface="Trebuchet MS"/>
                <a:cs typeface="Trebuchet MS"/>
              </a:rPr>
              <a:t>ve </a:t>
            </a:r>
            <a:r>
              <a:rPr sz="2900" i="1" spc="-15" dirty="0">
                <a:solidFill>
                  <a:srgbClr val="FFFFFF"/>
                </a:solidFill>
                <a:latin typeface="Trebuchet MS"/>
                <a:cs typeface="Trebuchet MS"/>
              </a:rPr>
              <a:t>just </a:t>
            </a:r>
            <a:r>
              <a:rPr sz="2900" i="1" spc="120" dirty="0">
                <a:solidFill>
                  <a:srgbClr val="FFFFFF"/>
                </a:solidFill>
                <a:latin typeface="Trebuchet MS"/>
                <a:cs typeface="Trebuchet MS"/>
              </a:rPr>
              <a:t>graduated </a:t>
            </a:r>
            <a:r>
              <a:rPr sz="2900" i="1" spc="204" dirty="0">
                <a:solidFill>
                  <a:srgbClr val="FFFFFF"/>
                </a:solidFill>
                <a:latin typeface="Trebuchet MS"/>
                <a:cs typeface="Trebuchet MS"/>
              </a:rPr>
              <a:t>summa  </a:t>
            </a:r>
            <a:r>
              <a:rPr sz="2900" i="1" spc="195" dirty="0">
                <a:solidFill>
                  <a:srgbClr val="FFFFFF"/>
                </a:solidFill>
                <a:latin typeface="Trebuchet MS"/>
                <a:cs typeface="Trebuchet MS"/>
              </a:rPr>
              <a:t>cum </a:t>
            </a:r>
            <a:r>
              <a:rPr sz="2900" i="1" spc="90" dirty="0">
                <a:solidFill>
                  <a:srgbClr val="FFFFFF"/>
                </a:solidFill>
                <a:latin typeface="Trebuchet MS"/>
                <a:cs typeface="Trebuchet MS"/>
              </a:rPr>
              <a:t>laude </a:t>
            </a:r>
            <a:r>
              <a:rPr sz="2700" i="1" spc="185" dirty="0">
                <a:solidFill>
                  <a:srgbClr val="FFFFFF"/>
                </a:solidFill>
                <a:latin typeface="Arial"/>
                <a:cs typeface="Arial"/>
              </a:rPr>
              <a:t>[.....] </a:t>
            </a:r>
            <a:r>
              <a:rPr sz="2900" i="1" spc="155" dirty="0">
                <a:solidFill>
                  <a:srgbClr val="FFFFFF"/>
                </a:solidFill>
                <a:latin typeface="Trebuchet MS"/>
                <a:cs typeface="Trebuchet MS"/>
              </a:rPr>
              <a:t>I </a:t>
            </a:r>
            <a:r>
              <a:rPr sz="2900" i="1" spc="-75" dirty="0">
                <a:solidFill>
                  <a:srgbClr val="FFFFFF"/>
                </a:solidFill>
                <a:latin typeface="Trebuchet MS"/>
                <a:cs typeface="Trebuchet MS"/>
              </a:rPr>
              <a:t>felt  </a:t>
            </a:r>
            <a:r>
              <a:rPr sz="2900" i="1" spc="70" dirty="0">
                <a:solidFill>
                  <a:srgbClr val="FFFFFF"/>
                </a:solidFill>
                <a:latin typeface="Trebuchet MS"/>
                <a:cs typeface="Trebuchet MS"/>
              </a:rPr>
              <a:t>compelled </a:t>
            </a:r>
            <a:r>
              <a:rPr sz="2900" i="1" spc="45" dirty="0">
                <a:solidFill>
                  <a:srgbClr val="FFFFFF"/>
                </a:solidFill>
                <a:latin typeface="Trebuchet MS"/>
                <a:cs typeface="Trebuchet MS"/>
              </a:rPr>
              <a:t>to </a:t>
            </a:r>
            <a:r>
              <a:rPr sz="2900" i="1" spc="114" dirty="0">
                <a:solidFill>
                  <a:srgbClr val="FFFFFF"/>
                </a:solidFill>
                <a:latin typeface="Trebuchet MS"/>
                <a:cs typeface="Trebuchet MS"/>
              </a:rPr>
              <a:t>reach </a:t>
            </a:r>
            <a:r>
              <a:rPr sz="2900" i="1" spc="70" dirty="0">
                <a:solidFill>
                  <a:srgbClr val="FFFFFF"/>
                </a:solidFill>
                <a:latin typeface="Trebuchet MS"/>
                <a:cs typeface="Trebuchet MS"/>
              </a:rPr>
              <a:t>out </a:t>
            </a:r>
            <a:r>
              <a:rPr sz="2900" i="1" spc="195" dirty="0">
                <a:solidFill>
                  <a:srgbClr val="FFFFFF"/>
                </a:solidFill>
                <a:latin typeface="Trebuchet MS"/>
                <a:cs typeface="Trebuchet MS"/>
              </a:rPr>
              <a:t>and  </a:t>
            </a:r>
            <a:r>
              <a:rPr sz="2900" i="1" spc="185" dirty="0">
                <a:solidFill>
                  <a:srgbClr val="FFFFFF"/>
                </a:solidFill>
                <a:latin typeface="Trebuchet MS"/>
                <a:cs typeface="Trebuchet MS"/>
              </a:rPr>
              <a:t>say </a:t>
            </a:r>
            <a:r>
              <a:rPr sz="2900" i="1" spc="130" dirty="0">
                <a:solidFill>
                  <a:srgbClr val="FFFFFF"/>
                </a:solidFill>
                <a:latin typeface="Trebuchet MS"/>
                <a:cs typeface="Trebuchet MS"/>
              </a:rPr>
              <a:t>thank </a:t>
            </a:r>
            <a:r>
              <a:rPr sz="2900" i="1" spc="65" dirty="0">
                <a:solidFill>
                  <a:srgbClr val="FFFFFF"/>
                </a:solidFill>
                <a:latin typeface="Trebuchet MS"/>
                <a:cs typeface="Trebuchet MS"/>
              </a:rPr>
              <a:t>you! </a:t>
            </a:r>
            <a:r>
              <a:rPr sz="2900" i="1" spc="140" dirty="0">
                <a:solidFill>
                  <a:srgbClr val="FFFFFF"/>
                </a:solidFill>
                <a:latin typeface="Trebuchet MS"/>
                <a:cs typeface="Trebuchet MS"/>
              </a:rPr>
              <a:t>Not </a:t>
            </a:r>
            <a:r>
              <a:rPr sz="2900" i="1" spc="80" dirty="0">
                <a:solidFill>
                  <a:srgbClr val="FFFFFF"/>
                </a:solidFill>
                <a:latin typeface="Trebuchet MS"/>
                <a:cs typeface="Trebuchet MS"/>
              </a:rPr>
              <a:t>only </a:t>
            </a:r>
            <a:r>
              <a:rPr sz="2900" i="1" spc="170" dirty="0">
                <a:solidFill>
                  <a:srgbClr val="FFFFFF"/>
                </a:solidFill>
                <a:latin typeface="Trebuchet MS"/>
                <a:cs typeface="Trebuchet MS"/>
              </a:rPr>
              <a:t>was  </a:t>
            </a:r>
            <a:r>
              <a:rPr sz="2900" i="1" spc="95" dirty="0">
                <a:solidFill>
                  <a:srgbClr val="FFFFFF"/>
                </a:solidFill>
                <a:latin typeface="Trebuchet MS"/>
                <a:cs typeface="Trebuchet MS"/>
              </a:rPr>
              <a:t>studying</a:t>
            </a:r>
            <a:r>
              <a:rPr sz="2900" i="1" spc="-1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900" i="1" spc="95" dirty="0">
                <a:solidFill>
                  <a:srgbClr val="FFFFFF"/>
                </a:solidFill>
                <a:latin typeface="Trebuchet MS"/>
                <a:cs typeface="Trebuchet MS"/>
              </a:rPr>
              <a:t>at</a:t>
            </a:r>
            <a:r>
              <a:rPr sz="2900" i="1" spc="-1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900" i="1" spc="254" dirty="0">
                <a:solidFill>
                  <a:srgbClr val="FFFFFF"/>
                </a:solidFill>
                <a:latin typeface="Trebuchet MS"/>
                <a:cs typeface="Trebuchet MS"/>
              </a:rPr>
              <a:t>NUIG</a:t>
            </a:r>
            <a:r>
              <a:rPr sz="2900" i="1" spc="-1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900" i="1" spc="30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2900" i="1" spc="-1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900" i="1" spc="30" dirty="0">
                <a:solidFill>
                  <a:srgbClr val="FFFFFF"/>
                </a:solidFill>
                <a:latin typeface="Trebuchet MS"/>
                <a:cs typeface="Trebuchet MS"/>
              </a:rPr>
              <a:t>highlight,  </a:t>
            </a:r>
            <a:r>
              <a:rPr sz="2900" i="1" spc="75" dirty="0">
                <a:solidFill>
                  <a:srgbClr val="FFFFFF"/>
                </a:solidFill>
                <a:latin typeface="Trebuchet MS"/>
                <a:cs typeface="Trebuchet MS"/>
              </a:rPr>
              <a:t>but</a:t>
            </a:r>
            <a:r>
              <a:rPr sz="2900" i="1" spc="-1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900" i="1" spc="95" dirty="0">
                <a:solidFill>
                  <a:srgbClr val="FFFFFF"/>
                </a:solidFill>
                <a:latin typeface="Trebuchet MS"/>
                <a:cs typeface="Trebuchet MS"/>
              </a:rPr>
              <a:t>teaching</a:t>
            </a:r>
            <a:r>
              <a:rPr sz="2900" i="1" spc="-1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900" i="1" spc="300" dirty="0">
                <a:solidFill>
                  <a:srgbClr val="FFFFFF"/>
                </a:solidFill>
                <a:latin typeface="Trebuchet MS"/>
                <a:cs typeface="Trebuchet MS"/>
              </a:rPr>
              <a:t>P4C</a:t>
            </a:r>
            <a:r>
              <a:rPr sz="2900" i="1" spc="-1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900" i="1" spc="-65" dirty="0">
                <a:solidFill>
                  <a:srgbClr val="FFFFFF"/>
                </a:solidFill>
                <a:latin typeface="Trebuchet MS"/>
                <a:cs typeface="Trebuchet MS"/>
              </a:rPr>
              <a:t>will</a:t>
            </a:r>
            <a:r>
              <a:rPr sz="2900" i="1" spc="-1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900" i="1" spc="10" dirty="0">
                <a:solidFill>
                  <a:srgbClr val="FFFFFF"/>
                </a:solidFill>
                <a:latin typeface="Trebuchet MS"/>
                <a:cs typeface="Trebuchet MS"/>
              </a:rPr>
              <a:t>forever  </a:t>
            </a:r>
            <a:r>
              <a:rPr sz="2900" i="1" spc="80" dirty="0">
                <a:solidFill>
                  <a:srgbClr val="FFFFFF"/>
                </a:solidFill>
                <a:latin typeface="Trebuchet MS"/>
                <a:cs typeface="Trebuchet MS"/>
              </a:rPr>
              <a:t>hold</a:t>
            </a:r>
            <a:r>
              <a:rPr sz="2900" i="1" spc="-1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900" i="1" spc="30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2900" i="1" spc="-1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900" i="1" spc="95" dirty="0">
                <a:solidFill>
                  <a:srgbClr val="FFFFFF"/>
                </a:solidFill>
                <a:latin typeface="Trebuchet MS"/>
                <a:cs typeface="Trebuchet MS"/>
              </a:rPr>
              <a:t>place</a:t>
            </a:r>
            <a:r>
              <a:rPr sz="2900" i="1" spc="-1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900" i="1" spc="45" dirty="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sz="2900" i="1" spc="-1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900" i="1" spc="204" dirty="0">
                <a:solidFill>
                  <a:srgbClr val="FFFFFF"/>
                </a:solidFill>
                <a:latin typeface="Trebuchet MS"/>
                <a:cs typeface="Trebuchet MS"/>
              </a:rPr>
              <a:t>my</a:t>
            </a:r>
            <a:r>
              <a:rPr sz="2900" i="1" spc="-1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900" i="1" spc="120" dirty="0">
                <a:solidFill>
                  <a:srgbClr val="FFFFFF"/>
                </a:solidFill>
                <a:latin typeface="Trebuchet MS"/>
                <a:cs typeface="Trebuchet MS"/>
              </a:rPr>
              <a:t>heart</a:t>
            </a:r>
            <a:r>
              <a:rPr sz="2700" i="1" spc="120" dirty="0">
                <a:solidFill>
                  <a:srgbClr val="FFFFFF"/>
                </a:solidFill>
                <a:latin typeface="Arial"/>
                <a:cs typeface="Arial"/>
              </a:rPr>
              <a:t>.'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39787" y="8216795"/>
            <a:ext cx="5146040" cy="941988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5080">
              <a:lnSpc>
                <a:spcPts val="3529"/>
              </a:lnSpc>
              <a:spcBef>
                <a:spcPts val="254"/>
              </a:spcBef>
            </a:pPr>
            <a:r>
              <a:rPr sz="2900" i="1" spc="165" dirty="0">
                <a:solidFill>
                  <a:srgbClr val="FFFFFF"/>
                </a:solidFill>
                <a:latin typeface="Trebuchet MS"/>
                <a:cs typeface="Trebuchet MS"/>
              </a:rPr>
              <a:t>Sam, </a:t>
            </a:r>
            <a:r>
              <a:rPr sz="2950" spc="4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900" spc="45" dirty="0">
                <a:solidFill>
                  <a:srgbClr val="FFFFFF"/>
                </a:solidFill>
                <a:latin typeface="Trebuchet MS"/>
                <a:cs typeface="Trebuchet MS"/>
              </a:rPr>
              <a:t>sy</a:t>
            </a:r>
            <a:r>
              <a:rPr sz="2950" spc="45" dirty="0">
                <a:solidFill>
                  <a:srgbClr val="FFFFFF"/>
                </a:solidFill>
                <a:latin typeface="Arial"/>
                <a:cs typeface="Arial"/>
              </a:rPr>
              <a:t>cholog</a:t>
            </a:r>
            <a:r>
              <a:rPr sz="2900" spc="45" dirty="0">
                <a:solidFill>
                  <a:srgbClr val="FFFFFF"/>
                </a:solidFill>
                <a:latin typeface="Trebuchet MS"/>
                <a:cs typeface="Trebuchet MS"/>
              </a:rPr>
              <a:t>y </a:t>
            </a:r>
            <a:r>
              <a:rPr sz="2950" spc="95" dirty="0">
                <a:solidFill>
                  <a:srgbClr val="FFFFFF"/>
                </a:solidFill>
                <a:latin typeface="Arial"/>
                <a:cs typeface="Arial"/>
              </a:rPr>
              <a:t>Majo</a:t>
            </a:r>
            <a:r>
              <a:rPr sz="2900" spc="9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endParaRPr lang="en-GB" sz="2900" spc="95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12700" marR="5080">
              <a:lnSpc>
                <a:spcPts val="3529"/>
              </a:lnSpc>
              <a:spcBef>
                <a:spcPts val="254"/>
              </a:spcBef>
            </a:pPr>
            <a:r>
              <a:rPr lang="en-IE" sz="2900" spc="95" dirty="0">
                <a:solidFill>
                  <a:srgbClr val="FFFFFF"/>
                </a:solidFill>
                <a:latin typeface="Trebuchet MS"/>
                <a:cs typeface="Trebuchet MS"/>
              </a:rPr>
              <a:t>Georgetown</a:t>
            </a:r>
            <a:endParaRPr sz="2900" dirty="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650877" y="7055696"/>
            <a:ext cx="1452880" cy="5638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500" u="heavy" spc="-80" dirty="0">
                <a:solidFill>
                  <a:srgbClr val="181769"/>
                </a:solidFill>
                <a:uFill>
                  <a:solidFill>
                    <a:srgbClr val="181769"/>
                  </a:solidFill>
                </a:uFill>
                <a:latin typeface="Arial"/>
                <a:cs typeface="Arial"/>
              </a:rPr>
              <a:t>La</a:t>
            </a:r>
            <a:r>
              <a:rPr sz="3450" u="heavy" spc="170" dirty="0">
                <a:solidFill>
                  <a:srgbClr val="181769"/>
                </a:solidFill>
                <a:uFill>
                  <a:solidFill>
                    <a:srgbClr val="181769"/>
                  </a:solidFill>
                </a:uFill>
                <a:latin typeface="Trebuchet MS"/>
                <a:cs typeface="Trebuchet MS"/>
              </a:rPr>
              <a:t>u</a:t>
            </a:r>
            <a:r>
              <a:rPr sz="3450" u="heavy" spc="70" dirty="0">
                <a:solidFill>
                  <a:srgbClr val="181769"/>
                </a:solidFill>
                <a:uFill>
                  <a:solidFill>
                    <a:srgbClr val="181769"/>
                  </a:solidFill>
                </a:uFill>
                <a:latin typeface="Trebuchet MS"/>
                <a:cs typeface="Trebuchet MS"/>
              </a:rPr>
              <a:t>r</a:t>
            </a:r>
            <a:r>
              <a:rPr sz="3500" u="heavy" spc="-70" dirty="0">
                <a:solidFill>
                  <a:srgbClr val="181769"/>
                </a:solidFill>
                <a:uFill>
                  <a:solidFill>
                    <a:srgbClr val="181769"/>
                  </a:solidFill>
                </a:uFill>
                <a:latin typeface="Arial"/>
                <a:cs typeface="Arial"/>
              </a:rPr>
              <a:t>e</a:t>
            </a:r>
            <a:r>
              <a:rPr sz="3500" u="heavy" spc="200" dirty="0">
                <a:solidFill>
                  <a:srgbClr val="181769"/>
                </a:solidFill>
                <a:uFill>
                  <a:solidFill>
                    <a:srgbClr val="181769"/>
                  </a:solidFill>
                </a:uFill>
                <a:latin typeface="Arial"/>
                <a:cs typeface="Arial"/>
              </a:rPr>
              <a:t>n</a:t>
            </a:r>
            <a:endParaRPr sz="35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62026" y="8216795"/>
            <a:ext cx="2859622" cy="76302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GB" sz="2400" spc="-20" dirty="0">
                <a:solidFill>
                  <a:srgbClr val="181769"/>
                </a:solidFill>
                <a:latin typeface="Noto Sans"/>
                <a:cs typeface="Noto Sans"/>
              </a:rPr>
              <a:t>Psychology-</a:t>
            </a: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400" spc="-20" dirty="0">
                <a:solidFill>
                  <a:srgbClr val="181769"/>
                </a:solidFill>
                <a:latin typeface="Noto Sans"/>
                <a:cs typeface="Noto Sans"/>
              </a:rPr>
              <a:t>Trinity</a:t>
            </a:r>
            <a:r>
              <a:rPr sz="2400" spc="-40" dirty="0">
                <a:solidFill>
                  <a:srgbClr val="181769"/>
                </a:solidFill>
                <a:latin typeface="Noto Sans"/>
                <a:cs typeface="Noto Sans"/>
              </a:rPr>
              <a:t> </a:t>
            </a:r>
            <a:r>
              <a:rPr sz="2400" spc="-35" dirty="0">
                <a:solidFill>
                  <a:srgbClr val="181769"/>
                </a:solidFill>
                <a:latin typeface="Noto Sans"/>
                <a:cs typeface="Noto Sans"/>
              </a:rPr>
              <a:t>College</a:t>
            </a:r>
            <a:endParaRPr sz="2400" dirty="0">
              <a:latin typeface="Noto Sans"/>
              <a:cs typeface="Noto Sans"/>
            </a:endParaRPr>
          </a:p>
        </p:txBody>
      </p:sp>
      <p:pic>
        <p:nvPicPr>
          <p:cNvPr id="1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8578357-DFA8-4658-A134-490A21AE5B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39200" y="48387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Orbsen Building, NUI Galway | University Road, Galway, GALWAY, County  Galway, Ireland | Address, Phone, Reviews">
            <a:extLst>
              <a:ext uri="{FF2B5EF4-FFF2-40B4-BE49-F238E27FC236}">
                <a16:creationId xmlns:a16="http://schemas.microsoft.com/office/drawing/2014/main" id="{BE359650-7FF3-4A7E-9067-661EF1B2F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4" r="9203" b="3633"/>
          <a:stretch/>
        </p:blipFill>
        <p:spPr bwMode="auto">
          <a:xfrm>
            <a:off x="685800" y="230166"/>
            <a:ext cx="8736296" cy="982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0" y="811672"/>
            <a:ext cx="7696200" cy="866365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IE" sz="4400" dirty="0"/>
              <a:t> Our first live class meeting is:</a:t>
            </a:r>
          </a:p>
          <a:p>
            <a:pPr>
              <a:lnSpc>
                <a:spcPct val="90000"/>
              </a:lnSpc>
            </a:pPr>
            <a:endParaRPr lang="en-IE" sz="4400" dirty="0"/>
          </a:p>
          <a:p>
            <a:pPr>
              <a:lnSpc>
                <a:spcPct val="90000"/>
              </a:lnSpc>
            </a:pPr>
            <a:r>
              <a:rPr lang="en-IE" sz="4400" dirty="0"/>
              <a:t> Thursday (08/09/22)</a:t>
            </a:r>
          </a:p>
          <a:p>
            <a:pPr>
              <a:lnSpc>
                <a:spcPct val="90000"/>
              </a:lnSpc>
            </a:pPr>
            <a:r>
              <a:rPr lang="en-IE" sz="4400" dirty="0"/>
              <a:t> 9.00am -11am in </a:t>
            </a:r>
            <a:r>
              <a:rPr lang="en-IE" sz="4400" dirty="0" err="1"/>
              <a:t>Orbsen</a:t>
            </a:r>
            <a:r>
              <a:rPr lang="en-IE" sz="4400" dirty="0"/>
              <a:t> Room   214</a:t>
            </a:r>
          </a:p>
          <a:p>
            <a:pPr>
              <a:lnSpc>
                <a:spcPct val="90000"/>
              </a:lnSpc>
            </a:pPr>
            <a:endParaRPr lang="en-IE" sz="4400" dirty="0"/>
          </a:p>
          <a:p>
            <a:pPr>
              <a:lnSpc>
                <a:spcPct val="90000"/>
              </a:lnSpc>
            </a:pPr>
            <a:r>
              <a:rPr lang="en-IE" sz="4400" dirty="0"/>
              <a:t> If you want to take this module,  </a:t>
            </a:r>
          </a:p>
          <a:p>
            <a:pPr>
              <a:lnSpc>
                <a:spcPct val="90000"/>
              </a:lnSpc>
            </a:pPr>
            <a:r>
              <a:rPr lang="en-IE" sz="4400" dirty="0"/>
              <a:t>attendance on the first day is vital</a:t>
            </a:r>
          </a:p>
          <a:p>
            <a:pPr>
              <a:lnSpc>
                <a:spcPct val="90000"/>
              </a:lnSpc>
            </a:pPr>
            <a:endParaRPr lang="en-IE" sz="4400" dirty="0"/>
          </a:p>
          <a:p>
            <a:pPr>
              <a:lnSpc>
                <a:spcPct val="90000"/>
              </a:lnSpc>
            </a:pPr>
            <a:r>
              <a:rPr lang="en-IE" sz="4400" dirty="0"/>
              <a:t> Email for further details or if you have any questions:</a:t>
            </a:r>
          </a:p>
          <a:p>
            <a:pPr>
              <a:lnSpc>
                <a:spcPct val="90000"/>
              </a:lnSpc>
            </a:pPr>
            <a:endParaRPr lang="en-IE" sz="4400" b="1" dirty="0">
              <a:hlinkClick r:id="rId6"/>
            </a:endParaRPr>
          </a:p>
          <a:p>
            <a:pPr>
              <a:lnSpc>
                <a:spcPct val="90000"/>
              </a:lnSpc>
            </a:pPr>
            <a:r>
              <a:rPr lang="en-IE" sz="4400" b="1" dirty="0">
                <a:hlinkClick r:id="rId6"/>
              </a:rPr>
              <a:t>Orla.Richardson@nuigalway.ie</a:t>
            </a:r>
            <a:endParaRPr lang="en-IE" sz="4400" b="1" dirty="0"/>
          </a:p>
          <a:p>
            <a:pPr>
              <a:lnSpc>
                <a:spcPct val="90000"/>
              </a:lnSpc>
            </a:pPr>
            <a:endParaRPr lang="en-IE" sz="1950" b="1" dirty="0"/>
          </a:p>
          <a:p>
            <a:pPr>
              <a:lnSpc>
                <a:spcPct val="90000"/>
              </a:lnSpc>
            </a:pPr>
            <a:endParaRPr lang="en-IE" sz="1950" b="1" dirty="0"/>
          </a:p>
          <a:p>
            <a:pPr>
              <a:lnSpc>
                <a:spcPct val="90000"/>
              </a:lnSpc>
            </a:pPr>
            <a:endParaRPr lang="en-IE" sz="1950" b="1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q"/>
            </a:pPr>
            <a:endParaRPr lang="en-IE" sz="1950" dirty="0">
              <a:latin typeface="Arial Black" panose="020B0A04020102020204" pitchFamily="34" charset="0"/>
            </a:endParaRPr>
          </a:p>
          <a:p>
            <a:pPr>
              <a:lnSpc>
                <a:spcPct val="90000"/>
              </a:lnSpc>
              <a:defRPr/>
            </a:pPr>
            <a:endParaRPr lang="en-US" sz="1950" dirty="0">
              <a:ea typeface="MS PGothic" panose="020B0600070205080204" pitchFamily="34" charset="-128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358BBC7-9F26-4217-819E-FB2FED2650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44500" y="5829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62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DE672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81000" y="505060"/>
            <a:ext cx="17525999" cy="9394337"/>
            <a:chOff x="0" y="1459184"/>
            <a:chExt cx="16783050" cy="8829675"/>
          </a:xfrm>
        </p:grpSpPr>
        <p:sp>
          <p:nvSpPr>
            <p:cNvPr id="4" name="object 4"/>
            <p:cNvSpPr/>
            <p:nvPr/>
          </p:nvSpPr>
          <p:spPr>
            <a:xfrm>
              <a:off x="0" y="1459184"/>
              <a:ext cx="16783050" cy="8829675"/>
            </a:xfrm>
            <a:custGeom>
              <a:avLst/>
              <a:gdLst/>
              <a:ahLst/>
              <a:cxnLst/>
              <a:rect l="l" t="t" r="r" b="b"/>
              <a:pathLst>
                <a:path w="16783050" h="8829675">
                  <a:moveTo>
                    <a:pt x="16783050" y="8829675"/>
                  </a:moveTo>
                  <a:lnTo>
                    <a:pt x="0" y="8829675"/>
                  </a:lnTo>
                  <a:lnTo>
                    <a:pt x="0" y="0"/>
                  </a:lnTo>
                  <a:lnTo>
                    <a:pt x="16783050" y="0"/>
                  </a:lnTo>
                  <a:lnTo>
                    <a:pt x="16783050" y="8829675"/>
                  </a:lnTo>
                  <a:close/>
                </a:path>
              </a:pathLst>
            </a:custGeom>
            <a:solidFill>
              <a:srgbClr val="FFC8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467846" y="2022970"/>
              <a:ext cx="6023326" cy="759170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685800" y="959268"/>
            <a:ext cx="10210799" cy="88226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604520" indent="-342900" algn="just">
              <a:lnSpc>
                <a:spcPct val="119000"/>
              </a:lnSpc>
              <a:spcBef>
                <a:spcPts val="100"/>
              </a:spcBef>
              <a:buFont typeface="Wingdings" panose="05000000000000000000" pitchFamily="2" charset="2"/>
              <a:buChar char="q"/>
            </a:pPr>
            <a:r>
              <a:rPr lang="en-US" sz="2800" b="1" spc="-10" dirty="0">
                <a:solidFill>
                  <a:srgbClr val="181769"/>
                </a:solidFill>
                <a:latin typeface="Noto Sans"/>
                <a:cs typeface="Noto Sans"/>
              </a:rPr>
              <a:t>PI2108 (semester 1) &amp; 2109 (semester 2)</a:t>
            </a:r>
            <a:r>
              <a:rPr lang="en-US" sz="2800" spc="-10" dirty="0">
                <a:solidFill>
                  <a:srgbClr val="181769"/>
                </a:solidFill>
                <a:latin typeface="Noto Sans"/>
                <a:cs typeface="Noto Sans"/>
              </a:rPr>
              <a:t> are part </a:t>
            </a:r>
            <a:r>
              <a:rPr sz="2800" spc="-15" dirty="0">
                <a:solidFill>
                  <a:srgbClr val="181769"/>
                </a:solidFill>
                <a:latin typeface="Noto Sans"/>
                <a:cs typeface="Noto Sans"/>
              </a:rPr>
              <a:t>a wider</a:t>
            </a:r>
            <a:r>
              <a:rPr lang="en-US" sz="2800" spc="-15" dirty="0">
                <a:solidFill>
                  <a:srgbClr val="181769"/>
                </a:solidFill>
                <a:latin typeface="Noto Sans"/>
                <a:cs typeface="Noto Sans"/>
              </a:rPr>
              <a:t> set of</a:t>
            </a:r>
            <a:r>
              <a:rPr sz="2800" spc="-15" dirty="0">
                <a:solidFill>
                  <a:srgbClr val="181769"/>
                </a:solidFill>
                <a:latin typeface="Noto Sans"/>
                <a:cs typeface="Noto Sans"/>
              </a:rPr>
              <a:t> </a:t>
            </a:r>
            <a:r>
              <a:rPr lang="en-US" sz="2800" spc="-15" dirty="0">
                <a:solidFill>
                  <a:srgbClr val="181769"/>
                </a:solidFill>
                <a:latin typeface="Noto Sans"/>
                <a:cs typeface="Noto Sans"/>
              </a:rPr>
              <a:t>'philosophical dialogue’ </a:t>
            </a:r>
            <a:r>
              <a:rPr sz="2800" spc="-15" dirty="0">
                <a:solidFill>
                  <a:srgbClr val="181769"/>
                </a:solidFill>
                <a:latin typeface="Noto Sans"/>
                <a:cs typeface="Noto Sans"/>
              </a:rPr>
              <a:t>project</a:t>
            </a:r>
            <a:r>
              <a:rPr lang="en-US" sz="2800" spc="-15" dirty="0">
                <a:solidFill>
                  <a:srgbClr val="181769"/>
                </a:solidFill>
                <a:latin typeface="Noto Sans"/>
                <a:cs typeface="Noto Sans"/>
              </a:rPr>
              <a:t>s we run in the Philosophy Discipline. </a:t>
            </a:r>
          </a:p>
          <a:p>
            <a:pPr marL="12700" marR="604520" algn="just">
              <a:lnSpc>
                <a:spcPct val="119000"/>
              </a:lnSpc>
              <a:spcBef>
                <a:spcPts val="100"/>
              </a:spcBef>
            </a:pPr>
            <a:endParaRPr lang="en-US" sz="2800" spc="-15" dirty="0">
              <a:solidFill>
                <a:srgbClr val="181769"/>
              </a:solidFill>
              <a:latin typeface="Noto Sans"/>
              <a:cs typeface="Noto Sans"/>
            </a:endParaRPr>
          </a:p>
          <a:p>
            <a:pPr marL="355600" marR="604520" indent="-342900" algn="just">
              <a:lnSpc>
                <a:spcPct val="119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2800" spc="-15" dirty="0">
                <a:solidFill>
                  <a:srgbClr val="181769"/>
                </a:solidFill>
                <a:latin typeface="Noto Sans"/>
                <a:cs typeface="Noto Sans"/>
              </a:rPr>
              <a:t>Our projects aim to bring Philosophy into formal and non-formal educational settings outside the university.</a:t>
            </a:r>
            <a:r>
              <a:rPr lang="en-IE" sz="2800" spc="-15" dirty="0">
                <a:solidFill>
                  <a:srgbClr val="181769"/>
                </a:solidFill>
                <a:latin typeface="Noto Sans"/>
                <a:cs typeface="Noto Sans"/>
              </a:rPr>
              <a:t> </a:t>
            </a:r>
          </a:p>
          <a:p>
            <a:pPr marL="355600" marR="604520" indent="-342900" algn="just">
              <a:lnSpc>
                <a:spcPct val="119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n-IE" sz="2800" spc="-15" dirty="0">
              <a:solidFill>
                <a:srgbClr val="181769"/>
              </a:solidFill>
              <a:latin typeface="Noto Sans"/>
              <a:cs typeface="Noto Sans"/>
            </a:endParaRPr>
          </a:p>
          <a:p>
            <a:pPr marL="355600" marR="604520" indent="-342900" algn="just">
              <a:lnSpc>
                <a:spcPct val="119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IE" sz="2800" spc="-15" dirty="0">
                <a:solidFill>
                  <a:srgbClr val="181769"/>
                </a:solidFill>
                <a:latin typeface="Noto Sans"/>
                <a:cs typeface="Noto Sans"/>
              </a:rPr>
              <a:t>PI2108/2109 are service-learning modules for JYA students. </a:t>
            </a:r>
          </a:p>
          <a:p>
            <a:pPr marL="355600" marR="604520" indent="-342900" algn="just">
              <a:lnSpc>
                <a:spcPct val="119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n-IE" sz="2800" spc="-15" dirty="0">
              <a:solidFill>
                <a:srgbClr val="181769"/>
              </a:solidFill>
              <a:latin typeface="Noto Sans"/>
              <a:cs typeface="Noto Sans"/>
            </a:endParaRPr>
          </a:p>
          <a:p>
            <a:pPr marL="355600" marR="604520" indent="-342900" algn="just">
              <a:lnSpc>
                <a:spcPct val="119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IE" sz="2800" spc="-15" dirty="0">
                <a:solidFill>
                  <a:srgbClr val="181769"/>
                </a:solidFill>
                <a:latin typeface="Noto Sans"/>
                <a:cs typeface="Noto Sans"/>
              </a:rPr>
              <a:t>Local community: Students will be assigned to one of our partner primary schools (elementary school). </a:t>
            </a:r>
            <a:endParaRPr lang="en-IE" sz="2800" dirty="0">
              <a:latin typeface="Noto Sans"/>
              <a:cs typeface="Noto Sans"/>
            </a:endParaRPr>
          </a:p>
          <a:p>
            <a:pPr marL="12700" marR="604520" algn="just">
              <a:lnSpc>
                <a:spcPct val="119000"/>
              </a:lnSpc>
              <a:spcBef>
                <a:spcPts val="100"/>
              </a:spcBef>
            </a:pPr>
            <a:endParaRPr lang="en-IE" sz="2800" spc="-15" dirty="0">
              <a:solidFill>
                <a:srgbClr val="181769"/>
              </a:solidFill>
              <a:latin typeface="Noto Sans"/>
              <a:cs typeface="Noto Sans"/>
            </a:endParaRPr>
          </a:p>
          <a:p>
            <a:pPr marL="355600" marR="604520" indent="-342900" algn="just">
              <a:lnSpc>
                <a:spcPct val="119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IE" sz="2800" spc="-15" dirty="0">
                <a:solidFill>
                  <a:srgbClr val="181769"/>
                </a:solidFill>
                <a:latin typeface="Noto Sans"/>
                <a:cs typeface="Noto Sans"/>
              </a:rPr>
              <a:t>Small seminar format with a capped registration (21)</a:t>
            </a:r>
          </a:p>
          <a:p>
            <a:pPr marL="12700" marR="604520" algn="just">
              <a:lnSpc>
                <a:spcPct val="119000"/>
              </a:lnSpc>
              <a:spcBef>
                <a:spcPts val="100"/>
              </a:spcBef>
            </a:pPr>
            <a:endParaRPr lang="en-IE" sz="2800" spc="-15" dirty="0">
              <a:solidFill>
                <a:srgbClr val="181769"/>
              </a:solidFill>
              <a:latin typeface="Noto Sans"/>
              <a:cs typeface="Noto Sans"/>
            </a:endParaRPr>
          </a:p>
          <a:p>
            <a:pPr marL="355600" marR="604520" indent="-342900" algn="just">
              <a:lnSpc>
                <a:spcPct val="119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IE" sz="2800" spc="-15" dirty="0">
                <a:solidFill>
                  <a:srgbClr val="181769"/>
                </a:solidFill>
                <a:latin typeface="Noto Sans"/>
                <a:cs typeface="Noto Sans"/>
              </a:rPr>
              <a:t>Students form close working ties with</a:t>
            </a:r>
            <a:r>
              <a:rPr lang="en-IE" sz="2800" spc="-20" dirty="0">
                <a:solidFill>
                  <a:srgbClr val="181769"/>
                </a:solidFill>
                <a:latin typeface="Noto Sans"/>
                <a:cs typeface="Noto Sans"/>
              </a:rPr>
              <a:t> the instructors, with </a:t>
            </a:r>
            <a:r>
              <a:rPr lang="en-IE" sz="2800" spc="-10" dirty="0">
                <a:solidFill>
                  <a:srgbClr val="181769"/>
                </a:solidFill>
                <a:latin typeface="Noto Sans"/>
                <a:cs typeface="Noto Sans"/>
              </a:rPr>
              <a:t>one </a:t>
            </a:r>
            <a:r>
              <a:rPr lang="en-IE" sz="2800" spc="-15" dirty="0">
                <a:solidFill>
                  <a:srgbClr val="181769"/>
                </a:solidFill>
                <a:latin typeface="Noto Sans"/>
                <a:cs typeface="Noto Sans"/>
              </a:rPr>
              <a:t>another, and with the local  community.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465686B-5368-48DB-AA6A-752100C62F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39200" y="483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65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DE67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0" y="446331"/>
            <a:ext cx="17525999" cy="9394337"/>
          </a:xfrm>
          <a:custGeom>
            <a:avLst/>
            <a:gdLst/>
            <a:ahLst/>
            <a:cxnLst/>
            <a:rect l="l" t="t" r="r" b="b"/>
            <a:pathLst>
              <a:path w="16783050" h="8829675">
                <a:moveTo>
                  <a:pt x="16783050" y="8829675"/>
                </a:moveTo>
                <a:lnTo>
                  <a:pt x="0" y="8829675"/>
                </a:lnTo>
                <a:lnTo>
                  <a:pt x="0" y="0"/>
                </a:lnTo>
                <a:lnTo>
                  <a:pt x="16783050" y="0"/>
                </a:lnTo>
                <a:lnTo>
                  <a:pt x="16783050" y="8829675"/>
                </a:lnTo>
                <a:close/>
              </a:path>
            </a:pathLst>
          </a:custGeom>
          <a:solidFill>
            <a:srgbClr val="FFC8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85800" y="959268"/>
            <a:ext cx="10210799" cy="86305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2800" b="1" spc="-15" dirty="0">
                <a:solidFill>
                  <a:srgbClr val="181769"/>
                </a:solidFill>
                <a:latin typeface="Noto Sans"/>
                <a:cs typeface="Noto Sans"/>
              </a:rPr>
              <a:t>You gain</a:t>
            </a:r>
            <a:r>
              <a:rPr sz="2800" b="1" spc="-15" dirty="0">
                <a:solidFill>
                  <a:srgbClr val="181769"/>
                </a:solidFill>
                <a:latin typeface="Noto Sans"/>
                <a:cs typeface="Noto Sans"/>
              </a:rPr>
              <a:t>:</a:t>
            </a:r>
            <a:endParaRPr sz="2800" b="1" dirty="0">
              <a:latin typeface="Noto Sans"/>
              <a:cs typeface="Noto San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800" dirty="0">
              <a:latin typeface="Noto Sans"/>
              <a:cs typeface="Noto Sans"/>
            </a:endParaRPr>
          </a:p>
          <a:p>
            <a:pPr marL="355600" indent="-342900">
              <a:buFont typeface="Wingdings" panose="05000000000000000000" pitchFamily="2" charset="2"/>
              <a:buChar char="q"/>
            </a:pPr>
            <a:r>
              <a:rPr lang="en-IE" sz="2800" b="1" spc="-30" dirty="0">
                <a:solidFill>
                  <a:srgbClr val="181769"/>
                </a:solidFill>
                <a:latin typeface="Noto Sans"/>
                <a:cs typeface="Noto Sans"/>
              </a:rPr>
              <a:t>Knowledge </a:t>
            </a:r>
            <a:r>
              <a:rPr lang="en-IE" sz="2800" b="1" spc="-10" dirty="0">
                <a:solidFill>
                  <a:srgbClr val="181769"/>
                </a:solidFill>
                <a:latin typeface="Noto Sans"/>
                <a:cs typeface="Noto Sans"/>
              </a:rPr>
              <a:t>of</a:t>
            </a:r>
            <a:r>
              <a:rPr lang="en-IE" sz="2800" b="1" spc="25" dirty="0">
                <a:solidFill>
                  <a:srgbClr val="181769"/>
                </a:solidFill>
                <a:latin typeface="Noto Sans"/>
                <a:cs typeface="Noto Sans"/>
              </a:rPr>
              <a:t> the P4C </a:t>
            </a:r>
            <a:r>
              <a:rPr lang="en-IE" sz="2800" b="1" spc="-45" dirty="0">
                <a:solidFill>
                  <a:srgbClr val="181769"/>
                </a:solidFill>
                <a:latin typeface="Noto Sans"/>
                <a:cs typeface="Noto Sans"/>
              </a:rPr>
              <a:t>pedagogy </a:t>
            </a:r>
            <a:r>
              <a:rPr lang="en-IE" sz="2800" spc="-45" dirty="0">
                <a:solidFill>
                  <a:srgbClr val="181769"/>
                </a:solidFill>
                <a:latin typeface="Noto Sans"/>
                <a:cs typeface="Noto Sans"/>
              </a:rPr>
              <a:t>- central tool – using the</a:t>
            </a:r>
          </a:p>
          <a:p>
            <a:pPr marL="12700"/>
            <a:r>
              <a:rPr lang="en-IE" sz="2800" spc="-45" dirty="0">
                <a:solidFill>
                  <a:srgbClr val="181769"/>
                </a:solidFill>
                <a:latin typeface="Noto Sans"/>
                <a:cs typeface="Noto Sans"/>
              </a:rPr>
              <a:t>community of philosophical inquiry to embed critical, creative, and caring thinking. A form of inquiry-based collaborative learning.</a:t>
            </a:r>
            <a:endParaRPr lang="en-IE" sz="2800" dirty="0">
              <a:latin typeface="Noto Sans"/>
              <a:cs typeface="Noto Sans"/>
            </a:endParaRPr>
          </a:p>
          <a:p>
            <a:pPr marL="12700">
              <a:lnSpc>
                <a:spcPct val="100000"/>
              </a:lnSpc>
            </a:pPr>
            <a:endParaRPr lang="en-US" sz="2800" b="1" spc="-15" dirty="0">
              <a:solidFill>
                <a:srgbClr val="181769"/>
              </a:solidFill>
              <a:latin typeface="Noto Sans"/>
              <a:cs typeface="Noto Sans"/>
            </a:endParaRPr>
          </a:p>
          <a:p>
            <a:pPr marL="355600" indent="-3429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sz="2800" b="1" spc="-15" dirty="0">
                <a:solidFill>
                  <a:srgbClr val="181769"/>
                </a:solidFill>
                <a:latin typeface="Noto Sans"/>
                <a:cs typeface="Noto Sans"/>
              </a:rPr>
              <a:t>F</a:t>
            </a:r>
            <a:r>
              <a:rPr sz="2800" b="1" spc="-15" dirty="0">
                <a:solidFill>
                  <a:srgbClr val="181769"/>
                </a:solidFill>
                <a:latin typeface="Noto Sans"/>
                <a:cs typeface="Noto Sans"/>
              </a:rPr>
              <a:t>acilitation</a:t>
            </a:r>
            <a:r>
              <a:rPr lang="en-US" sz="2800" b="1" spc="-15" dirty="0">
                <a:solidFill>
                  <a:srgbClr val="181769"/>
                </a:solidFill>
                <a:latin typeface="Noto Sans"/>
                <a:cs typeface="Noto Sans"/>
              </a:rPr>
              <a:t> skills </a:t>
            </a:r>
            <a:r>
              <a:rPr lang="en-US" sz="2800" spc="-15" dirty="0">
                <a:solidFill>
                  <a:srgbClr val="181769"/>
                </a:solidFill>
                <a:latin typeface="Noto Sans"/>
                <a:cs typeface="Noto Sans"/>
              </a:rPr>
              <a:t>-organization and support structured</a:t>
            </a:r>
          </a:p>
          <a:p>
            <a:pPr marL="12700">
              <a:lnSpc>
                <a:spcPct val="100000"/>
              </a:lnSpc>
            </a:pPr>
            <a:r>
              <a:rPr lang="en-US" sz="2800" spc="-15" dirty="0">
                <a:solidFill>
                  <a:srgbClr val="181769"/>
                </a:solidFill>
                <a:latin typeface="Noto Sans"/>
                <a:cs typeface="Noto Sans"/>
              </a:rPr>
              <a:t>dialogue using the rules and methods of philosophical inquiry.</a:t>
            </a:r>
          </a:p>
          <a:p>
            <a:pPr marL="12700">
              <a:lnSpc>
                <a:spcPct val="100000"/>
              </a:lnSpc>
            </a:pPr>
            <a:endParaRPr lang="en-US" sz="2800" dirty="0">
              <a:latin typeface="Noto Sans"/>
              <a:cs typeface="Noto Sans"/>
            </a:endParaRPr>
          </a:p>
          <a:p>
            <a:pPr marL="355600" indent="-3429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IE" sz="2800" b="1" spc="-15" dirty="0">
                <a:solidFill>
                  <a:srgbClr val="181769"/>
                </a:solidFill>
                <a:latin typeface="Noto Sans"/>
                <a:cs typeface="Noto Sans"/>
              </a:rPr>
              <a:t>Cognitive apprenticeship </a:t>
            </a:r>
            <a:r>
              <a:rPr lang="en-IE" sz="2800" spc="-15" dirty="0">
                <a:solidFill>
                  <a:srgbClr val="181769"/>
                </a:solidFill>
                <a:latin typeface="Noto Sans"/>
                <a:cs typeface="Noto Sans"/>
              </a:rPr>
              <a:t>– theory into practice, </a:t>
            </a:r>
          </a:p>
          <a:p>
            <a:pPr marL="12700">
              <a:lnSpc>
                <a:spcPct val="100000"/>
              </a:lnSpc>
            </a:pPr>
            <a:r>
              <a:rPr lang="en-IE" sz="2800" spc="-15" dirty="0">
                <a:solidFill>
                  <a:srgbClr val="181769"/>
                </a:solidFill>
                <a:latin typeface="Noto Sans"/>
                <a:cs typeface="Noto Sans"/>
              </a:rPr>
              <a:t> lesson planning, classroom management, teamwork, </a:t>
            </a:r>
          </a:p>
          <a:p>
            <a:pPr marL="12700">
              <a:lnSpc>
                <a:spcPct val="100000"/>
              </a:lnSpc>
            </a:pPr>
            <a:r>
              <a:rPr lang="en-IE" sz="2800" spc="-15" dirty="0">
                <a:solidFill>
                  <a:srgbClr val="181769"/>
                </a:solidFill>
                <a:latin typeface="Noto Sans"/>
                <a:cs typeface="Noto Sans"/>
              </a:rPr>
              <a:t> problem-solving, learning by doing (experiential) </a:t>
            </a:r>
            <a:endParaRPr lang="en-IE" sz="2800" dirty="0">
              <a:latin typeface="Noto Sans"/>
              <a:cs typeface="Noto Sans"/>
            </a:endParaRPr>
          </a:p>
          <a:p>
            <a:pPr marL="12700">
              <a:lnSpc>
                <a:spcPct val="100000"/>
              </a:lnSpc>
            </a:pPr>
            <a:endParaRPr lang="en-US" sz="2800" spc="-15" dirty="0">
              <a:solidFill>
                <a:srgbClr val="181769"/>
              </a:solidFill>
              <a:latin typeface="Noto Sans"/>
              <a:cs typeface="Noto Sans"/>
            </a:endParaRPr>
          </a:p>
          <a:p>
            <a:pPr marL="355600" indent="-3429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sz="2800" b="1" spc="-15" dirty="0">
                <a:solidFill>
                  <a:srgbClr val="181769"/>
                </a:solidFill>
                <a:latin typeface="Noto Sans"/>
                <a:cs typeface="Noto Sans"/>
              </a:rPr>
              <a:t>Experience of p</a:t>
            </a:r>
            <a:r>
              <a:rPr sz="2800" b="1" spc="-15" dirty="0">
                <a:solidFill>
                  <a:srgbClr val="181769"/>
                </a:solidFill>
                <a:latin typeface="Noto Sans"/>
                <a:cs typeface="Noto Sans"/>
              </a:rPr>
              <a:t>ublic</a:t>
            </a:r>
            <a:r>
              <a:rPr sz="2800" b="1" spc="25" dirty="0">
                <a:solidFill>
                  <a:srgbClr val="181769"/>
                </a:solidFill>
                <a:latin typeface="Noto Sans"/>
                <a:cs typeface="Noto Sans"/>
              </a:rPr>
              <a:t> </a:t>
            </a:r>
            <a:r>
              <a:rPr sz="2800" b="1" spc="-15" dirty="0">
                <a:solidFill>
                  <a:srgbClr val="181769"/>
                </a:solidFill>
                <a:latin typeface="Noto Sans"/>
                <a:cs typeface="Noto Sans"/>
              </a:rPr>
              <a:t>philosophy</a:t>
            </a:r>
            <a:r>
              <a:rPr lang="en-US" sz="2800" spc="-15" dirty="0">
                <a:solidFill>
                  <a:srgbClr val="181769"/>
                </a:solidFill>
                <a:latin typeface="Noto Sans"/>
                <a:cs typeface="Noto Sans"/>
              </a:rPr>
              <a:t> - recognizing the </a:t>
            </a:r>
          </a:p>
          <a:p>
            <a:pPr marL="12700">
              <a:lnSpc>
                <a:spcPct val="100000"/>
              </a:lnSpc>
            </a:pPr>
            <a:r>
              <a:rPr lang="en-US" sz="2800" spc="-15" dirty="0">
                <a:solidFill>
                  <a:srgbClr val="181769"/>
                </a:solidFill>
                <a:latin typeface="Noto Sans"/>
                <a:cs typeface="Noto Sans"/>
              </a:rPr>
              <a:t>value  of connecting academia to our social and civic </a:t>
            </a:r>
          </a:p>
          <a:p>
            <a:pPr marL="12700">
              <a:lnSpc>
                <a:spcPct val="100000"/>
              </a:lnSpc>
            </a:pPr>
            <a:r>
              <a:rPr lang="en-US" sz="2800" spc="-15" dirty="0">
                <a:solidFill>
                  <a:srgbClr val="181769"/>
                </a:solidFill>
                <a:latin typeface="Noto Sans"/>
                <a:cs typeface="Noto Sans"/>
              </a:rPr>
              <a:t>worlds – enhancing community engagement and partnership.</a:t>
            </a:r>
          </a:p>
          <a:p>
            <a:pPr marL="12700">
              <a:lnSpc>
                <a:spcPct val="100000"/>
              </a:lnSpc>
            </a:pPr>
            <a:endParaRPr lang="en-US" sz="2800" spc="-15" dirty="0">
              <a:solidFill>
                <a:srgbClr val="181769"/>
              </a:solidFill>
              <a:latin typeface="Noto Sans"/>
              <a:cs typeface="Noto Sans"/>
            </a:endParaRPr>
          </a:p>
        </p:txBody>
      </p:sp>
      <p:pic>
        <p:nvPicPr>
          <p:cNvPr id="1026" name="Picture 2" descr="Our Members - ICPIC">
            <a:extLst>
              <a:ext uri="{FF2B5EF4-FFF2-40B4-BE49-F238E27FC236}">
                <a16:creationId xmlns:a16="http://schemas.microsoft.com/office/drawing/2014/main" id="{655077F6-D5A2-4509-B9E5-126887821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7801" y="670696"/>
            <a:ext cx="4599763" cy="287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15E1874-D89A-463A-ACF8-F3B82733C575}"/>
              </a:ext>
            </a:extLst>
          </p:cNvPr>
          <p:cNvSpPr txBox="1"/>
          <p:nvPr/>
        </p:nvSpPr>
        <p:spPr>
          <a:xfrm flipH="1">
            <a:off x="11067266" y="982037"/>
            <a:ext cx="1785286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Matthew Lipman </a:t>
            </a:r>
          </a:p>
          <a:p>
            <a:r>
              <a:rPr lang="en-US" sz="2400" dirty="0"/>
              <a:t>&amp;</a:t>
            </a:r>
          </a:p>
          <a:p>
            <a:r>
              <a:rPr lang="en-US" sz="2400" dirty="0"/>
              <a:t>Ann Margaret </a:t>
            </a:r>
          </a:p>
          <a:p>
            <a:r>
              <a:rPr lang="en-US" sz="2400" dirty="0"/>
              <a:t>Sharp </a:t>
            </a:r>
          </a:p>
        </p:txBody>
      </p:sp>
      <p:pic>
        <p:nvPicPr>
          <p:cNvPr id="15" name="Picture 2" descr="Image preview">
            <a:extLst>
              <a:ext uri="{FF2B5EF4-FFF2-40B4-BE49-F238E27FC236}">
                <a16:creationId xmlns:a16="http://schemas.microsoft.com/office/drawing/2014/main" id="{0498EB97-6DB6-49AC-81E9-CB46CF7371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1" t="28080" r="18788" b="-3"/>
          <a:stretch/>
        </p:blipFill>
        <p:spPr bwMode="auto">
          <a:xfrm>
            <a:off x="12409739" y="3777576"/>
            <a:ext cx="3984120" cy="258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F10F4F8E-41D7-4B03-9B8A-E8FE691B17D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3" t="8144" r="12502" b="2"/>
          <a:stretch/>
        </p:blipFill>
        <p:spPr bwMode="auto">
          <a:xfrm>
            <a:off x="14107485" y="6582963"/>
            <a:ext cx="3783901" cy="290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AAA396-57BC-45B4-9FCA-A53C92D02C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8441" y="6582963"/>
            <a:ext cx="3784157" cy="289600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61FA669-C5E1-4559-8ADC-AC2A3803AF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39200" y="48387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8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577841" y="4023664"/>
            <a:ext cx="2710180" cy="2752725"/>
          </a:xfrm>
          <a:custGeom>
            <a:avLst/>
            <a:gdLst/>
            <a:ahLst/>
            <a:cxnLst/>
            <a:rect l="l" t="t" r="r" b="b"/>
            <a:pathLst>
              <a:path w="2710180" h="2752725">
                <a:moveTo>
                  <a:pt x="0" y="0"/>
                </a:moveTo>
                <a:lnTo>
                  <a:pt x="2710160" y="0"/>
                </a:lnTo>
                <a:lnTo>
                  <a:pt x="2710160" y="2752724"/>
                </a:lnTo>
                <a:lnTo>
                  <a:pt x="0" y="2752724"/>
                </a:lnTo>
                <a:lnTo>
                  <a:pt x="0" y="0"/>
                </a:lnTo>
                <a:close/>
              </a:path>
            </a:pathLst>
          </a:custGeom>
          <a:solidFill>
            <a:srgbClr val="61A25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8496300" y="0"/>
            <a:ext cx="9791700" cy="10287000"/>
            <a:chOff x="8496300" y="0"/>
            <a:chExt cx="9791700" cy="10287000"/>
          </a:xfrm>
        </p:grpSpPr>
        <p:sp>
          <p:nvSpPr>
            <p:cNvPr id="4" name="object 4"/>
            <p:cNvSpPr/>
            <p:nvPr/>
          </p:nvSpPr>
          <p:spPr>
            <a:xfrm>
              <a:off x="11104961" y="6778629"/>
              <a:ext cx="1762125" cy="3505200"/>
            </a:xfrm>
            <a:custGeom>
              <a:avLst/>
              <a:gdLst/>
              <a:ahLst/>
              <a:cxnLst/>
              <a:rect l="l" t="t" r="r" b="b"/>
              <a:pathLst>
                <a:path w="1762125" h="3505200">
                  <a:moveTo>
                    <a:pt x="1762125" y="3505200"/>
                  </a:moveTo>
                  <a:lnTo>
                    <a:pt x="0" y="3505200"/>
                  </a:lnTo>
                  <a:lnTo>
                    <a:pt x="0" y="0"/>
                  </a:lnTo>
                  <a:lnTo>
                    <a:pt x="1762125" y="0"/>
                  </a:lnTo>
                  <a:lnTo>
                    <a:pt x="1762125" y="3505200"/>
                  </a:lnTo>
                  <a:close/>
                </a:path>
              </a:pathLst>
            </a:custGeom>
            <a:solidFill>
              <a:srgbClr val="FFC8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867650" y="4023664"/>
              <a:ext cx="2714624" cy="626333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577839" y="0"/>
              <a:ext cx="2710160" cy="401954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577839" y="6778629"/>
              <a:ext cx="2710160" cy="350519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496300" y="6773448"/>
              <a:ext cx="2619374" cy="351355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496300" y="0"/>
              <a:ext cx="4371959" cy="678179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867650" y="0"/>
              <a:ext cx="2714624" cy="401954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956468" y="470401"/>
            <a:ext cx="6185041" cy="2699393"/>
          </a:xfrm>
          <a:prstGeom prst="rect">
            <a:avLst/>
          </a:prstGeom>
        </p:spPr>
        <p:txBody>
          <a:bodyPr vert="horz" wrap="square" lIns="0" tIns="212090" rIns="0" bIns="0" rtlCol="0">
            <a:spAutoFit/>
          </a:bodyPr>
          <a:lstStyle/>
          <a:p>
            <a:pPr marL="12700" marR="5080">
              <a:lnSpc>
                <a:spcPts val="6600"/>
              </a:lnSpc>
              <a:spcBef>
                <a:spcPts val="1670"/>
              </a:spcBef>
            </a:pPr>
            <a:r>
              <a:rPr sz="5400" spc="145" dirty="0">
                <a:solidFill>
                  <a:srgbClr val="181769"/>
                </a:solidFill>
                <a:latin typeface="Arial"/>
                <a:cs typeface="Arial"/>
              </a:rPr>
              <a:t>Wha</a:t>
            </a:r>
            <a:r>
              <a:rPr sz="5400" spc="145" dirty="0">
                <a:solidFill>
                  <a:srgbClr val="181769"/>
                </a:solidFill>
                <a:latin typeface="Trebuchet MS"/>
                <a:cs typeface="Trebuchet MS"/>
              </a:rPr>
              <a:t>t</a:t>
            </a:r>
            <a:r>
              <a:rPr sz="5400" spc="-705" dirty="0">
                <a:solidFill>
                  <a:srgbClr val="181769"/>
                </a:solidFill>
                <a:latin typeface="Trebuchet MS"/>
                <a:cs typeface="Trebuchet MS"/>
              </a:rPr>
              <a:t> </a:t>
            </a:r>
            <a:r>
              <a:rPr sz="5400" spc="140" dirty="0">
                <a:solidFill>
                  <a:srgbClr val="181769"/>
                </a:solidFill>
                <a:latin typeface="Arial"/>
                <a:cs typeface="Arial"/>
              </a:rPr>
              <a:t>happen</a:t>
            </a:r>
            <a:r>
              <a:rPr sz="5400" spc="140" dirty="0">
                <a:solidFill>
                  <a:srgbClr val="181769"/>
                </a:solidFill>
                <a:latin typeface="Trebuchet MS"/>
                <a:cs typeface="Trebuchet MS"/>
              </a:rPr>
              <a:t>s  </a:t>
            </a:r>
            <a:r>
              <a:rPr sz="5400" spc="114" dirty="0">
                <a:solidFill>
                  <a:srgbClr val="181769"/>
                </a:solidFill>
                <a:latin typeface="Trebuchet MS"/>
                <a:cs typeface="Trebuchet MS"/>
              </a:rPr>
              <a:t>w</a:t>
            </a:r>
            <a:r>
              <a:rPr sz="5400" spc="114" dirty="0">
                <a:solidFill>
                  <a:srgbClr val="181769"/>
                </a:solidFill>
                <a:latin typeface="Arial"/>
                <a:cs typeface="Arial"/>
              </a:rPr>
              <a:t>hen </a:t>
            </a:r>
            <a:r>
              <a:rPr lang="en-US" sz="5400" spc="114" dirty="0">
                <a:solidFill>
                  <a:srgbClr val="181769"/>
                </a:solidFill>
                <a:latin typeface="Arial"/>
                <a:cs typeface="Arial"/>
              </a:rPr>
              <a:t>you </a:t>
            </a:r>
            <a:r>
              <a:rPr lang="en-US" sz="5400" spc="95" dirty="0">
                <a:solidFill>
                  <a:srgbClr val="181769"/>
                </a:solidFill>
                <a:latin typeface="Arial"/>
                <a:cs typeface="Arial"/>
              </a:rPr>
              <a:t>facilitate a CPI</a:t>
            </a:r>
            <a:r>
              <a:rPr sz="5400" spc="120" dirty="0">
                <a:solidFill>
                  <a:srgbClr val="181769"/>
                </a:solidFill>
                <a:latin typeface="Arial"/>
                <a:cs typeface="Arial"/>
              </a:rPr>
              <a:t>?</a:t>
            </a:r>
            <a:endParaRPr sz="54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56468" y="4149653"/>
            <a:ext cx="5975665" cy="5247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584200" indent="-571500">
              <a:lnSpc>
                <a:spcPts val="3715"/>
              </a:lnSpc>
              <a:spcBef>
                <a:spcPts val="120"/>
              </a:spcBef>
              <a:buFont typeface="Arial" panose="020B0604020202020204" pitchFamily="34" charset="0"/>
              <a:buChar char="•"/>
            </a:pPr>
            <a:r>
              <a:rPr sz="3600" spc="105" dirty="0">
                <a:solidFill>
                  <a:srgbClr val="181769"/>
                </a:solidFill>
                <a:uFill>
                  <a:solidFill>
                    <a:srgbClr val="181769"/>
                  </a:solidFill>
                </a:uFill>
                <a:latin typeface="Arial"/>
                <a:cs typeface="Arial"/>
              </a:rPr>
              <a:t>S</a:t>
            </a:r>
            <a:r>
              <a:rPr sz="3600" spc="105" dirty="0">
                <a:solidFill>
                  <a:srgbClr val="181769"/>
                </a:solidFill>
                <a:uFill>
                  <a:solidFill>
                    <a:srgbClr val="181769"/>
                  </a:solidFill>
                </a:uFill>
                <a:latin typeface="Trebuchet MS"/>
                <a:cs typeface="Trebuchet MS"/>
              </a:rPr>
              <a:t>t</a:t>
            </a:r>
            <a:r>
              <a:rPr sz="3600" spc="105" dirty="0">
                <a:solidFill>
                  <a:srgbClr val="181769"/>
                </a:solidFill>
                <a:uFill>
                  <a:solidFill>
                    <a:srgbClr val="181769"/>
                  </a:solidFill>
                </a:uFill>
                <a:latin typeface="Arial"/>
                <a:cs typeface="Arial"/>
              </a:rPr>
              <a:t>im</a:t>
            </a:r>
            <a:r>
              <a:rPr sz="3600" spc="105" dirty="0">
                <a:solidFill>
                  <a:srgbClr val="181769"/>
                </a:solidFill>
                <a:uFill>
                  <a:solidFill>
                    <a:srgbClr val="181769"/>
                  </a:solidFill>
                </a:uFill>
                <a:latin typeface="Trebuchet MS"/>
                <a:cs typeface="Trebuchet MS"/>
              </a:rPr>
              <a:t>u</a:t>
            </a:r>
            <a:r>
              <a:rPr sz="3600" spc="105" dirty="0">
                <a:solidFill>
                  <a:srgbClr val="181769"/>
                </a:solidFill>
                <a:uFill>
                  <a:solidFill>
                    <a:srgbClr val="181769"/>
                  </a:solidFill>
                </a:uFill>
                <a:latin typeface="Arial"/>
                <a:cs typeface="Arial"/>
              </a:rPr>
              <a:t>l</a:t>
            </a:r>
            <a:r>
              <a:rPr sz="3600" spc="105" dirty="0">
                <a:solidFill>
                  <a:srgbClr val="181769"/>
                </a:solidFill>
                <a:uFill>
                  <a:solidFill>
                    <a:srgbClr val="181769"/>
                  </a:solidFill>
                </a:uFill>
                <a:latin typeface="Trebuchet MS"/>
                <a:cs typeface="Trebuchet MS"/>
              </a:rPr>
              <a:t>us</a:t>
            </a:r>
            <a:endParaRPr lang="en-US" sz="3600" spc="105" dirty="0">
              <a:solidFill>
                <a:srgbClr val="181769"/>
              </a:solidFill>
              <a:uFill>
                <a:solidFill>
                  <a:srgbClr val="181769"/>
                </a:solidFill>
              </a:uFill>
              <a:latin typeface="Trebuchet MS"/>
              <a:cs typeface="Trebuchet MS"/>
            </a:endParaRPr>
          </a:p>
          <a:p>
            <a:pPr marL="12700">
              <a:lnSpc>
                <a:spcPts val="3715"/>
              </a:lnSpc>
              <a:spcBef>
                <a:spcPts val="120"/>
              </a:spcBef>
            </a:pPr>
            <a:endParaRPr sz="3600" dirty="0">
              <a:latin typeface="Trebuchet MS"/>
              <a:cs typeface="Trebuchet MS"/>
            </a:endParaRPr>
          </a:p>
          <a:p>
            <a:pPr marL="584200" indent="-571500">
              <a:lnSpc>
                <a:spcPts val="3650"/>
              </a:lnSpc>
              <a:buFont typeface="Arial" panose="020B0604020202020204" pitchFamily="34" charset="0"/>
              <a:buChar char="•"/>
            </a:pPr>
            <a:r>
              <a:rPr lang="en-US" sz="3600" spc="95" dirty="0">
                <a:solidFill>
                  <a:srgbClr val="181769"/>
                </a:solidFill>
                <a:uFill>
                  <a:solidFill>
                    <a:srgbClr val="181769"/>
                  </a:solidFill>
                </a:uFill>
                <a:latin typeface="Arial"/>
                <a:cs typeface="Arial"/>
              </a:rPr>
              <a:t>Concepts </a:t>
            </a:r>
          </a:p>
          <a:p>
            <a:pPr marL="12700">
              <a:lnSpc>
                <a:spcPts val="3650"/>
              </a:lnSpc>
            </a:pPr>
            <a:endParaRPr lang="en-US" sz="3600" spc="95" dirty="0">
              <a:solidFill>
                <a:srgbClr val="181769"/>
              </a:solidFill>
              <a:uFill>
                <a:solidFill>
                  <a:srgbClr val="181769"/>
                </a:solidFill>
              </a:uFill>
              <a:latin typeface="Arial"/>
              <a:cs typeface="Arial"/>
            </a:endParaRPr>
          </a:p>
          <a:p>
            <a:pPr marL="584200" indent="-571500">
              <a:lnSpc>
                <a:spcPts val="3650"/>
              </a:lnSpc>
              <a:buFont typeface="Arial" panose="020B0604020202020204" pitchFamily="34" charset="0"/>
              <a:buChar char="•"/>
            </a:pPr>
            <a:r>
              <a:rPr sz="3600" spc="95" dirty="0">
                <a:solidFill>
                  <a:srgbClr val="181769"/>
                </a:solidFill>
                <a:uFill>
                  <a:solidFill>
                    <a:srgbClr val="181769"/>
                  </a:solidFill>
                </a:uFill>
                <a:latin typeface="Arial"/>
                <a:cs typeface="Arial"/>
              </a:rPr>
              <a:t>Q</a:t>
            </a:r>
            <a:r>
              <a:rPr sz="3600" spc="95" dirty="0">
                <a:solidFill>
                  <a:srgbClr val="181769"/>
                </a:solidFill>
                <a:uFill>
                  <a:solidFill>
                    <a:srgbClr val="181769"/>
                  </a:solidFill>
                </a:uFill>
                <a:latin typeface="Trebuchet MS"/>
                <a:cs typeface="Trebuchet MS"/>
              </a:rPr>
              <a:t>u</a:t>
            </a:r>
            <a:r>
              <a:rPr sz="3600" spc="95" dirty="0">
                <a:solidFill>
                  <a:srgbClr val="181769"/>
                </a:solidFill>
                <a:uFill>
                  <a:solidFill>
                    <a:srgbClr val="181769"/>
                  </a:solidFill>
                </a:uFill>
                <a:latin typeface="Arial"/>
                <a:cs typeface="Arial"/>
              </a:rPr>
              <a:t>e</a:t>
            </a:r>
            <a:r>
              <a:rPr sz="3600" spc="95" dirty="0">
                <a:solidFill>
                  <a:srgbClr val="181769"/>
                </a:solidFill>
                <a:uFill>
                  <a:solidFill>
                    <a:srgbClr val="181769"/>
                  </a:solidFill>
                </a:uFill>
                <a:latin typeface="Trebuchet MS"/>
                <a:cs typeface="Trebuchet MS"/>
              </a:rPr>
              <a:t>st</a:t>
            </a:r>
            <a:r>
              <a:rPr sz="3600" spc="95" dirty="0">
                <a:solidFill>
                  <a:srgbClr val="181769"/>
                </a:solidFill>
                <a:uFill>
                  <a:solidFill>
                    <a:srgbClr val="181769"/>
                  </a:solidFill>
                </a:uFill>
                <a:latin typeface="Arial"/>
                <a:cs typeface="Arial"/>
              </a:rPr>
              <a:t>ion</a:t>
            </a:r>
            <a:r>
              <a:rPr lang="en-US" sz="3600" spc="95" dirty="0">
                <a:solidFill>
                  <a:srgbClr val="181769"/>
                </a:solidFill>
                <a:uFill>
                  <a:solidFill>
                    <a:srgbClr val="181769"/>
                  </a:solidFill>
                </a:uFill>
                <a:latin typeface="Arial"/>
                <a:cs typeface="Arial"/>
              </a:rPr>
              <a:t>-making</a:t>
            </a:r>
          </a:p>
          <a:p>
            <a:pPr marL="12700">
              <a:lnSpc>
                <a:spcPts val="3650"/>
              </a:lnSpc>
            </a:pPr>
            <a:endParaRPr lang="en-US" sz="3600" spc="95" dirty="0">
              <a:solidFill>
                <a:srgbClr val="181769"/>
              </a:solidFill>
              <a:uFill>
                <a:solidFill>
                  <a:srgbClr val="181769"/>
                </a:solidFill>
              </a:uFill>
              <a:latin typeface="Arial"/>
              <a:cs typeface="Arial"/>
            </a:endParaRPr>
          </a:p>
          <a:p>
            <a:pPr marL="584200" indent="-571500">
              <a:lnSpc>
                <a:spcPts val="3650"/>
              </a:lnSpc>
              <a:buFont typeface="Arial" panose="020B0604020202020204" pitchFamily="34" charset="0"/>
              <a:buChar char="•"/>
            </a:pPr>
            <a:r>
              <a:rPr lang="en-US" sz="3600" spc="95" dirty="0">
                <a:solidFill>
                  <a:srgbClr val="181769"/>
                </a:solidFill>
                <a:uFill>
                  <a:solidFill>
                    <a:srgbClr val="181769"/>
                  </a:solidFill>
                </a:uFill>
                <a:latin typeface="Arial"/>
                <a:cs typeface="Arial"/>
              </a:rPr>
              <a:t>Voting</a:t>
            </a:r>
          </a:p>
          <a:p>
            <a:pPr marL="12700">
              <a:lnSpc>
                <a:spcPts val="3650"/>
              </a:lnSpc>
            </a:pPr>
            <a:endParaRPr sz="3600" dirty="0">
              <a:latin typeface="Arial"/>
              <a:cs typeface="Arial"/>
            </a:endParaRPr>
          </a:p>
          <a:p>
            <a:pPr marL="584200" indent="-571500">
              <a:lnSpc>
                <a:spcPts val="3650"/>
              </a:lnSpc>
              <a:buFont typeface="Arial" panose="020B0604020202020204" pitchFamily="34" charset="0"/>
              <a:buChar char="•"/>
            </a:pPr>
            <a:r>
              <a:rPr sz="3600" spc="130" dirty="0">
                <a:solidFill>
                  <a:srgbClr val="181769"/>
                </a:solidFill>
                <a:uFill>
                  <a:solidFill>
                    <a:srgbClr val="181769"/>
                  </a:solidFill>
                </a:uFill>
                <a:latin typeface="Arial"/>
                <a:cs typeface="Arial"/>
              </a:rPr>
              <a:t>Inq</a:t>
            </a:r>
            <a:r>
              <a:rPr sz="3600" spc="130" dirty="0">
                <a:solidFill>
                  <a:srgbClr val="181769"/>
                </a:solidFill>
                <a:uFill>
                  <a:solidFill>
                    <a:srgbClr val="181769"/>
                  </a:solidFill>
                </a:uFill>
                <a:latin typeface="Trebuchet MS"/>
                <a:cs typeface="Trebuchet MS"/>
              </a:rPr>
              <a:t>u</a:t>
            </a:r>
            <a:r>
              <a:rPr sz="3600" spc="130" dirty="0">
                <a:solidFill>
                  <a:srgbClr val="181769"/>
                </a:solidFill>
                <a:uFill>
                  <a:solidFill>
                    <a:srgbClr val="181769"/>
                  </a:solidFill>
                </a:uFill>
                <a:latin typeface="Arial"/>
                <a:cs typeface="Arial"/>
              </a:rPr>
              <a:t>i</a:t>
            </a:r>
            <a:r>
              <a:rPr sz="3600" spc="130" dirty="0">
                <a:solidFill>
                  <a:srgbClr val="181769"/>
                </a:solidFill>
                <a:uFill>
                  <a:solidFill>
                    <a:srgbClr val="181769"/>
                  </a:solidFill>
                </a:uFill>
                <a:latin typeface="Trebuchet MS"/>
                <a:cs typeface="Trebuchet MS"/>
              </a:rPr>
              <a:t>ry</a:t>
            </a:r>
            <a:endParaRPr lang="en-US" sz="3600" spc="130" dirty="0">
              <a:solidFill>
                <a:srgbClr val="181769"/>
              </a:solidFill>
              <a:uFill>
                <a:solidFill>
                  <a:srgbClr val="181769"/>
                </a:solidFill>
              </a:uFill>
              <a:latin typeface="Trebuchet MS"/>
              <a:cs typeface="Trebuchet MS"/>
            </a:endParaRPr>
          </a:p>
          <a:p>
            <a:pPr marL="12700">
              <a:lnSpc>
                <a:spcPts val="3650"/>
              </a:lnSpc>
            </a:pPr>
            <a:endParaRPr sz="3600" dirty="0">
              <a:latin typeface="Trebuchet MS"/>
              <a:cs typeface="Trebuchet MS"/>
            </a:endParaRPr>
          </a:p>
          <a:p>
            <a:pPr marL="584200" indent="-571500">
              <a:lnSpc>
                <a:spcPts val="3715"/>
              </a:lnSpc>
              <a:buFont typeface="Arial" panose="020B0604020202020204" pitchFamily="34" charset="0"/>
              <a:buChar char="•"/>
            </a:pPr>
            <a:r>
              <a:rPr sz="3600" spc="25" dirty="0">
                <a:solidFill>
                  <a:srgbClr val="181769"/>
                </a:solidFill>
                <a:uFill>
                  <a:solidFill>
                    <a:srgbClr val="181769"/>
                  </a:solidFill>
                </a:uFill>
                <a:latin typeface="Arial"/>
                <a:cs typeface="Arial"/>
              </a:rPr>
              <a:t>Re</a:t>
            </a:r>
            <a:r>
              <a:rPr sz="3600" spc="25" dirty="0">
                <a:solidFill>
                  <a:srgbClr val="181769"/>
                </a:solidFill>
                <a:uFill>
                  <a:solidFill>
                    <a:srgbClr val="181769"/>
                  </a:solidFill>
                </a:uFill>
                <a:latin typeface="Trebuchet MS"/>
                <a:cs typeface="Trebuchet MS"/>
              </a:rPr>
              <a:t>v</a:t>
            </a:r>
            <a:r>
              <a:rPr sz="3600" spc="25" dirty="0">
                <a:solidFill>
                  <a:srgbClr val="181769"/>
                </a:solidFill>
                <a:uFill>
                  <a:solidFill>
                    <a:srgbClr val="181769"/>
                  </a:solidFill>
                </a:uFill>
                <a:latin typeface="Arial"/>
                <a:cs typeface="Arial"/>
              </a:rPr>
              <a:t>ie</a:t>
            </a:r>
            <a:r>
              <a:rPr sz="3600" spc="25" dirty="0">
                <a:solidFill>
                  <a:srgbClr val="181769"/>
                </a:solidFill>
                <a:uFill>
                  <a:solidFill>
                    <a:srgbClr val="181769"/>
                  </a:solidFill>
                </a:uFill>
                <a:latin typeface="Trebuchet MS"/>
                <a:cs typeface="Trebuchet MS"/>
              </a:rPr>
              <a:t>w</a:t>
            </a:r>
            <a:endParaRPr sz="3600" dirty="0">
              <a:latin typeface="Trebuchet MS"/>
              <a:cs typeface="Trebuchet MS"/>
            </a:endParaRPr>
          </a:p>
        </p:txBody>
      </p:sp>
      <p:pic>
        <p:nvPicPr>
          <p:cNvPr id="19" name="Picture 2" descr="Image preview">
            <a:extLst>
              <a:ext uri="{FF2B5EF4-FFF2-40B4-BE49-F238E27FC236}">
                <a16:creationId xmlns:a16="http://schemas.microsoft.com/office/drawing/2014/main" id="{D162C48B-BC25-4EC6-9071-7FC3D9C8BC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5" r="43204" b="37004"/>
          <a:stretch/>
        </p:blipFill>
        <p:spPr bwMode="auto">
          <a:xfrm>
            <a:off x="15576666" y="4023664"/>
            <a:ext cx="2644076" cy="274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212F9C19-1B3A-48C7-B4F5-7B0C08140DF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0" t="10889" r="22500" b="21284"/>
          <a:stretch/>
        </p:blipFill>
        <p:spPr bwMode="auto">
          <a:xfrm>
            <a:off x="11115674" y="6781799"/>
            <a:ext cx="1823698" cy="350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BB9E57-D773-42D5-8F63-1D61313BBD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839200" y="48387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1750" y="-2"/>
            <a:ext cx="9145905" cy="10287000"/>
            <a:chOff x="0" y="1"/>
            <a:chExt cx="9145905" cy="10287000"/>
          </a:xfrm>
        </p:grpSpPr>
        <p:sp>
          <p:nvSpPr>
            <p:cNvPr id="3" name="object 3"/>
            <p:cNvSpPr/>
            <p:nvPr/>
          </p:nvSpPr>
          <p:spPr>
            <a:xfrm>
              <a:off x="4571999" y="1"/>
              <a:ext cx="4572000" cy="5143500"/>
            </a:xfrm>
            <a:custGeom>
              <a:avLst/>
              <a:gdLst/>
              <a:ahLst/>
              <a:cxnLst/>
              <a:rect l="l" t="t" r="r" b="b"/>
              <a:pathLst>
                <a:path w="4571999" h="5143500">
                  <a:moveTo>
                    <a:pt x="4572000" y="5143500"/>
                  </a:moveTo>
                  <a:lnTo>
                    <a:pt x="0" y="5143500"/>
                  </a:lnTo>
                  <a:lnTo>
                    <a:pt x="0" y="0"/>
                  </a:lnTo>
                  <a:lnTo>
                    <a:pt x="4572000" y="0"/>
                  </a:lnTo>
                  <a:lnTo>
                    <a:pt x="4572000" y="5143500"/>
                  </a:lnTo>
                  <a:close/>
                </a:path>
              </a:pathLst>
            </a:custGeom>
            <a:solidFill>
              <a:srgbClr val="DE67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392869" y="5143499"/>
              <a:ext cx="4752990" cy="514349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5143499"/>
              <a:ext cx="4572000" cy="5143500"/>
            </a:xfrm>
            <a:custGeom>
              <a:avLst/>
              <a:gdLst/>
              <a:ahLst/>
              <a:cxnLst/>
              <a:rect l="l" t="t" r="r" b="b"/>
              <a:pathLst>
                <a:path w="4572000" h="5143500">
                  <a:moveTo>
                    <a:pt x="4572000" y="5143500"/>
                  </a:moveTo>
                  <a:lnTo>
                    <a:pt x="0" y="5143500"/>
                  </a:lnTo>
                  <a:lnTo>
                    <a:pt x="0" y="0"/>
                  </a:lnTo>
                  <a:lnTo>
                    <a:pt x="4572000" y="0"/>
                  </a:lnTo>
                  <a:lnTo>
                    <a:pt x="4572000" y="5143500"/>
                  </a:lnTo>
                  <a:close/>
                </a:path>
              </a:pathLst>
            </a:custGeom>
            <a:solidFill>
              <a:srgbClr val="61A2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1"/>
              <a:ext cx="4571999" cy="514349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074901" y="352226"/>
            <a:ext cx="1859299" cy="5039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200" u="heavy" spc="-25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P</a:t>
            </a:r>
            <a:r>
              <a:rPr sz="3200" u="heavy" spc="6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r</a:t>
            </a:r>
            <a:r>
              <a:rPr sz="3200" u="heavy" spc="-8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a</a:t>
            </a:r>
            <a:r>
              <a:rPr sz="3200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c</a:t>
            </a:r>
            <a:r>
              <a:rPr sz="3200" u="heavy" spc="-5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t</a:t>
            </a:r>
            <a:r>
              <a:rPr sz="3200" u="heavy" spc="8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i</a:t>
            </a:r>
            <a:r>
              <a:rPr sz="3200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c</a:t>
            </a:r>
            <a:r>
              <a:rPr sz="32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e</a:t>
            </a:r>
            <a:endParaRPr sz="3200" dirty="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85542" y="994393"/>
            <a:ext cx="4090081" cy="1767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1300"/>
              </a:lnSpc>
              <a:spcBef>
                <a:spcPts val="95"/>
              </a:spcBef>
            </a:pPr>
            <a:r>
              <a:rPr sz="2400" b="1" spc="20" dirty="0">
                <a:solidFill>
                  <a:srgbClr val="FFFFFF"/>
                </a:solidFill>
                <a:latin typeface="Noto Sans"/>
                <a:cs typeface="Noto Sans"/>
              </a:rPr>
              <a:t>On </a:t>
            </a:r>
            <a:r>
              <a:rPr sz="2400" b="1" spc="15" dirty="0">
                <a:solidFill>
                  <a:srgbClr val="FFFFFF"/>
                </a:solidFill>
                <a:latin typeface="Noto Sans"/>
                <a:cs typeface="Noto Sans"/>
              </a:rPr>
              <a:t>campus</a:t>
            </a:r>
            <a:r>
              <a:rPr lang="en-US" sz="2400" b="1" spc="15" dirty="0">
                <a:solidFill>
                  <a:srgbClr val="FFFFFF"/>
                </a:solidFill>
                <a:latin typeface="Noto Sans"/>
                <a:cs typeface="Noto Sans"/>
              </a:rPr>
              <a:t> weekend</a:t>
            </a:r>
            <a:r>
              <a:rPr sz="2400" b="1" spc="15" dirty="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Noto Sans"/>
                <a:cs typeface="Noto Sans"/>
              </a:rPr>
              <a:t>training</a:t>
            </a:r>
            <a:r>
              <a:rPr lang="en-US" sz="2400" b="1" spc="-5" dirty="0">
                <a:solidFill>
                  <a:srgbClr val="FFFFFF"/>
                </a:solidFill>
                <a:latin typeface="Noto Sans"/>
                <a:cs typeface="Noto Sans"/>
              </a:rPr>
              <a:t> event (end of</a:t>
            </a:r>
            <a:r>
              <a:rPr lang="en-US" sz="2400" b="1" spc="15" dirty="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lang="en-US" sz="2400" b="1" spc="15" dirty="0" err="1">
                <a:solidFill>
                  <a:srgbClr val="FFFFFF"/>
                </a:solidFill>
                <a:latin typeface="Noto Sans"/>
                <a:cs typeface="Noto Sans"/>
              </a:rPr>
              <a:t>Wk</a:t>
            </a:r>
            <a:r>
              <a:rPr lang="en-US" sz="2400" b="1" spc="15" dirty="0">
                <a:solidFill>
                  <a:srgbClr val="FFFFFF"/>
                </a:solidFill>
                <a:latin typeface="Noto Sans"/>
                <a:cs typeface="Noto Sans"/>
              </a:rPr>
              <a:t> 5</a:t>
            </a:r>
            <a:r>
              <a:rPr lang="en-US" sz="2400" b="1" spc="5" dirty="0">
                <a:solidFill>
                  <a:srgbClr val="FFFFFF"/>
                </a:solidFill>
                <a:latin typeface="Noto Sans"/>
                <a:cs typeface="Noto Sans"/>
              </a:rPr>
              <a:t>) to</a:t>
            </a:r>
            <a:r>
              <a:rPr sz="2400" b="1" spc="5" dirty="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lang="en-US" sz="2400" b="1" spc="5" dirty="0">
                <a:solidFill>
                  <a:srgbClr val="FFFFFF"/>
                </a:solidFill>
                <a:latin typeface="Noto Sans"/>
                <a:cs typeface="Noto Sans"/>
              </a:rPr>
              <a:t>deepen and develop </a:t>
            </a:r>
            <a:r>
              <a:rPr lang="en-US" sz="2400" b="1" dirty="0">
                <a:solidFill>
                  <a:srgbClr val="FFFFFF"/>
                </a:solidFill>
                <a:latin typeface="Noto Sans"/>
                <a:cs typeface="Noto Sans"/>
              </a:rPr>
              <a:t>facilitation skills </a:t>
            </a:r>
            <a:endParaRPr sz="2400" dirty="0">
              <a:latin typeface="Noto Sans"/>
              <a:cs typeface="Noto San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91485" y="3176147"/>
            <a:ext cx="4090081" cy="1767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1300"/>
              </a:lnSpc>
              <a:spcBef>
                <a:spcPts val="95"/>
              </a:spcBef>
            </a:pPr>
            <a:r>
              <a:rPr lang="en-US" sz="2400" b="1" spc="15" dirty="0">
                <a:solidFill>
                  <a:srgbClr val="FFFFFF"/>
                </a:solidFill>
                <a:latin typeface="Noto Sans"/>
                <a:cs typeface="Noto Sans"/>
              </a:rPr>
              <a:t>Delivering six</a:t>
            </a:r>
            <a:r>
              <a:rPr sz="2400" b="1" spc="15" dirty="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lang="en-US" sz="2400" b="1" spc="15" dirty="0">
                <a:solidFill>
                  <a:srgbClr val="FFFFFF"/>
                </a:solidFill>
                <a:latin typeface="Noto Sans"/>
                <a:cs typeface="Noto Sans"/>
              </a:rPr>
              <a:t>P4C </a:t>
            </a:r>
            <a:r>
              <a:rPr sz="2400" b="1" spc="10" dirty="0">
                <a:solidFill>
                  <a:srgbClr val="FFFFFF"/>
                </a:solidFill>
                <a:latin typeface="Noto Sans"/>
                <a:cs typeface="Noto Sans"/>
              </a:rPr>
              <a:t>sessions in </a:t>
            </a:r>
            <a:r>
              <a:rPr sz="2400" b="1" spc="15" dirty="0">
                <a:solidFill>
                  <a:srgbClr val="FFFFFF"/>
                </a:solidFill>
                <a:latin typeface="Noto Sans"/>
                <a:cs typeface="Noto Sans"/>
              </a:rPr>
              <a:t>a </a:t>
            </a:r>
            <a:r>
              <a:rPr sz="2400" b="1" spc="10" dirty="0">
                <a:solidFill>
                  <a:srgbClr val="FFFFFF"/>
                </a:solidFill>
                <a:latin typeface="Noto Sans"/>
                <a:cs typeface="Noto Sans"/>
              </a:rPr>
              <a:t>local school</a:t>
            </a:r>
            <a:r>
              <a:rPr lang="en-US" sz="2400" b="1" spc="10" dirty="0">
                <a:solidFill>
                  <a:srgbClr val="FFFFFF"/>
                </a:solidFill>
                <a:latin typeface="Noto Sans"/>
                <a:cs typeface="Noto Sans"/>
              </a:rPr>
              <a:t>,</a:t>
            </a:r>
            <a:r>
              <a:rPr sz="2400" b="1" spc="10" dirty="0">
                <a:solidFill>
                  <a:srgbClr val="FFFFFF"/>
                </a:solidFill>
                <a:latin typeface="Noto Sans"/>
                <a:cs typeface="Noto Sans"/>
              </a:rPr>
              <a:t> supported </a:t>
            </a:r>
            <a:r>
              <a:rPr sz="2400" b="1" spc="15" dirty="0">
                <a:solidFill>
                  <a:srgbClr val="FFFFFF"/>
                </a:solidFill>
                <a:latin typeface="Noto Sans"/>
                <a:cs typeface="Noto Sans"/>
              </a:rPr>
              <a:t>by </a:t>
            </a:r>
            <a:r>
              <a:rPr sz="2400" b="1" spc="10" dirty="0">
                <a:solidFill>
                  <a:srgbClr val="FFFFFF"/>
                </a:solidFill>
                <a:latin typeface="Noto Sans"/>
                <a:cs typeface="Noto Sans"/>
              </a:rPr>
              <a:t>active</a:t>
            </a:r>
            <a:r>
              <a:rPr sz="2400" b="1" spc="-10" dirty="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400" b="1" dirty="0">
                <a:solidFill>
                  <a:srgbClr val="FFFFFF"/>
                </a:solidFill>
                <a:latin typeface="Noto Sans"/>
                <a:cs typeface="Noto Sans"/>
              </a:rPr>
              <a:t>mentoring.</a:t>
            </a:r>
            <a:endParaRPr sz="2400" dirty="0">
              <a:latin typeface="Noto Sans"/>
              <a:cs typeface="Noto San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043223" y="6750429"/>
            <a:ext cx="37465" cy="36830"/>
          </a:xfrm>
          <a:custGeom>
            <a:avLst/>
            <a:gdLst/>
            <a:ahLst/>
            <a:cxnLst/>
            <a:rect l="l" t="t" r="r" b="b"/>
            <a:pathLst>
              <a:path w="37464" h="36829">
                <a:moveTo>
                  <a:pt x="37071" y="36687"/>
                </a:moveTo>
                <a:lnTo>
                  <a:pt x="0" y="36687"/>
                </a:lnTo>
                <a:lnTo>
                  <a:pt x="0" y="0"/>
                </a:lnTo>
                <a:lnTo>
                  <a:pt x="37071" y="0"/>
                </a:lnTo>
                <a:lnTo>
                  <a:pt x="37071" y="366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09600" y="5342753"/>
            <a:ext cx="1797868" cy="5039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200" u="heavy" spc="-6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T</a:t>
            </a:r>
            <a:r>
              <a:rPr sz="3200" u="heavy" spc="8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h</a:t>
            </a:r>
            <a:r>
              <a:rPr sz="3200" u="heavy" spc="-8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e</a:t>
            </a:r>
            <a:r>
              <a:rPr sz="3200" u="heavy" spc="1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o</a:t>
            </a:r>
            <a:r>
              <a:rPr sz="3200" u="heavy" spc="6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r</a:t>
            </a:r>
            <a:r>
              <a:rPr sz="3200" spc="185" dirty="0">
                <a:solidFill>
                  <a:srgbClr val="FFFFFF"/>
                </a:solidFill>
                <a:latin typeface="Trebuchet MS"/>
                <a:cs typeface="Trebuchet MS"/>
              </a:rPr>
              <a:t>y</a:t>
            </a:r>
            <a:endParaRPr sz="3200" dirty="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2159" y="6093179"/>
            <a:ext cx="3364838" cy="355526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1300"/>
              </a:lnSpc>
              <a:spcBef>
                <a:spcPts val="95"/>
              </a:spcBef>
            </a:pPr>
            <a:r>
              <a:rPr sz="2400" b="1" spc="10" dirty="0">
                <a:solidFill>
                  <a:srgbClr val="FFFFFF"/>
                </a:solidFill>
                <a:latin typeface="Noto Sans"/>
                <a:cs typeface="Noto Sans"/>
              </a:rPr>
              <a:t>Lectures </a:t>
            </a:r>
            <a:r>
              <a:rPr sz="2400" b="1" spc="15" dirty="0">
                <a:solidFill>
                  <a:srgbClr val="FFFFFF"/>
                </a:solidFill>
                <a:latin typeface="Noto Sans"/>
                <a:cs typeface="Noto Sans"/>
              </a:rPr>
              <a:t>on </a:t>
            </a:r>
            <a:r>
              <a:rPr sz="2400" b="1" spc="10" dirty="0">
                <a:solidFill>
                  <a:srgbClr val="FFFFFF"/>
                </a:solidFill>
                <a:latin typeface="Noto Sans"/>
                <a:cs typeface="Noto Sans"/>
              </a:rPr>
              <a:t>the  Philosophy for Children</a:t>
            </a:r>
            <a:r>
              <a:rPr lang="en-US" sz="2400" b="1" spc="10" dirty="0">
                <a:solidFill>
                  <a:srgbClr val="FFFFFF"/>
                </a:solidFill>
                <a:latin typeface="Noto Sans"/>
                <a:cs typeface="Noto Sans"/>
              </a:rPr>
              <a:t> (P4C)</a:t>
            </a:r>
            <a:r>
              <a:rPr sz="2400" b="1" spc="10" dirty="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Noto Sans"/>
                <a:cs typeface="Noto Sans"/>
              </a:rPr>
              <a:t>Pedagogy, </a:t>
            </a:r>
            <a:r>
              <a:rPr sz="2400" b="1" spc="10" dirty="0">
                <a:solidFill>
                  <a:srgbClr val="FFFFFF"/>
                </a:solidFill>
                <a:latin typeface="Noto Sans"/>
                <a:cs typeface="Noto Sans"/>
              </a:rPr>
              <a:t>its relationship to education  </a:t>
            </a:r>
            <a:r>
              <a:rPr sz="2400" b="1" spc="15" dirty="0">
                <a:solidFill>
                  <a:srgbClr val="FFFFFF"/>
                </a:solidFill>
                <a:latin typeface="Noto Sans"/>
                <a:cs typeface="Noto Sans"/>
              </a:rPr>
              <a:t>and</a:t>
            </a:r>
            <a:r>
              <a:rPr lang="en-US" sz="2400" b="1" spc="15" dirty="0">
                <a:solidFill>
                  <a:srgbClr val="FFFFFF"/>
                </a:solidFill>
                <a:latin typeface="Noto Sans"/>
                <a:cs typeface="Noto Sans"/>
              </a:rPr>
              <a:t> to</a:t>
            </a:r>
            <a:r>
              <a:rPr sz="2400" b="1" spc="15" dirty="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400" b="1" spc="10" dirty="0">
                <a:solidFill>
                  <a:srgbClr val="FFFFFF"/>
                </a:solidFill>
                <a:latin typeface="Noto Sans"/>
                <a:cs typeface="Noto Sans"/>
              </a:rPr>
              <a:t>philosophy as </a:t>
            </a:r>
            <a:r>
              <a:rPr sz="2400" b="1" spc="15" dirty="0">
                <a:solidFill>
                  <a:srgbClr val="FFFFFF"/>
                </a:solidFill>
                <a:latin typeface="Noto Sans"/>
                <a:cs typeface="Noto Sans"/>
              </a:rPr>
              <a:t>an  </a:t>
            </a:r>
            <a:r>
              <a:rPr sz="2400" b="1" spc="10" dirty="0">
                <a:solidFill>
                  <a:srgbClr val="FFFFFF"/>
                </a:solidFill>
                <a:latin typeface="Noto Sans"/>
                <a:cs typeface="Noto Sans"/>
              </a:rPr>
              <a:t>academic</a:t>
            </a:r>
            <a:r>
              <a:rPr sz="2400" b="1" dirty="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400" b="1" spc="10" dirty="0">
                <a:solidFill>
                  <a:srgbClr val="FFFFFF"/>
                </a:solidFill>
                <a:latin typeface="Noto Sans"/>
                <a:cs typeface="Noto Sans"/>
              </a:rPr>
              <a:t>discipline.</a:t>
            </a:r>
            <a:endParaRPr sz="2400" dirty="0">
              <a:latin typeface="Noto Sans"/>
              <a:cs typeface="Noto San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9144000" y="-38100"/>
            <a:ext cx="9144000" cy="10287000"/>
            <a:chOff x="9144000" y="1"/>
            <a:chExt cx="9144000" cy="10287000"/>
          </a:xfrm>
        </p:grpSpPr>
        <p:sp>
          <p:nvSpPr>
            <p:cNvPr id="14" name="object 14"/>
            <p:cNvSpPr/>
            <p:nvPr/>
          </p:nvSpPr>
          <p:spPr>
            <a:xfrm>
              <a:off x="13536869" y="5143499"/>
              <a:ext cx="4751130" cy="514349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5" name="object 15"/>
            <p:cNvSpPr/>
            <p:nvPr/>
          </p:nvSpPr>
          <p:spPr>
            <a:xfrm>
              <a:off x="9144000" y="1"/>
              <a:ext cx="4571999" cy="514349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3716000" y="1"/>
              <a:ext cx="4572000" cy="5143500"/>
            </a:xfrm>
            <a:custGeom>
              <a:avLst/>
              <a:gdLst/>
              <a:ahLst/>
              <a:cxnLst/>
              <a:rect l="l" t="t" r="r" b="b"/>
              <a:pathLst>
                <a:path w="4572000" h="5143500">
                  <a:moveTo>
                    <a:pt x="4572000" y="5143500"/>
                  </a:moveTo>
                  <a:lnTo>
                    <a:pt x="0" y="5143500"/>
                  </a:lnTo>
                  <a:lnTo>
                    <a:pt x="0" y="0"/>
                  </a:lnTo>
                  <a:lnTo>
                    <a:pt x="4572000" y="0"/>
                  </a:lnTo>
                  <a:lnTo>
                    <a:pt x="4572000" y="5143500"/>
                  </a:lnTo>
                  <a:close/>
                </a:path>
              </a:pathLst>
            </a:custGeom>
            <a:solidFill>
              <a:srgbClr val="FFC824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7" name="object 17"/>
            <p:cNvSpPr/>
            <p:nvPr/>
          </p:nvSpPr>
          <p:spPr>
            <a:xfrm>
              <a:off x="9144000" y="5143499"/>
              <a:ext cx="4572000" cy="5143500"/>
            </a:xfrm>
            <a:custGeom>
              <a:avLst/>
              <a:gdLst/>
              <a:ahLst/>
              <a:cxnLst/>
              <a:rect l="l" t="t" r="r" b="b"/>
              <a:pathLst>
                <a:path w="4572000" h="5143500">
                  <a:moveTo>
                    <a:pt x="4572000" y="5143500"/>
                  </a:moveTo>
                  <a:lnTo>
                    <a:pt x="0" y="5143500"/>
                  </a:lnTo>
                  <a:lnTo>
                    <a:pt x="0" y="0"/>
                  </a:lnTo>
                  <a:lnTo>
                    <a:pt x="4572000" y="0"/>
                  </a:lnTo>
                  <a:lnTo>
                    <a:pt x="4572000" y="5143500"/>
                  </a:lnTo>
                  <a:close/>
                </a:path>
              </a:pathLst>
            </a:custGeom>
            <a:solidFill>
              <a:srgbClr val="2928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5463770" y="2434922"/>
              <a:ext cx="2061210" cy="62230"/>
            </a:xfrm>
            <a:custGeom>
              <a:avLst/>
              <a:gdLst/>
              <a:ahLst/>
              <a:cxnLst/>
              <a:rect l="l" t="t" r="r" b="b"/>
              <a:pathLst>
                <a:path w="2061209" h="62230">
                  <a:moveTo>
                    <a:pt x="2060974" y="62194"/>
                  </a:moveTo>
                  <a:lnTo>
                    <a:pt x="0" y="62194"/>
                  </a:lnTo>
                  <a:lnTo>
                    <a:pt x="0" y="0"/>
                  </a:lnTo>
                  <a:lnTo>
                    <a:pt x="2060974" y="0"/>
                  </a:lnTo>
                  <a:lnTo>
                    <a:pt x="2060974" y="62194"/>
                  </a:lnTo>
                  <a:close/>
                </a:path>
              </a:pathLst>
            </a:custGeom>
            <a:solidFill>
              <a:srgbClr val="1817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9838238" y="5817099"/>
            <a:ext cx="2429962" cy="5039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200" u="heavy" spc="-26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R</a:t>
            </a:r>
            <a:r>
              <a:rPr sz="3200" u="heavy" spc="-8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e</a:t>
            </a:r>
            <a:r>
              <a:rPr sz="3200" u="heavy" spc="16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f</a:t>
            </a:r>
            <a:r>
              <a:rPr sz="3200" u="heavy" spc="14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l</a:t>
            </a:r>
            <a:r>
              <a:rPr sz="3200" u="heavy" spc="-8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e</a:t>
            </a:r>
            <a:r>
              <a:rPr sz="3200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c</a:t>
            </a:r>
            <a:r>
              <a:rPr sz="3200" u="heavy" spc="-5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t</a:t>
            </a:r>
            <a:r>
              <a:rPr sz="3200" u="heavy" spc="8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i</a:t>
            </a:r>
            <a:r>
              <a:rPr sz="3200" u="heavy" spc="1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o</a:t>
            </a:r>
            <a:r>
              <a:rPr sz="3200" u="heavy" spc="14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n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847923" y="6682569"/>
            <a:ext cx="3164151" cy="310835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1300"/>
              </a:lnSpc>
              <a:spcBef>
                <a:spcPts val="95"/>
              </a:spcBef>
            </a:pPr>
            <a:r>
              <a:rPr sz="2400" b="1" dirty="0">
                <a:solidFill>
                  <a:srgbClr val="FFFFFF"/>
                </a:solidFill>
                <a:latin typeface="Noto Sans"/>
                <a:cs typeface="Noto Sans"/>
              </a:rPr>
              <a:t>Exploring </a:t>
            </a:r>
            <a:r>
              <a:rPr sz="2400" b="1" spc="15" dirty="0">
                <a:solidFill>
                  <a:srgbClr val="FFFFFF"/>
                </a:solidFill>
                <a:latin typeface="Noto Sans"/>
                <a:cs typeface="Noto Sans"/>
              </a:rPr>
              <a:t>what  happened </a:t>
            </a:r>
            <a:r>
              <a:rPr sz="2400" b="1" spc="10" dirty="0">
                <a:solidFill>
                  <a:srgbClr val="FFFFFF"/>
                </a:solidFill>
                <a:latin typeface="Noto Sans"/>
                <a:cs typeface="Noto Sans"/>
              </a:rPr>
              <a:t>in the  classroom </a:t>
            </a:r>
            <a:r>
              <a:rPr sz="2400" b="1" spc="-5" dirty="0">
                <a:solidFill>
                  <a:srgbClr val="FFFFFF"/>
                </a:solidFill>
                <a:latin typeface="Noto Sans"/>
                <a:cs typeface="Noto Sans"/>
              </a:rPr>
              <a:t>through </a:t>
            </a:r>
            <a:r>
              <a:rPr sz="2400" b="1" spc="-10" dirty="0">
                <a:solidFill>
                  <a:srgbClr val="FFFFFF"/>
                </a:solidFill>
                <a:latin typeface="Noto Sans"/>
                <a:cs typeface="Noto Sans"/>
              </a:rPr>
              <a:t>group </a:t>
            </a:r>
            <a:r>
              <a:rPr sz="2400" b="1" spc="-5" dirty="0">
                <a:solidFill>
                  <a:srgbClr val="FFFFFF"/>
                </a:solidFill>
                <a:latin typeface="Noto Sans"/>
                <a:cs typeface="Noto Sans"/>
              </a:rPr>
              <a:t>dialogue</a:t>
            </a:r>
            <a:r>
              <a:rPr lang="en-US" sz="2400" b="1" spc="-5" dirty="0">
                <a:solidFill>
                  <a:srgbClr val="FFFFFF"/>
                </a:solidFill>
                <a:latin typeface="Noto Sans"/>
                <a:cs typeface="Noto Sans"/>
              </a:rPr>
              <a:t>, reflective journaling,</a:t>
            </a:r>
            <a:r>
              <a:rPr sz="2400" b="1" spc="-5" dirty="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400" b="1" spc="15" dirty="0">
                <a:solidFill>
                  <a:srgbClr val="FFFFFF"/>
                </a:solidFill>
                <a:latin typeface="Noto Sans"/>
                <a:cs typeface="Noto Sans"/>
              </a:rPr>
              <a:t>and  </a:t>
            </a:r>
            <a:r>
              <a:rPr sz="2400" b="1" dirty="0">
                <a:solidFill>
                  <a:srgbClr val="FFFFFF"/>
                </a:solidFill>
                <a:latin typeface="Noto Sans"/>
                <a:cs typeface="Noto Sans"/>
              </a:rPr>
              <a:t>assignments.</a:t>
            </a:r>
            <a:endParaRPr sz="2400" dirty="0">
              <a:latin typeface="Noto Sans"/>
              <a:cs typeface="Noto Sans"/>
            </a:endParaRPr>
          </a:p>
        </p:txBody>
      </p:sp>
      <p:pic>
        <p:nvPicPr>
          <p:cNvPr id="25" name="Picture 2" descr="https://lh3.googleusercontent.com/qF9jHVl6bV7Dw-xeSQzP3j4IDzT0LrlGdO-Vgr8U0imeEO2MXI2Rgrhx5kjlkQiliYpXS0RaieoMY9L_eFaKBTqIBGAGJ2qcLHnpQMoMj66AakC7JlTQ_PR4p3glxnoE_IY1Vgd3AxP8em6AHqEEwVR_x4fQclrc_KmfjwjdxrNmbe12wnTUoCaW08NMN76h2V6-WmUkAKo_fGEo1UafKJnHHWwnZF6GFqT9q2g75qD0D8YJhPPczqDamE3Tf7UHFGLbHQoumKuiWtQkTHxdoSx6gewCiP3PHMEeJ1XGY_jDT9Wb_Uh6bTuKwwyNLI7Bx3828JBFtVoDToSneoq9rs8m71pMgr1NEoIja2n_-01OySesG8VRCkrn9nXTcD1mG4DRPx_bVzl-YePRyk0BW21sE0XFwGzM54CWo0dX3JThAd8T9txMzCd7GLAxvqeXFwq3tVS-huFGpbhFXznbk0I0xkD2Me8OGCp5XjaJ76OLMjHN5vESSo0GrasNwaN-8jP1tt5yuecsBs3L7uWb7ZpLzyFXHTrNSpPlp144tPNjqot6Sx20Xhj2L_YaxBimETaK5CgNtq3pgTTuPnwdYyeWxMxwPko_snpsdNrVf_6D3ts58BsZbNTXaTnP2ULvpGbS5VaVAY5r1gG199W7lrSH1sUD6lveZzB6Hf8-esvbh9a4D_JugpYqlLqQ1iU3I60pogDNDJqS6yiLBZs=w770-h577-no">
            <a:extLst>
              <a:ext uri="{FF2B5EF4-FFF2-40B4-BE49-F238E27FC236}">
                <a16:creationId xmlns:a16="http://schemas.microsoft.com/office/drawing/2014/main" id="{C6B577F2-D3BF-40C2-A2EF-FED0014F52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5" b="27234"/>
          <a:stretch/>
        </p:blipFill>
        <p:spPr bwMode="auto">
          <a:xfrm>
            <a:off x="14210643" y="149986"/>
            <a:ext cx="3582714" cy="227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oogle Shape;519;g97a3f73a82_0_102">
            <a:extLst>
              <a:ext uri="{FF2B5EF4-FFF2-40B4-BE49-F238E27FC236}">
                <a16:creationId xmlns:a16="http://schemas.microsoft.com/office/drawing/2014/main" id="{AE7149ED-F76F-4844-846F-9BB57E7D498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256301" y="2790256"/>
            <a:ext cx="3582714" cy="2153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FD7AB13-F945-45D3-AEB4-3D2755D39F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02474" y="566832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3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7711"/>
            <a:ext cx="9143999" cy="10286998"/>
            <a:chOff x="0" y="1"/>
            <a:chExt cx="9143999" cy="10286998"/>
          </a:xfrm>
        </p:grpSpPr>
        <p:sp>
          <p:nvSpPr>
            <p:cNvPr id="3" name="object 3"/>
            <p:cNvSpPr/>
            <p:nvPr/>
          </p:nvSpPr>
          <p:spPr>
            <a:xfrm>
              <a:off x="4571999" y="1"/>
              <a:ext cx="4572000" cy="5143500"/>
            </a:xfrm>
            <a:custGeom>
              <a:avLst/>
              <a:gdLst/>
              <a:ahLst/>
              <a:cxnLst/>
              <a:rect l="l" t="t" r="r" b="b"/>
              <a:pathLst>
                <a:path w="4571999" h="5143500">
                  <a:moveTo>
                    <a:pt x="4572000" y="5143500"/>
                  </a:moveTo>
                  <a:lnTo>
                    <a:pt x="0" y="5143500"/>
                  </a:lnTo>
                  <a:lnTo>
                    <a:pt x="0" y="0"/>
                  </a:lnTo>
                  <a:lnTo>
                    <a:pt x="4572000" y="0"/>
                  </a:lnTo>
                  <a:lnTo>
                    <a:pt x="4572000" y="5143500"/>
                  </a:lnTo>
                  <a:close/>
                </a:path>
              </a:pathLst>
            </a:custGeom>
            <a:solidFill>
              <a:srgbClr val="DE67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5143499"/>
              <a:ext cx="4572000" cy="5143500"/>
            </a:xfrm>
            <a:custGeom>
              <a:avLst/>
              <a:gdLst/>
              <a:ahLst/>
              <a:cxnLst/>
              <a:rect l="l" t="t" r="r" b="b"/>
              <a:pathLst>
                <a:path w="4572000" h="5143500">
                  <a:moveTo>
                    <a:pt x="4572000" y="5143500"/>
                  </a:moveTo>
                  <a:lnTo>
                    <a:pt x="0" y="5143500"/>
                  </a:lnTo>
                  <a:lnTo>
                    <a:pt x="0" y="0"/>
                  </a:lnTo>
                  <a:lnTo>
                    <a:pt x="4572000" y="0"/>
                  </a:lnTo>
                  <a:lnTo>
                    <a:pt x="4572000" y="5143500"/>
                  </a:lnTo>
                  <a:close/>
                </a:path>
              </a:pathLst>
            </a:custGeom>
            <a:solidFill>
              <a:srgbClr val="61A2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058383" y="705601"/>
            <a:ext cx="3574456" cy="34586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US" sz="3200" spc="-25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Reflective Portfolio Entries: 30%</a:t>
            </a:r>
            <a:br>
              <a:rPr lang="en-US" sz="3200" spc="-25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</a:br>
            <a:r>
              <a:rPr lang="en-US" sz="3200" u="none" spc="-25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/>
            </a:r>
            <a:br>
              <a:rPr lang="en-US" sz="3200" u="none" spc="-25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</a:br>
            <a:r>
              <a:rPr lang="en-US" sz="3200" u="none" spc="-25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Two guided reflections on the relationship between theory and practice</a:t>
            </a:r>
            <a:endParaRPr sz="3200" u="none" dirty="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043223" y="6750429"/>
            <a:ext cx="37465" cy="36830"/>
          </a:xfrm>
          <a:custGeom>
            <a:avLst/>
            <a:gdLst/>
            <a:ahLst/>
            <a:cxnLst/>
            <a:rect l="l" t="t" r="r" b="b"/>
            <a:pathLst>
              <a:path w="37464" h="36829">
                <a:moveTo>
                  <a:pt x="37071" y="36687"/>
                </a:moveTo>
                <a:lnTo>
                  <a:pt x="0" y="36687"/>
                </a:lnTo>
                <a:lnTo>
                  <a:pt x="0" y="0"/>
                </a:lnTo>
                <a:lnTo>
                  <a:pt x="37071" y="0"/>
                </a:lnTo>
                <a:lnTo>
                  <a:pt x="37071" y="366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14016" y="5855080"/>
            <a:ext cx="3364838" cy="5039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US" sz="3200" u="heavy" spc="-6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Participation: 36%</a:t>
            </a:r>
            <a:endParaRPr sz="3200" dirty="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79536" y="6686033"/>
            <a:ext cx="4013332" cy="176958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1300"/>
              </a:lnSpc>
              <a:spcBef>
                <a:spcPts val="95"/>
              </a:spcBef>
            </a:pPr>
            <a:r>
              <a:rPr lang="en-US" sz="3200" dirty="0">
                <a:solidFill>
                  <a:schemeClr val="bg1"/>
                </a:solidFill>
                <a:latin typeface="Noto Sans"/>
                <a:cs typeface="Noto Sans"/>
              </a:rPr>
              <a:t>Lesson planning Delivering sessions</a:t>
            </a:r>
          </a:p>
          <a:p>
            <a:pPr marL="12700" marR="5080">
              <a:lnSpc>
                <a:spcPct val="121300"/>
              </a:lnSpc>
              <a:spcBef>
                <a:spcPts val="95"/>
              </a:spcBef>
            </a:pPr>
            <a:r>
              <a:rPr lang="en-US" sz="3200" dirty="0">
                <a:solidFill>
                  <a:schemeClr val="bg1"/>
                </a:solidFill>
                <a:latin typeface="Noto Sans"/>
                <a:cs typeface="Noto Sans"/>
              </a:rPr>
              <a:t>Report on session</a:t>
            </a:r>
            <a:endParaRPr sz="3200" dirty="0">
              <a:solidFill>
                <a:schemeClr val="bg1"/>
              </a:solidFill>
              <a:latin typeface="Noto Sans"/>
              <a:cs typeface="Noto San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9152259" y="0"/>
            <a:ext cx="9144000" cy="10286998"/>
            <a:chOff x="9144000" y="1"/>
            <a:chExt cx="9144000" cy="10286998"/>
          </a:xfrm>
        </p:grpSpPr>
        <p:sp>
          <p:nvSpPr>
            <p:cNvPr id="16" name="object 16"/>
            <p:cNvSpPr/>
            <p:nvPr/>
          </p:nvSpPr>
          <p:spPr>
            <a:xfrm>
              <a:off x="13716000" y="1"/>
              <a:ext cx="4572000" cy="5143500"/>
            </a:xfrm>
            <a:custGeom>
              <a:avLst/>
              <a:gdLst/>
              <a:ahLst/>
              <a:cxnLst/>
              <a:rect l="l" t="t" r="r" b="b"/>
              <a:pathLst>
                <a:path w="4572000" h="5143500">
                  <a:moveTo>
                    <a:pt x="4572000" y="5143500"/>
                  </a:moveTo>
                  <a:lnTo>
                    <a:pt x="0" y="5143500"/>
                  </a:lnTo>
                  <a:lnTo>
                    <a:pt x="0" y="0"/>
                  </a:lnTo>
                  <a:lnTo>
                    <a:pt x="4572000" y="0"/>
                  </a:lnTo>
                  <a:lnTo>
                    <a:pt x="4572000" y="5143500"/>
                  </a:lnTo>
                  <a:close/>
                </a:path>
              </a:pathLst>
            </a:custGeom>
            <a:solidFill>
              <a:srgbClr val="FFC824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7" name="object 17"/>
            <p:cNvSpPr/>
            <p:nvPr/>
          </p:nvSpPr>
          <p:spPr>
            <a:xfrm>
              <a:off x="9144000" y="5143499"/>
              <a:ext cx="4572000" cy="5143500"/>
            </a:xfrm>
            <a:custGeom>
              <a:avLst/>
              <a:gdLst/>
              <a:ahLst/>
              <a:cxnLst/>
              <a:rect l="l" t="t" r="r" b="b"/>
              <a:pathLst>
                <a:path w="4572000" h="5143500">
                  <a:moveTo>
                    <a:pt x="4572000" y="5143500"/>
                  </a:moveTo>
                  <a:lnTo>
                    <a:pt x="0" y="5143500"/>
                  </a:lnTo>
                  <a:lnTo>
                    <a:pt x="0" y="0"/>
                  </a:lnTo>
                  <a:lnTo>
                    <a:pt x="4572000" y="0"/>
                  </a:lnTo>
                  <a:lnTo>
                    <a:pt x="4572000" y="5143500"/>
                  </a:lnTo>
                  <a:close/>
                </a:path>
              </a:pathLst>
            </a:custGeom>
            <a:solidFill>
              <a:srgbClr val="2928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5463770" y="2434922"/>
              <a:ext cx="2061210" cy="62230"/>
            </a:xfrm>
            <a:custGeom>
              <a:avLst/>
              <a:gdLst/>
              <a:ahLst/>
              <a:cxnLst/>
              <a:rect l="l" t="t" r="r" b="b"/>
              <a:pathLst>
                <a:path w="2061209" h="62230">
                  <a:moveTo>
                    <a:pt x="2060974" y="62194"/>
                  </a:moveTo>
                  <a:lnTo>
                    <a:pt x="0" y="62194"/>
                  </a:lnTo>
                  <a:lnTo>
                    <a:pt x="0" y="0"/>
                  </a:lnTo>
                  <a:lnTo>
                    <a:pt x="2060974" y="0"/>
                  </a:lnTo>
                  <a:lnTo>
                    <a:pt x="2060974" y="62194"/>
                  </a:lnTo>
                  <a:close/>
                </a:path>
              </a:pathLst>
            </a:custGeom>
            <a:solidFill>
              <a:srgbClr val="1817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9849783" y="5941598"/>
            <a:ext cx="3164151" cy="148886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US" sz="3200" u="heavy" spc="-26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Session Planning Assignment (Group): 34%</a:t>
            </a:r>
            <a:endParaRPr sz="3200" dirty="0">
              <a:latin typeface="Arial"/>
              <a:cs typeface="Arial"/>
            </a:endParaRPr>
          </a:p>
        </p:txBody>
      </p:sp>
      <p:pic>
        <p:nvPicPr>
          <p:cNvPr id="24" name="Picture 4" descr="Image may contain: 1 person, sitting and shoes">
            <a:extLst>
              <a:ext uri="{FF2B5EF4-FFF2-40B4-BE49-F238E27FC236}">
                <a16:creationId xmlns:a16="http://schemas.microsoft.com/office/drawing/2014/main" id="{EA115F6A-8865-4789-A2BE-D26AC18A78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1" r="31524" b="4"/>
          <a:stretch/>
        </p:blipFill>
        <p:spPr bwMode="auto">
          <a:xfrm>
            <a:off x="43698" y="6929"/>
            <a:ext cx="4547223" cy="513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FA8963D-5588-42F6-98D1-CC4E9D9AAC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62" r="4837" b="-2"/>
          <a:stretch/>
        </p:blipFill>
        <p:spPr>
          <a:xfrm>
            <a:off x="13745978" y="5171209"/>
            <a:ext cx="4500020" cy="5056486"/>
          </a:xfrm>
          <a:prstGeom prst="rect">
            <a:avLst/>
          </a:prstGeom>
        </p:spPr>
      </p:pic>
      <p:pic>
        <p:nvPicPr>
          <p:cNvPr id="28" name="Picture 8" descr="Image may contain: 2 people, people sitting and indoor">
            <a:extLst>
              <a:ext uri="{FF2B5EF4-FFF2-40B4-BE49-F238E27FC236}">
                <a16:creationId xmlns:a16="http://schemas.microsoft.com/office/drawing/2014/main" id="{807B1064-5AAD-4CCB-A383-CFFA34BB78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9" r="18704" b="4"/>
          <a:stretch/>
        </p:blipFill>
        <p:spPr bwMode="auto">
          <a:xfrm>
            <a:off x="9171181" y="27711"/>
            <a:ext cx="4501119" cy="511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6" descr="Image may contain: 3 people, people sitting and indoor">
            <a:extLst>
              <a:ext uri="{FF2B5EF4-FFF2-40B4-BE49-F238E27FC236}">
                <a16:creationId xmlns:a16="http://schemas.microsoft.com/office/drawing/2014/main" id="{EC351105-8FCE-471A-B437-E59FB89EAD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2" r="8296" b="2"/>
          <a:stretch/>
        </p:blipFill>
        <p:spPr bwMode="auto">
          <a:xfrm>
            <a:off x="4588059" y="5185191"/>
            <a:ext cx="4566799" cy="508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 descr="Image preview">
            <a:extLst>
              <a:ext uri="{FF2B5EF4-FFF2-40B4-BE49-F238E27FC236}">
                <a16:creationId xmlns:a16="http://schemas.microsoft.com/office/drawing/2014/main" id="{A69648DE-E1E9-4784-8DFB-3F5F5ADFCA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2" r="22999"/>
          <a:stretch/>
        </p:blipFill>
        <p:spPr bwMode="auto">
          <a:xfrm>
            <a:off x="13710404" y="-3463"/>
            <a:ext cx="4566933" cy="518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3DA9679-10CE-4E0C-9BEA-34C6EB343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34621" y="83615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5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11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10287000"/>
                </a:moveTo>
                <a:lnTo>
                  <a:pt x="9144000" y="10287000"/>
                </a:lnTo>
                <a:lnTo>
                  <a:pt x="9144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solidFill>
            <a:srgbClr val="FFC82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161911" y="0"/>
            <a:ext cx="9144000" cy="10287000"/>
            <a:chOff x="9144000" y="0"/>
            <a:chExt cx="9144000" cy="10287000"/>
          </a:xfrm>
        </p:grpSpPr>
        <p:sp>
          <p:nvSpPr>
            <p:cNvPr id="4" name="object 4"/>
            <p:cNvSpPr/>
            <p:nvPr/>
          </p:nvSpPr>
          <p:spPr>
            <a:xfrm>
              <a:off x="9144000" y="0"/>
              <a:ext cx="9144000" cy="10287000"/>
            </a:xfrm>
            <a:custGeom>
              <a:avLst/>
              <a:gdLst/>
              <a:ahLst/>
              <a:cxnLst/>
              <a:rect l="l" t="t" r="r" b="b"/>
              <a:pathLst>
                <a:path w="9144000" h="10287000">
                  <a:moveTo>
                    <a:pt x="9144000" y="10287000"/>
                  </a:moveTo>
                  <a:lnTo>
                    <a:pt x="0" y="10287000"/>
                  </a:lnTo>
                  <a:lnTo>
                    <a:pt x="0" y="0"/>
                  </a:lnTo>
                  <a:lnTo>
                    <a:pt x="9144000" y="0"/>
                  </a:lnTo>
                  <a:lnTo>
                    <a:pt x="9144000" y="10287000"/>
                  </a:lnTo>
                  <a:close/>
                </a:path>
              </a:pathLst>
            </a:custGeom>
            <a:solidFill>
              <a:srgbClr val="2928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810327" y="3222820"/>
              <a:ext cx="5143499" cy="621029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11293510" y="1045521"/>
              <a:ext cx="123825" cy="12382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293510" y="1445571"/>
              <a:ext cx="123825" cy="12382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293510" y="1845621"/>
              <a:ext cx="123825" cy="12382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293510" y="2245671"/>
              <a:ext cx="123825" cy="12382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108561" y="7986806"/>
            <a:ext cx="5826760" cy="8271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650" b="1" spc="-10" dirty="0">
                <a:solidFill>
                  <a:srgbClr val="181769"/>
                </a:solidFill>
                <a:latin typeface="Noto Sans"/>
                <a:cs typeface="Noto Sans"/>
              </a:rPr>
              <a:t>Dr Lucy Elvis </a:t>
            </a:r>
            <a:r>
              <a:rPr lang="en-GB" sz="2650" b="1" spc="-10" dirty="0">
                <a:solidFill>
                  <a:srgbClr val="181769"/>
                </a:solidFill>
                <a:latin typeface="Noto Sans"/>
                <a:cs typeface="Noto Sans"/>
              </a:rPr>
              <a:t>(above) </a:t>
            </a:r>
            <a:r>
              <a:rPr sz="2650" b="1" spc="-10" dirty="0">
                <a:solidFill>
                  <a:srgbClr val="181769"/>
                </a:solidFill>
                <a:latin typeface="Noto Sans"/>
                <a:cs typeface="Noto Sans"/>
              </a:rPr>
              <a:t>&amp; Dr Orla Richardson</a:t>
            </a:r>
            <a:r>
              <a:rPr lang="en-GB" sz="2650" b="1" spc="-10" dirty="0">
                <a:solidFill>
                  <a:srgbClr val="181769"/>
                </a:solidFill>
                <a:latin typeface="Noto Sans"/>
                <a:cs typeface="Noto Sans"/>
              </a:rPr>
              <a:t> (right) </a:t>
            </a:r>
            <a:endParaRPr sz="2650" dirty="0">
              <a:latin typeface="Noto Sans"/>
              <a:cs typeface="Noto San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15488" y="1569396"/>
            <a:ext cx="5143499" cy="62102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69898" y="355056"/>
            <a:ext cx="6962700" cy="6229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900" spc="190" dirty="0"/>
              <a:t>Who</a:t>
            </a:r>
            <a:r>
              <a:rPr sz="3900" spc="-300" dirty="0"/>
              <a:t> </a:t>
            </a:r>
            <a:r>
              <a:rPr sz="3800" spc="10" dirty="0">
                <a:latin typeface="Trebuchet MS"/>
                <a:cs typeface="Trebuchet MS"/>
              </a:rPr>
              <a:t>t</a:t>
            </a:r>
            <a:r>
              <a:rPr sz="3900" spc="10" dirty="0"/>
              <a:t>eache</a:t>
            </a:r>
            <a:r>
              <a:rPr sz="3800" spc="10" dirty="0">
                <a:latin typeface="Trebuchet MS"/>
                <a:cs typeface="Trebuchet MS"/>
              </a:rPr>
              <a:t>s</a:t>
            </a:r>
            <a:r>
              <a:rPr sz="3800" spc="-360" dirty="0">
                <a:latin typeface="Trebuchet MS"/>
                <a:cs typeface="Trebuchet MS"/>
              </a:rPr>
              <a:t> </a:t>
            </a:r>
            <a:r>
              <a:rPr sz="3800" spc="120" dirty="0">
                <a:latin typeface="Trebuchet MS"/>
                <a:cs typeface="Trebuchet MS"/>
              </a:rPr>
              <a:t>t</a:t>
            </a:r>
            <a:r>
              <a:rPr sz="3900" spc="120" dirty="0"/>
              <a:t>hi</a:t>
            </a:r>
            <a:r>
              <a:rPr sz="3800" spc="120" dirty="0">
                <a:latin typeface="Trebuchet MS"/>
                <a:cs typeface="Trebuchet MS"/>
              </a:rPr>
              <a:t>s</a:t>
            </a:r>
            <a:r>
              <a:rPr sz="3800" spc="-360" dirty="0">
                <a:latin typeface="Trebuchet MS"/>
                <a:cs typeface="Trebuchet MS"/>
              </a:rPr>
              <a:t> </a:t>
            </a:r>
            <a:r>
              <a:rPr sz="3900" spc="50" dirty="0"/>
              <a:t>co</a:t>
            </a:r>
            <a:r>
              <a:rPr sz="3800" spc="50" dirty="0">
                <a:latin typeface="Trebuchet MS"/>
                <a:cs typeface="Trebuchet MS"/>
              </a:rPr>
              <a:t>urs</a:t>
            </a:r>
            <a:r>
              <a:rPr sz="3900" spc="50" dirty="0"/>
              <a:t>e</a:t>
            </a:r>
            <a:r>
              <a:rPr sz="3850" spc="50" dirty="0"/>
              <a:t>?</a:t>
            </a:r>
            <a:endParaRPr sz="3850" dirty="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584716" y="878135"/>
            <a:ext cx="5630545" cy="1656864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3429000">
              <a:lnSpc>
                <a:spcPts val="3150"/>
              </a:lnSpc>
              <a:spcBef>
                <a:spcPts val="220"/>
              </a:spcBef>
            </a:pPr>
            <a:r>
              <a:rPr sz="2650" b="1" spc="-25" dirty="0">
                <a:solidFill>
                  <a:srgbClr val="FFFFFF"/>
                </a:solidFill>
                <a:latin typeface="Noto Sans"/>
                <a:cs typeface="Noto Sans"/>
              </a:rPr>
              <a:t>Co-t</a:t>
            </a:r>
            <a:r>
              <a:rPr lang="en-US" sz="2650" b="1" spc="-25" dirty="0">
                <a:solidFill>
                  <a:srgbClr val="FFFFFF"/>
                </a:solidFill>
                <a:latin typeface="Noto Sans"/>
                <a:cs typeface="Noto Sans"/>
              </a:rPr>
              <a:t>aught</a:t>
            </a:r>
            <a:r>
              <a:rPr sz="2650" b="1" spc="-25" dirty="0">
                <a:solidFill>
                  <a:srgbClr val="FFFFFF"/>
                </a:solidFill>
                <a:latin typeface="Noto Sans"/>
                <a:cs typeface="Noto Sans"/>
              </a:rPr>
              <a:t>  </a:t>
            </a:r>
            <a:r>
              <a:rPr sz="2650" b="1" spc="-10" dirty="0">
                <a:solidFill>
                  <a:srgbClr val="FFFFFF"/>
                </a:solidFill>
                <a:latin typeface="Noto Sans"/>
                <a:cs typeface="Noto Sans"/>
              </a:rPr>
              <a:t>Practitioner</a:t>
            </a:r>
            <a:r>
              <a:rPr sz="2650" b="1" spc="-5" dirty="0">
                <a:solidFill>
                  <a:srgbClr val="FFFFFF"/>
                </a:solidFill>
                <a:latin typeface="Noto Sans"/>
                <a:cs typeface="Noto Sans"/>
              </a:rPr>
              <a:t>s  </a:t>
            </a:r>
            <a:r>
              <a:rPr sz="2650" b="1" spc="-10" dirty="0">
                <a:solidFill>
                  <a:srgbClr val="FFFFFF"/>
                </a:solidFill>
                <a:latin typeface="Noto Sans"/>
                <a:cs typeface="Noto Sans"/>
              </a:rPr>
              <a:t>Researchers</a:t>
            </a:r>
            <a:endParaRPr sz="2650" dirty="0">
              <a:latin typeface="Noto Sans"/>
              <a:cs typeface="Noto Sans"/>
            </a:endParaRPr>
          </a:p>
          <a:p>
            <a:pPr marL="12700">
              <a:lnSpc>
                <a:spcPts val="3050"/>
              </a:lnSpc>
            </a:pPr>
            <a:r>
              <a:rPr sz="2650" b="1" spc="-35" dirty="0">
                <a:solidFill>
                  <a:srgbClr val="FFFFFF"/>
                </a:solidFill>
                <a:latin typeface="Noto Sans"/>
                <a:cs typeface="Noto Sans"/>
              </a:rPr>
              <a:t>Teaching </a:t>
            </a:r>
            <a:r>
              <a:rPr sz="2650" b="1" spc="-10" dirty="0">
                <a:solidFill>
                  <a:srgbClr val="FFFFFF"/>
                </a:solidFill>
                <a:latin typeface="Noto Sans"/>
                <a:cs typeface="Noto Sans"/>
              </a:rPr>
              <a:t>and </a:t>
            </a:r>
            <a:r>
              <a:rPr sz="2650" b="1" spc="-35" dirty="0">
                <a:solidFill>
                  <a:srgbClr val="FFFFFF"/>
                </a:solidFill>
                <a:latin typeface="Noto Sans"/>
                <a:cs typeface="Noto Sans"/>
              </a:rPr>
              <a:t>learning</a:t>
            </a:r>
            <a:r>
              <a:rPr sz="2650" b="1" spc="20" dirty="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650" b="1" spc="-10" dirty="0">
                <a:solidFill>
                  <a:srgbClr val="FFFFFF"/>
                </a:solidFill>
                <a:latin typeface="Noto Sans"/>
                <a:cs typeface="Noto Sans"/>
              </a:rPr>
              <a:t>innovators</a:t>
            </a:r>
            <a:endParaRPr sz="2650" dirty="0">
              <a:latin typeface="Noto Sans"/>
              <a:cs typeface="Noto Sans"/>
            </a:endParaRPr>
          </a:p>
        </p:txBody>
      </p:sp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FA56D14-74AC-4D71-B675-ED1222D635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39200" y="48387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1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4000" y="-5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10287000"/>
                </a:moveTo>
                <a:lnTo>
                  <a:pt x="9144000" y="10287000"/>
                </a:lnTo>
                <a:lnTo>
                  <a:pt x="9144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solidFill>
            <a:srgbClr val="2928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5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9144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9144000" y="0"/>
                </a:lnTo>
                <a:lnTo>
                  <a:pt x="9144000" y="10287000"/>
                </a:lnTo>
                <a:close/>
              </a:path>
            </a:pathLst>
          </a:custGeom>
          <a:solidFill>
            <a:srgbClr val="FFC8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46854" y="4763961"/>
            <a:ext cx="5844546" cy="44891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5" dirty="0">
                <a:solidFill>
                  <a:srgbClr val="181769"/>
                </a:solidFill>
                <a:latin typeface="Noto Sans"/>
                <a:cs typeface="Noto Sans"/>
              </a:rPr>
              <a:t>Education majors</a:t>
            </a:r>
            <a:endParaRPr sz="3200" dirty="0">
              <a:latin typeface="Noto Sans"/>
              <a:cs typeface="Noto Sans"/>
            </a:endParaRPr>
          </a:p>
          <a:p>
            <a:pPr marL="12700" marR="5080">
              <a:lnSpc>
                <a:spcPct val="210100"/>
              </a:lnSpc>
              <a:spcBef>
                <a:spcPts val="20"/>
              </a:spcBef>
            </a:pPr>
            <a:r>
              <a:rPr sz="3200" spc="-15" dirty="0">
                <a:solidFill>
                  <a:srgbClr val="181769"/>
                </a:solidFill>
                <a:latin typeface="Noto Sans"/>
                <a:cs typeface="Noto Sans"/>
              </a:rPr>
              <a:t>Liberal </a:t>
            </a:r>
            <a:r>
              <a:rPr sz="3200" spc="-20" dirty="0">
                <a:solidFill>
                  <a:srgbClr val="181769"/>
                </a:solidFill>
                <a:latin typeface="Noto Sans"/>
                <a:cs typeface="Noto Sans"/>
              </a:rPr>
              <a:t>Arts </a:t>
            </a:r>
            <a:r>
              <a:rPr sz="3200" spc="-15" dirty="0">
                <a:solidFill>
                  <a:srgbClr val="181769"/>
                </a:solidFill>
                <a:latin typeface="Noto Sans"/>
                <a:cs typeface="Noto Sans"/>
              </a:rPr>
              <a:t>Students  Communication Majors  </a:t>
            </a:r>
            <a:r>
              <a:rPr sz="3200" spc="-30" dirty="0">
                <a:solidFill>
                  <a:srgbClr val="181769"/>
                </a:solidFill>
                <a:latin typeface="Noto Sans"/>
                <a:cs typeface="Noto Sans"/>
              </a:rPr>
              <a:t>Psychology </a:t>
            </a:r>
            <a:r>
              <a:rPr sz="3200" spc="-15" dirty="0">
                <a:solidFill>
                  <a:srgbClr val="181769"/>
                </a:solidFill>
                <a:latin typeface="Noto Sans"/>
                <a:cs typeface="Noto Sans"/>
              </a:rPr>
              <a:t>Students  Philosophy</a:t>
            </a:r>
            <a:r>
              <a:rPr sz="3200" spc="-20" dirty="0">
                <a:solidFill>
                  <a:srgbClr val="181769"/>
                </a:solidFill>
                <a:latin typeface="Noto Sans"/>
                <a:cs typeface="Noto Sans"/>
              </a:rPr>
              <a:t> </a:t>
            </a:r>
            <a:r>
              <a:rPr sz="3200" spc="-15" dirty="0">
                <a:solidFill>
                  <a:srgbClr val="181769"/>
                </a:solidFill>
                <a:latin typeface="Noto Sans"/>
                <a:cs typeface="Noto Sans"/>
              </a:rPr>
              <a:t>Students</a:t>
            </a:r>
            <a:endParaRPr lang="en-US" sz="3200" spc="-15" dirty="0">
              <a:solidFill>
                <a:srgbClr val="181769"/>
              </a:solidFill>
              <a:latin typeface="Noto Sans"/>
              <a:cs typeface="Noto San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546853" y="977547"/>
            <a:ext cx="6520759" cy="3268844"/>
          </a:xfrm>
          <a:prstGeom prst="rect">
            <a:avLst/>
          </a:prstGeom>
        </p:spPr>
        <p:txBody>
          <a:bodyPr vert="horz" wrap="square" lIns="0" tIns="151130" rIns="0" bIns="0" rtlCol="0">
            <a:spAutoFit/>
          </a:bodyPr>
          <a:lstStyle/>
          <a:p>
            <a:pPr marL="12700" marR="5080">
              <a:lnSpc>
                <a:spcPts val="8059"/>
              </a:lnSpc>
              <a:spcBef>
                <a:spcPts val="1190"/>
              </a:spcBef>
            </a:pPr>
            <a:r>
              <a:rPr sz="7500" u="none" spc="380" dirty="0"/>
              <a:t>Who </a:t>
            </a:r>
            <a:r>
              <a:rPr lang="en-GB" sz="7350" u="none" spc="315" dirty="0">
                <a:latin typeface="Trebuchet MS"/>
              </a:rPr>
              <a:t>typically</a:t>
            </a:r>
            <a:r>
              <a:rPr sz="7350" u="none" spc="450" dirty="0">
                <a:latin typeface="Trebuchet MS"/>
                <a:cs typeface="Trebuchet MS"/>
              </a:rPr>
              <a:t>  </a:t>
            </a:r>
            <a:r>
              <a:rPr lang="en-US" sz="7350" u="none" spc="225" dirty="0">
                <a:latin typeface="Trebuchet MS"/>
                <a:cs typeface="Trebuchet MS"/>
              </a:rPr>
              <a:t>takes this module</a:t>
            </a:r>
            <a:r>
              <a:rPr lang="en-GB" sz="7350" u="none" spc="500" dirty="0">
                <a:latin typeface="Trebuchet MS"/>
                <a:cs typeface="Trebuchet MS"/>
              </a:rPr>
              <a:t>?</a:t>
            </a:r>
            <a:endParaRPr sz="735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55443" y="4254517"/>
            <a:ext cx="3498215" cy="19210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u="heavy" spc="-6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600" b="1" u="heavy" spc="-3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oto Sans"/>
                <a:cs typeface="Noto Sans"/>
              </a:rPr>
              <a:t>Meetin</a:t>
            </a:r>
            <a:r>
              <a:rPr sz="3600" b="1" spc="-30" dirty="0">
                <a:solidFill>
                  <a:srgbClr val="FFFFFF"/>
                </a:solidFill>
                <a:latin typeface="Noto Sans"/>
                <a:cs typeface="Noto Sans"/>
              </a:rPr>
              <a:t>g</a:t>
            </a:r>
            <a:r>
              <a:rPr sz="3600" b="1" u="heavy" spc="-7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oto Sans"/>
                <a:cs typeface="Noto Sans"/>
              </a:rPr>
              <a:t> </a:t>
            </a:r>
            <a:r>
              <a:rPr sz="36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oto Sans"/>
                <a:cs typeface="Noto Sans"/>
              </a:rPr>
              <a:t>Requirements</a:t>
            </a:r>
            <a:endParaRPr sz="3600" dirty="0">
              <a:latin typeface="Noto Sans"/>
              <a:cs typeface="Noto San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400" dirty="0">
              <a:latin typeface="Noto Sans"/>
              <a:cs typeface="Noto Sans"/>
            </a:endParaRPr>
          </a:p>
          <a:p>
            <a:pPr marL="4699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2800" spc="-15" dirty="0">
                <a:solidFill>
                  <a:srgbClr val="FFFFFF"/>
                </a:solidFill>
                <a:latin typeface="Noto Sans"/>
                <a:cs typeface="Noto Sans"/>
              </a:rPr>
              <a:t>Philosophy</a:t>
            </a:r>
            <a:endParaRPr sz="2800" dirty="0">
              <a:latin typeface="Noto Sans"/>
              <a:cs typeface="Noto San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802669" y="6606064"/>
            <a:ext cx="234989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sz="2800" spc="-15" dirty="0">
                <a:solidFill>
                  <a:srgbClr val="FFFFFF"/>
                </a:solidFill>
                <a:latin typeface="Noto Sans"/>
                <a:cs typeface="Noto Sans"/>
              </a:rPr>
              <a:t>Education</a:t>
            </a:r>
            <a:endParaRPr sz="2800" dirty="0">
              <a:latin typeface="Noto Sans"/>
              <a:cs typeface="Noto San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762139" y="7480283"/>
            <a:ext cx="2160270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sz="2800" spc="-15" dirty="0">
                <a:solidFill>
                  <a:srgbClr val="FFFFFF"/>
                </a:solidFill>
                <a:latin typeface="Noto Sans"/>
                <a:cs typeface="Noto Sans"/>
              </a:rPr>
              <a:t>Service</a:t>
            </a:r>
            <a:r>
              <a:rPr sz="2800" spc="-45" dirty="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800" spc="-35" dirty="0">
                <a:solidFill>
                  <a:srgbClr val="FFFFFF"/>
                </a:solidFill>
                <a:latin typeface="Noto Sans"/>
                <a:cs typeface="Noto Sans"/>
              </a:rPr>
              <a:t>Learning</a:t>
            </a:r>
            <a:endParaRPr sz="2800" dirty="0">
              <a:latin typeface="Noto Sans"/>
              <a:cs typeface="Noto San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788814" y="649317"/>
            <a:ext cx="7660986" cy="3268844"/>
          </a:xfrm>
          <a:prstGeom prst="rect">
            <a:avLst/>
          </a:prstGeom>
        </p:spPr>
        <p:txBody>
          <a:bodyPr vert="horz" wrap="square" lIns="0" tIns="151130" rIns="0" bIns="0" rtlCol="0">
            <a:spAutoFit/>
          </a:bodyPr>
          <a:lstStyle/>
          <a:p>
            <a:pPr marL="12700" marR="5080">
              <a:lnSpc>
                <a:spcPts val="8059"/>
              </a:lnSpc>
              <a:spcBef>
                <a:spcPts val="1190"/>
              </a:spcBef>
            </a:pPr>
            <a:r>
              <a:rPr sz="7500" spc="185" dirty="0">
                <a:solidFill>
                  <a:srgbClr val="FFFFFF"/>
                </a:solidFill>
                <a:latin typeface="Arial"/>
                <a:cs typeface="Arial"/>
              </a:rPr>
              <a:t>Wha</a:t>
            </a:r>
            <a:r>
              <a:rPr sz="7350" spc="18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lang="en-GB" sz="7350" spc="1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500" spc="75"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lang="en-GB" sz="75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0" spc="-14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350" spc="23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7500" spc="235" dirty="0">
                <a:solidFill>
                  <a:srgbClr val="FFFFFF"/>
                </a:solidFill>
                <a:latin typeface="Arial"/>
                <a:cs typeface="Arial"/>
              </a:rPr>
              <a:t>hi</a:t>
            </a:r>
            <a:r>
              <a:rPr sz="7350" spc="235" dirty="0">
                <a:solidFill>
                  <a:srgbClr val="FFFFFF"/>
                </a:solidFill>
                <a:latin typeface="Trebuchet MS"/>
                <a:cs typeface="Trebuchet MS"/>
              </a:rPr>
              <a:t>s  </a:t>
            </a:r>
            <a:r>
              <a:rPr sz="7500" spc="260" dirty="0">
                <a:solidFill>
                  <a:srgbClr val="FFFFFF"/>
                </a:solidFill>
                <a:latin typeface="Arial"/>
                <a:cs typeface="Arial"/>
              </a:rPr>
              <a:t>mod</a:t>
            </a:r>
            <a:r>
              <a:rPr sz="7350" spc="260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7500" spc="260" dirty="0">
                <a:solidFill>
                  <a:srgbClr val="FFFFFF"/>
                </a:solidFill>
                <a:latin typeface="Arial"/>
                <a:cs typeface="Arial"/>
              </a:rPr>
              <a:t>le </a:t>
            </a:r>
            <a:r>
              <a:rPr sz="7500" spc="40" dirty="0">
                <a:solidFill>
                  <a:srgbClr val="FFFFFF"/>
                </a:solidFill>
                <a:latin typeface="Arial"/>
                <a:cs typeface="Arial"/>
              </a:rPr>
              <a:t>gi</a:t>
            </a:r>
            <a:r>
              <a:rPr sz="7350" spc="40" dirty="0">
                <a:solidFill>
                  <a:srgbClr val="FFFFFF"/>
                </a:solidFill>
                <a:latin typeface="Trebuchet MS"/>
                <a:cs typeface="Trebuchet MS"/>
              </a:rPr>
              <a:t>v</a:t>
            </a:r>
            <a:r>
              <a:rPr sz="7500" spc="40" dirty="0">
                <a:solidFill>
                  <a:srgbClr val="FFFFFF"/>
                </a:solidFill>
                <a:latin typeface="Arial"/>
                <a:cs typeface="Arial"/>
              </a:rPr>
              <a:t>e  </a:t>
            </a:r>
            <a:r>
              <a:rPr sz="7350" spc="114" dirty="0">
                <a:solidFill>
                  <a:srgbClr val="FFFFFF"/>
                </a:solidFill>
                <a:latin typeface="Trebuchet MS"/>
                <a:cs typeface="Trebuchet MS"/>
              </a:rPr>
              <a:t>stu</a:t>
            </a:r>
            <a:r>
              <a:rPr sz="7500" spc="114" dirty="0">
                <a:solidFill>
                  <a:srgbClr val="FFFFFF"/>
                </a:solidFill>
                <a:latin typeface="Arial"/>
                <a:cs typeface="Arial"/>
              </a:rPr>
              <a:t>den</a:t>
            </a:r>
            <a:r>
              <a:rPr sz="7350" spc="114" dirty="0">
                <a:solidFill>
                  <a:srgbClr val="FFFFFF"/>
                </a:solidFill>
                <a:latin typeface="Trebuchet MS"/>
                <a:cs typeface="Trebuchet MS"/>
              </a:rPr>
              <a:t>ts</a:t>
            </a:r>
            <a:r>
              <a:rPr sz="7400" spc="114" dirty="0">
                <a:solidFill>
                  <a:srgbClr val="FFFFFF"/>
                </a:solidFill>
                <a:latin typeface="Arial"/>
                <a:cs typeface="Arial"/>
              </a:rPr>
              <a:t>?</a:t>
            </a:r>
            <a:endParaRPr sz="74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837392" y="5672771"/>
            <a:ext cx="4082129" cy="37463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2400" spc="-35" dirty="0">
                <a:solidFill>
                  <a:srgbClr val="FFFFFF"/>
                </a:solidFill>
                <a:latin typeface="Noto Sans"/>
                <a:cs typeface="Noto Sans"/>
              </a:rPr>
              <a:t>Testing </a:t>
            </a:r>
            <a:r>
              <a:rPr lang="en-US" sz="2400" spc="-15" dirty="0">
                <a:solidFill>
                  <a:srgbClr val="FFFFFF"/>
                </a:solidFill>
                <a:latin typeface="Noto Sans"/>
                <a:cs typeface="Noto Sans"/>
              </a:rPr>
              <a:t>theory in</a:t>
            </a:r>
            <a:r>
              <a:rPr lang="en-US" sz="2400" spc="-20" dirty="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lang="en-US" sz="2400" spc="-15" dirty="0">
                <a:solidFill>
                  <a:srgbClr val="FFFFFF"/>
                </a:solidFill>
                <a:latin typeface="Noto Sans"/>
                <a:cs typeface="Noto Sans"/>
              </a:rPr>
              <a:t>practice</a:t>
            </a:r>
            <a:endParaRPr lang="en-US" sz="2400" dirty="0">
              <a:latin typeface="Noto Sans"/>
              <a:cs typeface="Noto Sans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2400" spc="-15" dirty="0">
              <a:solidFill>
                <a:srgbClr val="FFFFFF"/>
              </a:solidFill>
              <a:latin typeface="Noto Sans"/>
              <a:cs typeface="Noto Sans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5" dirty="0">
                <a:solidFill>
                  <a:srgbClr val="FFFFFF"/>
                </a:solidFill>
                <a:latin typeface="Noto Sans"/>
                <a:cs typeface="Noto Sans"/>
              </a:rPr>
              <a:t>Classroom</a:t>
            </a:r>
            <a:r>
              <a:rPr sz="2400" spc="-10" dirty="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400" spc="-30" dirty="0">
                <a:solidFill>
                  <a:srgbClr val="FFFFFF"/>
                </a:solidFill>
                <a:latin typeface="Noto Sans"/>
                <a:cs typeface="Noto Sans"/>
              </a:rPr>
              <a:t>Management</a:t>
            </a:r>
            <a:endParaRPr sz="2400" dirty="0">
              <a:latin typeface="Noto Sans"/>
              <a:cs typeface="Noto Sans"/>
            </a:endParaRPr>
          </a:p>
          <a:p>
            <a:pPr marL="12700" marR="5080">
              <a:lnSpc>
                <a:spcPct val="119300"/>
              </a:lnSpc>
              <a:spcBef>
                <a:spcPts val="2400"/>
              </a:spcBef>
            </a:pPr>
            <a:r>
              <a:rPr sz="2400" spc="-15" dirty="0">
                <a:solidFill>
                  <a:srgbClr val="FFFFFF"/>
                </a:solidFill>
                <a:latin typeface="Noto Sans"/>
                <a:cs typeface="Noto Sans"/>
              </a:rPr>
              <a:t>Critical Reflection </a:t>
            </a:r>
            <a:r>
              <a:rPr sz="2400" spc="-5" dirty="0">
                <a:solidFill>
                  <a:srgbClr val="FFFFFF"/>
                </a:solidFill>
                <a:latin typeface="Noto Sans"/>
                <a:cs typeface="Noto Sans"/>
              </a:rPr>
              <a:t>&amp; </a:t>
            </a:r>
            <a:r>
              <a:rPr sz="2400" spc="-15" dirty="0">
                <a:solidFill>
                  <a:srgbClr val="FFFFFF"/>
                </a:solidFill>
                <a:latin typeface="Noto Sans"/>
                <a:cs typeface="Noto Sans"/>
              </a:rPr>
              <a:t>Problem  </a:t>
            </a:r>
            <a:r>
              <a:rPr sz="2400" spc="-35" dirty="0">
                <a:solidFill>
                  <a:srgbClr val="FFFFFF"/>
                </a:solidFill>
                <a:latin typeface="Noto Sans"/>
                <a:cs typeface="Noto Sans"/>
              </a:rPr>
              <a:t>Solving</a:t>
            </a:r>
            <a:endParaRPr sz="2400" dirty="0">
              <a:latin typeface="Noto Sans"/>
              <a:cs typeface="Noto Sans"/>
            </a:endParaRPr>
          </a:p>
          <a:p>
            <a:pPr marL="12700" marR="1330325">
              <a:lnSpc>
                <a:spcPts val="5550"/>
              </a:lnSpc>
              <a:spcBef>
                <a:spcPts val="595"/>
              </a:spcBef>
            </a:pPr>
            <a:r>
              <a:rPr sz="2400" spc="-15" dirty="0">
                <a:solidFill>
                  <a:srgbClr val="FFFFFF"/>
                </a:solidFill>
                <a:latin typeface="Noto Sans"/>
                <a:cs typeface="Noto Sans"/>
              </a:rPr>
              <a:t>Facilitation  </a:t>
            </a:r>
            <a:r>
              <a:rPr sz="2400" spc="-35" dirty="0">
                <a:solidFill>
                  <a:srgbClr val="FFFFFF"/>
                </a:solidFill>
                <a:latin typeface="Noto Sans"/>
                <a:cs typeface="Noto Sans"/>
              </a:rPr>
              <a:t>Argument</a:t>
            </a:r>
            <a:r>
              <a:rPr lang="en-US" sz="2400" spc="-80" dirty="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Noto Sans"/>
                <a:cs typeface="Noto Sans"/>
              </a:rPr>
              <a:t>Literacy</a:t>
            </a:r>
            <a:r>
              <a:rPr lang="en-US" sz="2400" spc="-15" dirty="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endParaRPr sz="2400" dirty="0">
              <a:latin typeface="Noto Sans"/>
              <a:cs typeface="Noto San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F2CF60FA-0004-834A-9811-E807292EEBE1}"/>
              </a:ext>
            </a:extLst>
          </p:cNvPr>
          <p:cNvSpPr txBox="1"/>
          <p:nvPr/>
        </p:nvSpPr>
        <p:spPr>
          <a:xfrm>
            <a:off x="13932877" y="4358167"/>
            <a:ext cx="2590165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IE" sz="2400" b="1" u="sng" spc="-6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en-IE" sz="2800" b="1" u="sng" spc="-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oto Sans"/>
                <a:cs typeface="Noto Sans"/>
              </a:rPr>
              <a:t>Develo</a:t>
            </a:r>
            <a:r>
              <a:rPr lang="en-IE" sz="2800" b="1" u="sng" spc="-25" dirty="0">
                <a:solidFill>
                  <a:srgbClr val="FFFFFF"/>
                </a:solidFill>
                <a:latin typeface="Noto Sans"/>
                <a:cs typeface="Noto Sans"/>
              </a:rPr>
              <a:t>ping</a:t>
            </a:r>
            <a:r>
              <a:rPr lang="en-IE" sz="2800" b="1" u="sng" spc="-50" dirty="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lang="en-IE" sz="2800" b="1" u="sng" spc="-5" dirty="0">
                <a:solidFill>
                  <a:srgbClr val="FFFFFF"/>
                </a:solidFill>
                <a:latin typeface="Noto Sans"/>
                <a:cs typeface="Noto Sans"/>
              </a:rPr>
              <a:t>Skills</a:t>
            </a:r>
            <a:endParaRPr lang="en-IE" sz="2800" b="1" u="sng" dirty="0">
              <a:latin typeface="Noto Sans"/>
              <a:cs typeface="Noto Sans"/>
            </a:endParaRP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7F07BDB-AB17-44FA-AED9-C486BA2004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31547" y="250872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8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50927" y="-3464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10287000"/>
                </a:moveTo>
                <a:lnTo>
                  <a:pt x="9144000" y="10287000"/>
                </a:lnTo>
                <a:lnTo>
                  <a:pt x="9144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solidFill>
            <a:srgbClr val="61A2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9144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9144000" y="0"/>
                </a:lnTo>
                <a:lnTo>
                  <a:pt x="9144000" y="10287000"/>
                </a:lnTo>
                <a:close/>
              </a:path>
            </a:pathLst>
          </a:custGeom>
          <a:solidFill>
            <a:srgbClr val="DE67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sz="half" idx="2"/>
          </p:nvPr>
        </p:nvSpPr>
        <p:spPr>
          <a:xfrm>
            <a:off x="1394329" y="2345999"/>
            <a:ext cx="5697855" cy="5634876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marR="5080">
              <a:lnSpc>
                <a:spcPts val="5180"/>
              </a:lnSpc>
              <a:spcBef>
                <a:spcPts val="700"/>
              </a:spcBef>
            </a:pPr>
            <a:r>
              <a:rPr sz="4400" i="1" spc="300" dirty="0">
                <a:latin typeface="Arial"/>
                <a:cs typeface="Arial"/>
              </a:rPr>
              <a:t>'</a:t>
            </a:r>
            <a:r>
              <a:rPr i="1" spc="300" dirty="0"/>
              <a:t>Doing </a:t>
            </a:r>
            <a:r>
              <a:rPr i="1" spc="114" dirty="0"/>
              <a:t>philosoph</a:t>
            </a:r>
            <a:r>
              <a:rPr sz="4700" i="1" spc="114" dirty="0"/>
              <a:t>y</a:t>
            </a:r>
            <a:r>
              <a:rPr sz="4700" i="1" spc="-935" dirty="0"/>
              <a:t> </a:t>
            </a:r>
            <a:r>
              <a:rPr i="1" spc="65" dirty="0"/>
              <a:t>is  </a:t>
            </a:r>
            <a:r>
              <a:rPr spc="114" dirty="0"/>
              <a:t>no</a:t>
            </a:r>
            <a:r>
              <a:rPr sz="4700" spc="114" dirty="0"/>
              <a:t>t</a:t>
            </a:r>
            <a:r>
              <a:rPr sz="4700" spc="-295" dirty="0"/>
              <a:t> </a:t>
            </a:r>
            <a:r>
              <a:rPr spc="470" dirty="0"/>
              <a:t>a</a:t>
            </a:r>
            <a:r>
              <a:rPr spc="-305" dirty="0"/>
              <a:t> </a:t>
            </a:r>
            <a:r>
              <a:rPr spc="280" dirty="0"/>
              <a:t>ma</a:t>
            </a:r>
            <a:r>
              <a:rPr sz="4700" b="1" i="1" spc="280" dirty="0">
                <a:latin typeface="Garuda"/>
                <a:cs typeface="Garuda"/>
              </a:rPr>
              <a:t>t</a:t>
            </a:r>
            <a:r>
              <a:rPr lang="en-US" sz="4700" b="1" spc="25" dirty="0">
                <a:latin typeface="Garuda"/>
                <a:cs typeface="Garuda"/>
              </a:rPr>
              <a:t>t</a:t>
            </a:r>
            <a:r>
              <a:rPr i="1" spc="50" dirty="0"/>
              <a:t>er</a:t>
            </a:r>
            <a:r>
              <a:rPr i="1" spc="-305" dirty="0"/>
              <a:t> </a:t>
            </a:r>
            <a:r>
              <a:rPr i="1" dirty="0"/>
              <a:t>of</a:t>
            </a:r>
            <a:r>
              <a:rPr i="1" spc="-305" dirty="0"/>
              <a:t> </a:t>
            </a:r>
            <a:r>
              <a:rPr i="1" spc="165" dirty="0"/>
              <a:t>age</a:t>
            </a:r>
            <a:r>
              <a:rPr sz="4700" i="1" spc="165" dirty="0"/>
              <a:t>,  </a:t>
            </a:r>
            <a:r>
              <a:rPr spc="114" dirty="0"/>
              <a:t>b</a:t>
            </a:r>
            <a:r>
              <a:rPr sz="4700" spc="114" dirty="0"/>
              <a:t>ut </a:t>
            </a:r>
            <a:r>
              <a:rPr dirty="0"/>
              <a:t>of </a:t>
            </a:r>
            <a:r>
              <a:rPr spc="-5" dirty="0"/>
              <a:t>abili</a:t>
            </a:r>
            <a:r>
              <a:rPr sz="4700" spc="-5" dirty="0"/>
              <a:t>ty </a:t>
            </a:r>
            <a:r>
              <a:rPr sz="4700" spc="60" dirty="0"/>
              <a:t>t</a:t>
            </a:r>
            <a:r>
              <a:rPr spc="60" dirty="0"/>
              <a:t>o  </a:t>
            </a:r>
            <a:r>
              <a:rPr spc="-50" dirty="0"/>
              <a:t>reflec</a:t>
            </a:r>
            <a:r>
              <a:rPr sz="4700" spc="-50" dirty="0"/>
              <a:t>t </a:t>
            </a:r>
            <a:r>
              <a:rPr spc="125" dirty="0"/>
              <a:t>scr</a:t>
            </a:r>
            <a:r>
              <a:rPr sz="4700" spc="125" dirty="0"/>
              <a:t>u</a:t>
            </a:r>
            <a:r>
              <a:rPr spc="125" dirty="0"/>
              <a:t>p</a:t>
            </a:r>
            <a:r>
              <a:rPr sz="4700" spc="125" dirty="0"/>
              <a:t>u</a:t>
            </a:r>
            <a:r>
              <a:rPr spc="125" dirty="0"/>
              <a:t>lo</a:t>
            </a:r>
            <a:r>
              <a:rPr sz="4700" spc="125" dirty="0"/>
              <a:t>u</a:t>
            </a:r>
            <a:r>
              <a:rPr spc="125" dirty="0"/>
              <a:t>sl</a:t>
            </a:r>
            <a:r>
              <a:rPr sz="4700" spc="125" dirty="0"/>
              <a:t>y  </a:t>
            </a:r>
            <a:r>
              <a:rPr spc="290" dirty="0"/>
              <a:t>and </a:t>
            </a:r>
            <a:r>
              <a:rPr spc="170" dirty="0"/>
              <a:t>co</a:t>
            </a:r>
            <a:r>
              <a:rPr sz="4700" spc="170" dirty="0"/>
              <a:t>u</a:t>
            </a:r>
            <a:r>
              <a:rPr spc="170" dirty="0"/>
              <a:t>rageo</a:t>
            </a:r>
            <a:r>
              <a:rPr sz="4700" spc="170" dirty="0"/>
              <a:t>u</a:t>
            </a:r>
            <a:r>
              <a:rPr spc="170" dirty="0"/>
              <a:t>sl</a:t>
            </a:r>
            <a:r>
              <a:rPr sz="4700" spc="170" dirty="0"/>
              <a:t>y  </a:t>
            </a:r>
            <a:r>
              <a:rPr spc="265" dirty="0"/>
              <a:t>on </a:t>
            </a:r>
            <a:r>
              <a:rPr sz="4700" spc="130" dirty="0"/>
              <a:t>w</a:t>
            </a:r>
            <a:r>
              <a:rPr spc="130" dirty="0"/>
              <a:t>ha</a:t>
            </a:r>
            <a:r>
              <a:rPr sz="4700" spc="130" dirty="0"/>
              <a:t>t </a:t>
            </a:r>
            <a:r>
              <a:rPr spc="180" dirty="0"/>
              <a:t>one </a:t>
            </a:r>
            <a:r>
              <a:rPr spc="45" dirty="0"/>
              <a:t>finds  </a:t>
            </a:r>
            <a:r>
              <a:rPr spc="140" dirty="0"/>
              <a:t>impor</a:t>
            </a:r>
            <a:r>
              <a:rPr sz="4700" spc="140" dirty="0"/>
              <a:t>t</a:t>
            </a:r>
            <a:r>
              <a:rPr spc="140" dirty="0"/>
              <a:t>an</a:t>
            </a:r>
            <a:r>
              <a:rPr sz="4700" spc="140" dirty="0"/>
              <a:t>t</a:t>
            </a:r>
            <a:r>
              <a:rPr sz="4400" i="1" spc="140" dirty="0">
                <a:latin typeface="Arial"/>
                <a:cs typeface="Arial"/>
              </a:rPr>
              <a:t>.'</a:t>
            </a:r>
            <a:endParaRPr sz="4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215"/>
              </a:spcBef>
            </a:pPr>
            <a:r>
              <a:rPr sz="2200" b="1" i="0" spc="-5" dirty="0">
                <a:latin typeface="Noto Sans"/>
                <a:cs typeface="Noto Sans"/>
              </a:rPr>
              <a:t>Matthew</a:t>
            </a:r>
            <a:r>
              <a:rPr sz="2200" b="1" i="0" spc="-10" dirty="0">
                <a:latin typeface="Noto Sans"/>
                <a:cs typeface="Noto Sans"/>
              </a:rPr>
              <a:t> </a:t>
            </a:r>
            <a:r>
              <a:rPr sz="2200" b="1" i="0" spc="-5" dirty="0">
                <a:latin typeface="Noto Sans"/>
                <a:cs typeface="Noto Sans"/>
              </a:rPr>
              <a:t>Lipman</a:t>
            </a:r>
            <a:endParaRPr sz="2200" dirty="0">
              <a:latin typeface="Noto Sans"/>
              <a:cs typeface="Noto San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421088" y="2634296"/>
            <a:ext cx="4641613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5" dirty="0">
                <a:solidFill>
                  <a:srgbClr val="FFFFFF"/>
                </a:solidFill>
                <a:latin typeface="Noto Sans"/>
                <a:cs typeface="Noto Sans"/>
              </a:rPr>
              <a:t>-Over </a:t>
            </a:r>
            <a:r>
              <a:rPr sz="2800" b="1" spc="-10" dirty="0">
                <a:solidFill>
                  <a:srgbClr val="FFFFFF"/>
                </a:solidFill>
                <a:latin typeface="Noto Sans"/>
                <a:cs typeface="Noto Sans"/>
              </a:rPr>
              <a:t>1000</a:t>
            </a:r>
            <a:r>
              <a:rPr sz="2800" b="1" spc="-75" dirty="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Noto Sans"/>
                <a:cs typeface="Noto Sans"/>
              </a:rPr>
              <a:t>learners</a:t>
            </a:r>
            <a:endParaRPr sz="2800" dirty="0">
              <a:latin typeface="Noto Sans"/>
              <a:cs typeface="Noto San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421088" y="3474909"/>
            <a:ext cx="4562007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1" spc="-5" dirty="0">
                <a:solidFill>
                  <a:srgbClr val="FFFFFF"/>
                </a:solidFill>
                <a:latin typeface="Noto Sans"/>
                <a:cs typeface="Noto Sans"/>
              </a:rPr>
              <a:t>-</a:t>
            </a:r>
            <a:r>
              <a:rPr sz="2800" b="1" spc="-5" dirty="0">
                <a:solidFill>
                  <a:srgbClr val="FFFFFF"/>
                </a:solidFill>
                <a:latin typeface="Noto Sans"/>
                <a:cs typeface="Noto Sans"/>
              </a:rPr>
              <a:t>Over </a:t>
            </a:r>
            <a:r>
              <a:rPr sz="2800" b="1" spc="-10" dirty="0">
                <a:solidFill>
                  <a:srgbClr val="FFFFFF"/>
                </a:solidFill>
                <a:latin typeface="Noto Sans"/>
                <a:cs typeface="Noto Sans"/>
              </a:rPr>
              <a:t>600</a:t>
            </a:r>
            <a:r>
              <a:rPr sz="2800" b="1" spc="-75" dirty="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Noto Sans"/>
                <a:cs typeface="Noto Sans"/>
              </a:rPr>
              <a:t>students</a:t>
            </a:r>
            <a:endParaRPr sz="2800" dirty="0">
              <a:latin typeface="Noto Sans"/>
              <a:cs typeface="Noto San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421088" y="4337695"/>
            <a:ext cx="8485911" cy="5742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5" dirty="0">
                <a:solidFill>
                  <a:srgbClr val="FFFFFF"/>
                </a:solidFill>
                <a:latin typeface="Noto Sans"/>
                <a:cs typeface="Noto Sans"/>
              </a:rPr>
              <a:t>-Across different</a:t>
            </a:r>
            <a:r>
              <a:rPr sz="2800" b="1" spc="-80" dirty="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Noto Sans"/>
                <a:cs typeface="Noto Sans"/>
              </a:rPr>
              <a:t>contexts</a:t>
            </a:r>
            <a:r>
              <a:rPr lang="en-US" sz="2800" b="1" spc="-5" dirty="0">
                <a:solidFill>
                  <a:srgbClr val="FFFFFF"/>
                </a:solidFill>
                <a:latin typeface="Noto Sans"/>
                <a:cs typeface="Noto Sans"/>
              </a:rPr>
              <a:t>: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2800" b="1" spc="-5" dirty="0">
              <a:solidFill>
                <a:srgbClr val="FFFFFF"/>
              </a:solidFill>
              <a:latin typeface="Noto Sans"/>
              <a:cs typeface="Noto Sans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b="1" spc="-5" dirty="0">
                <a:solidFill>
                  <a:srgbClr val="FFFFFF"/>
                </a:solidFill>
                <a:latin typeface="Noto Sans"/>
                <a:cs typeface="Noto Sans"/>
              </a:rPr>
              <a:t>P4C as Service-learning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2800" b="1" spc="-5" dirty="0">
              <a:solidFill>
                <a:srgbClr val="FFFFFF"/>
              </a:solidFill>
              <a:latin typeface="Noto Sans"/>
              <a:cs typeface="Noto Sans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b="1" spc="-5" dirty="0">
                <a:solidFill>
                  <a:srgbClr val="FFFFFF"/>
                </a:solidFill>
                <a:latin typeface="Noto Sans"/>
                <a:cs typeface="Noto Sans"/>
              </a:rPr>
              <a:t>P4C as Peer-assisted learning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2800" b="1" spc="-5" dirty="0">
              <a:solidFill>
                <a:srgbClr val="FFFFFF"/>
              </a:solidFill>
              <a:latin typeface="Noto Sans"/>
              <a:cs typeface="Noto Sans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b="1" spc="-5" dirty="0">
                <a:solidFill>
                  <a:srgbClr val="FFFFFF"/>
                </a:solidFill>
                <a:latin typeface="Noto Sans"/>
                <a:cs typeface="Noto Sans"/>
              </a:rPr>
              <a:t>P4C with Postgraduates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2800" b="1" spc="-5" dirty="0">
              <a:solidFill>
                <a:srgbClr val="FFFFFF"/>
              </a:solidFill>
              <a:latin typeface="Noto Sans"/>
              <a:cs typeface="Noto Sans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b="1" spc="-5" dirty="0">
                <a:solidFill>
                  <a:srgbClr val="FFFFFF"/>
                </a:solidFill>
                <a:latin typeface="Noto Sans"/>
                <a:cs typeface="Noto Sans"/>
              </a:rPr>
              <a:t>P4C as a research method in Children’s Studies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2800" b="1" spc="-5" dirty="0">
              <a:solidFill>
                <a:srgbClr val="FFFFFF"/>
              </a:solidFill>
              <a:latin typeface="Noto Sans"/>
              <a:cs typeface="Noto Sans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b="1" spc="-5" dirty="0">
                <a:solidFill>
                  <a:srgbClr val="FFFFFF"/>
                </a:solidFill>
                <a:latin typeface="Noto Sans"/>
                <a:cs typeface="Noto Sans"/>
              </a:rPr>
              <a:t>P4C in non-formal education settings – art galleries, libraries, music festivals, youth groups, and philosophy camps</a:t>
            </a:r>
            <a:r>
              <a:rPr lang="en-US" sz="2600" b="1" spc="-5" dirty="0">
                <a:solidFill>
                  <a:srgbClr val="FFFFFF"/>
                </a:solidFill>
                <a:latin typeface="Noto Sans"/>
                <a:cs typeface="Noto Sans"/>
              </a:rPr>
              <a:t>.</a:t>
            </a:r>
            <a:endParaRPr sz="2600" dirty="0">
              <a:latin typeface="Noto Sans"/>
              <a:cs typeface="Noto San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0058399" y="443954"/>
            <a:ext cx="7689273" cy="1793440"/>
          </a:xfrm>
          <a:prstGeom prst="rect">
            <a:avLst/>
          </a:prstGeom>
        </p:spPr>
        <p:txBody>
          <a:bodyPr vert="horz" wrap="square" lIns="0" tIns="125095" rIns="0" bIns="0" rtlCol="0">
            <a:spAutoFit/>
          </a:bodyPr>
          <a:lstStyle/>
          <a:p>
            <a:pPr marL="12700" marR="5080">
              <a:lnSpc>
                <a:spcPts val="6450"/>
              </a:lnSpc>
              <a:spcBef>
                <a:spcPts val="985"/>
              </a:spcBef>
            </a:pPr>
            <a:r>
              <a:rPr sz="6050" u="none" spc="20" dirty="0">
                <a:solidFill>
                  <a:srgbClr val="FFFFFF"/>
                </a:solidFill>
              </a:rPr>
              <a:t>The </a:t>
            </a:r>
            <a:r>
              <a:rPr sz="6050" u="none" spc="60" dirty="0">
                <a:solidFill>
                  <a:srgbClr val="FFFFFF"/>
                </a:solidFill>
              </a:rPr>
              <a:t>p</a:t>
            </a:r>
            <a:r>
              <a:rPr sz="5900" u="none" spc="6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6050" u="none" spc="60" dirty="0">
                <a:solidFill>
                  <a:srgbClr val="FFFFFF"/>
                </a:solidFill>
              </a:rPr>
              <a:t>ojec</a:t>
            </a:r>
            <a:r>
              <a:rPr sz="5900" u="none" spc="60" dirty="0">
                <a:solidFill>
                  <a:srgbClr val="FFFFFF"/>
                </a:solidFill>
                <a:latin typeface="Trebuchet MS"/>
                <a:cs typeface="Trebuchet MS"/>
              </a:rPr>
              <a:t>t </a:t>
            </a:r>
            <a:r>
              <a:rPr sz="6050" u="none" spc="240" dirty="0">
                <a:solidFill>
                  <a:srgbClr val="FFFFFF"/>
                </a:solidFill>
              </a:rPr>
              <a:t>in  </a:t>
            </a:r>
            <a:r>
              <a:rPr sz="6050" u="none" spc="204" dirty="0">
                <a:solidFill>
                  <a:srgbClr val="FFFFFF"/>
                </a:solidFill>
              </a:rPr>
              <a:t>n</a:t>
            </a:r>
            <a:r>
              <a:rPr sz="5900" u="none" spc="204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6050" u="none" spc="204" dirty="0">
                <a:solidFill>
                  <a:srgbClr val="FFFFFF"/>
                </a:solidFill>
              </a:rPr>
              <a:t>mbe</a:t>
            </a:r>
            <a:r>
              <a:rPr sz="5900" u="none" spc="204" dirty="0">
                <a:solidFill>
                  <a:srgbClr val="FFFFFF"/>
                </a:solidFill>
                <a:latin typeface="Trebuchet MS"/>
                <a:cs typeface="Trebuchet MS"/>
              </a:rPr>
              <a:t>rs</a:t>
            </a:r>
            <a:r>
              <a:rPr lang="en-US" sz="5950" u="none" spc="204" dirty="0">
                <a:solidFill>
                  <a:srgbClr val="FFFFFF"/>
                </a:solidFill>
                <a:latin typeface="Trebuchet MS"/>
                <a:cs typeface="Trebuchet MS"/>
              </a:rPr>
              <a:t> s</a:t>
            </a:r>
            <a:r>
              <a:rPr sz="6050" u="none" spc="-55" dirty="0">
                <a:solidFill>
                  <a:srgbClr val="FFFFFF"/>
                </a:solidFill>
              </a:rPr>
              <a:t>ince  </a:t>
            </a:r>
            <a:r>
              <a:rPr sz="5900" u="none" spc="480" dirty="0">
                <a:solidFill>
                  <a:srgbClr val="FFFFFF"/>
                </a:solidFill>
                <a:latin typeface="Trebuchet MS"/>
                <a:cs typeface="Trebuchet MS"/>
              </a:rPr>
              <a:t>2017</a:t>
            </a:r>
            <a:r>
              <a:rPr sz="5950" b="1" u="none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sz="5950" dirty="0">
              <a:latin typeface="Arial"/>
              <a:cs typeface="Arial"/>
            </a:endParaRP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E765222-9535-4ECA-AB22-C7E171549B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39200" y="48387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8176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633</TotalTime>
  <Words>603</Words>
  <Application>Microsoft Office PowerPoint</Application>
  <PresentationFormat>Custom</PresentationFormat>
  <Paragraphs>119</Paragraphs>
  <Slides>11</Slides>
  <Notes>3</Notes>
  <HiddenSlides>0</HiddenSlides>
  <MMClips>11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ＭＳ Ｐゴシック</vt:lpstr>
      <vt:lpstr>ＭＳ Ｐゴシック</vt:lpstr>
      <vt:lpstr>Arial</vt:lpstr>
      <vt:lpstr>Arial Black</vt:lpstr>
      <vt:lpstr>Calibri</vt:lpstr>
      <vt:lpstr>Garuda</vt:lpstr>
      <vt:lpstr>Noto Sans</vt:lpstr>
      <vt:lpstr>Times New Roman</vt:lpstr>
      <vt:lpstr>Trebuchet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Practice</vt:lpstr>
      <vt:lpstr>Reflective Portfolio Entries: 30%  Two guided reflections on the relationship between theory and practice</vt:lpstr>
      <vt:lpstr>Who teaches this course?</vt:lpstr>
      <vt:lpstr>Who typically  takes this module?</vt:lpstr>
      <vt:lpstr>The project in  numbers since  2017 </vt:lpstr>
      <vt:lpstr>What do  students  say?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Course Delivery</dc:title>
  <dc:creator>Lucy Elvis</dc:creator>
  <cp:keywords>DAE8jQmgg90,BACGqWeATL0</cp:keywords>
  <cp:lastModifiedBy>Reddington, Cyril</cp:lastModifiedBy>
  <cp:revision>23</cp:revision>
  <dcterms:created xsi:type="dcterms:W3CDTF">2022-04-03T16:23:39Z</dcterms:created>
  <dcterms:modified xsi:type="dcterms:W3CDTF">2022-08-31T09:06:06Z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2022-04-03T00:00:00Z</vt:filetime>
  </property>
  <property fmtid="{D5CDD505-2E9C-101B-9397-08002B2CF9AE}" pid="3" name="Creator">
    <vt:lpwstr>Canva</vt:lpwstr>
  </property>
  <property fmtid="{D5CDD505-2E9C-101B-9397-08002B2CF9AE}" pid="4" name="LastSaved">
    <vt:filetime>2022-04-03T00:00:00Z</vt:filetime>
  </property>
</Properties>
</file>