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013"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A7550B-2F0F-4BA5-8741-456C78CD9431}" type="datetimeFigureOut">
              <a:rPr lang="en-IE" smtClean="0"/>
              <a:pPr/>
              <a:t>16/09/2020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B0FC050-BCA9-4C48-8BA5-6829E6D228ED}"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7550B-2F0F-4BA5-8741-456C78CD9431}" type="datetimeFigureOut">
              <a:rPr lang="en-IE" smtClean="0"/>
              <a:pPr/>
              <a:t>16/09/2020</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FC050-BCA9-4C48-8BA5-6829E6D228ED}" type="slidenum">
              <a:rPr lang="en-IE" smtClean="0"/>
              <a:pPr/>
              <a:t>‹#›</a:t>
            </a:fld>
            <a:endParaRPr lang="en-IE"/>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coru.ie/uploads/documents/OTRB_Standards_of_Proficiency_for_Occupational_Therapists-dec18.pd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coru.ie/uploads/documents/OTRB_Standards_of_Proficiency_for_Occupational_Therapists-dec18.pdf"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coru.ie/uploads/documents/2019_03_06_OTRB_Code_for_Website.pdf"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www.nuigalway.ie/media/occupationaltherapy/files/Practice-Education-Handbook-Occupational-Therapy.pdf"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s://www.nuigalway.ie/medicine-nursing-and-health-sciences/health-sciences/disciplines/occupational-therapy/practiceeducation/"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s://www.nuigalway.ie/medicine-nursing-and-health-sciences/health-sciences/disciplines/occupational-therapy/practiceeducatio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www.nuigalway.ie/media/occupationaltherapy/files/Appendix-G-Practice-Education-Assessment-Form-&#8211;-Level-2.docx"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nuigalway.ie/media/occupationaltherapy/files/Appendix-F--Practice-Education-Assessment-Form-&#8211;-Level-1.docx" TargetMode="External"/><Relationship Id="rId5" Type="http://schemas.openxmlformats.org/officeDocument/2006/relationships/hyperlink" Target="https://www.nuigalway.ie/media/occupationaltherapy/files/Appendix-E--Practice-Education-Observation-Placement-Assessment-Form.docx" TargetMode="External"/><Relationship Id="rId4" Type="http://schemas.openxmlformats.org/officeDocument/2006/relationships/hyperlink" Target="https://www.nuigalway.ie/medicine-nursing-and-health-sciences/health-sciences/disciplines/occupational-therapy/practiceeducation" TargetMode="External"/><Relationship Id="rId9"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www.coru.ie/"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coru.ie/uploads/documents/OTRB_Standards_of_Proficiency_for_Occupational_Therapists-dec18.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coru.ie/uploads/documents/Programme_Information_Guidelines_for_Education_Providers.pdf" TargetMode="External"/><Relationship Id="rId5" Type="http://schemas.openxmlformats.org/officeDocument/2006/relationships/hyperlink" Target="http://coru.ie/uploads/documents/FINAL_Programme_Approval_Document_April_2017.pdf" TargetMode="External"/><Relationship Id="rId4" Type="http://schemas.openxmlformats.org/officeDocument/2006/relationships/hyperlink" Target="http://coru.ie/uploads/documents/Core_Criteria.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coru.ie/uploads/documents/OTRB_Standards_of_Proficiency_for_Occupational_Therapists-dec18.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coru.ie/uploads/documents/OTRB_Standards_of_Proficiency_for_Occupational_Therapists-dec18.pd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coru.ie/uploads/documents/OTRB_Standards_of_Proficiency_for_Occupational_Therapists-dec18.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398" y="540047"/>
            <a:ext cx="7992888" cy="3528392"/>
          </a:xfrm>
        </p:spPr>
        <p:txBody>
          <a:bodyPr>
            <a:normAutofit/>
          </a:bodyPr>
          <a:lstStyle/>
          <a:p>
            <a:r>
              <a:rPr lang="en-IE" dirty="0" smtClean="0"/>
              <a:t>CORU Standards of Proficiency for Occupational Therapists and their Application to Practice Education </a:t>
            </a:r>
            <a:r>
              <a:rPr lang="en-IE" i="1" u="sng" dirty="0"/>
              <a:t/>
            </a:r>
            <a:br>
              <a:rPr lang="en-IE" i="1" u="sng" dirty="0"/>
            </a:br>
            <a:endParaRPr lang="en-IE" dirty="0"/>
          </a:p>
        </p:txBody>
      </p:sp>
      <p:sp>
        <p:nvSpPr>
          <p:cNvPr id="3" name="Subtitle 2"/>
          <p:cNvSpPr>
            <a:spLocks noGrp="1"/>
          </p:cNvSpPr>
          <p:nvPr>
            <p:ph type="subTitle" idx="1"/>
          </p:nvPr>
        </p:nvSpPr>
        <p:spPr>
          <a:xfrm>
            <a:off x="683568" y="4293096"/>
            <a:ext cx="7772400" cy="1968624"/>
          </a:xfrm>
        </p:spPr>
        <p:txBody>
          <a:bodyPr>
            <a:normAutofit fontScale="55000" lnSpcReduction="20000"/>
          </a:bodyPr>
          <a:lstStyle/>
          <a:p>
            <a:r>
              <a:rPr lang="en-IE" b="1" u="sng" dirty="0" smtClean="0"/>
              <a:t>NUIG Practice Education Team -</a:t>
            </a:r>
            <a:r>
              <a:rPr lang="en-IE" u="sng" dirty="0" smtClean="0"/>
              <a:t>August 2019</a:t>
            </a:r>
            <a:endParaRPr lang="en-IE" b="1" u="sng" dirty="0" smtClean="0"/>
          </a:p>
          <a:p>
            <a:r>
              <a:rPr lang="en-IE" dirty="0" smtClean="0"/>
              <a:t>Carol Hills- Practice Education Co-</a:t>
            </a:r>
            <a:r>
              <a:rPr lang="en-IE" dirty="0" err="1" smtClean="0"/>
              <a:t>Ordinator</a:t>
            </a:r>
            <a:r>
              <a:rPr lang="en-IE" dirty="0" smtClean="0"/>
              <a:t> (PEC) NUIG</a:t>
            </a:r>
          </a:p>
          <a:p>
            <a:r>
              <a:rPr lang="en-IE" dirty="0" smtClean="0"/>
              <a:t>Marie Corry- Practice Tutor-UHG</a:t>
            </a:r>
          </a:p>
          <a:p>
            <a:r>
              <a:rPr lang="en-IE" dirty="0" smtClean="0"/>
              <a:t>Fiona Haughey- Practice Tutor -NRH</a:t>
            </a:r>
          </a:p>
          <a:p>
            <a:r>
              <a:rPr lang="en-IE" dirty="0" err="1" smtClean="0"/>
              <a:t>Rosaleen</a:t>
            </a:r>
            <a:r>
              <a:rPr lang="en-IE" dirty="0" smtClean="0"/>
              <a:t> Kiely-Regional Placement Facilitator ,HSE West (Sligo/Leitrim/Donegal)</a:t>
            </a:r>
          </a:p>
          <a:p>
            <a:r>
              <a:rPr lang="en-IE" dirty="0" smtClean="0"/>
              <a:t>Denise Cleary-Regional Placement Facilitator Longford Westmeath</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1026" name="Picture 1" descr="cid:image001.jpg@01D1F709.6B8E28A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3431"/>
    </mc:Choice>
    <mc:Fallback xmlns="">
      <p:transition spd="slow" advTm="4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4. Professional Development</a:t>
            </a:r>
            <a:endParaRPr lang="en-IE" dirty="0"/>
          </a:p>
        </p:txBody>
      </p:sp>
      <p:sp>
        <p:nvSpPr>
          <p:cNvPr id="3" name="Content Placeholder 2"/>
          <p:cNvSpPr>
            <a:spLocks noGrp="1"/>
          </p:cNvSpPr>
          <p:nvPr>
            <p:ph idx="1"/>
          </p:nvPr>
        </p:nvSpPr>
        <p:spPr/>
        <p:txBody>
          <a:bodyPr>
            <a:normAutofit fontScale="92500" lnSpcReduction="10000"/>
          </a:bodyPr>
          <a:lstStyle/>
          <a:p>
            <a:r>
              <a:rPr lang="en-IE" dirty="0" smtClean="0"/>
              <a:t>6 standards that graduates must possess in order to register (Page 8)</a:t>
            </a:r>
          </a:p>
          <a:p>
            <a:pPr>
              <a:buNone/>
            </a:pPr>
            <a:r>
              <a:rPr lang="en-IE" dirty="0" smtClean="0"/>
              <a:t>	</a:t>
            </a:r>
            <a:r>
              <a:rPr lang="en-IE" i="1" dirty="0" smtClean="0"/>
              <a:t>Example:</a:t>
            </a:r>
          </a:p>
          <a:p>
            <a:pPr>
              <a:buNone/>
            </a:pPr>
            <a:r>
              <a:rPr lang="en-IE" dirty="0" smtClean="0"/>
              <a:t>	</a:t>
            </a:r>
            <a:r>
              <a:rPr lang="en-IE" i="1" dirty="0" smtClean="0"/>
              <a:t>“1. Be able to engage in and take responsibility for their own professional development”</a:t>
            </a:r>
          </a:p>
          <a:p>
            <a:pPr>
              <a:buNone/>
            </a:pPr>
            <a:endParaRPr lang="en-IE" dirty="0" smtClean="0"/>
          </a:p>
          <a:p>
            <a:pPr>
              <a:buNone/>
            </a:pPr>
            <a:r>
              <a:rPr lang="en-IE" dirty="0" smtClean="0">
                <a:hlinkClick r:id="rId4"/>
              </a:rPr>
              <a:t>http://coru.ie/uploads/documents/OTRB_Standards_of_Proficiency_for_Occupational_Therapists-dec18.pdf</a:t>
            </a:r>
            <a:r>
              <a:rPr lang="en-IE" dirty="0" smtClean="0"/>
              <a:t> </a:t>
            </a:r>
          </a:p>
          <a:p>
            <a:pPr>
              <a:buNone/>
            </a:pPr>
            <a:endParaRPr lang="en-IE" dirty="0" smtClean="0"/>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0642"/>
    </mc:Choice>
    <mc:Fallback xmlns="">
      <p:transition spd="slow" advTm="2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5. Professional Knowledge and Skills</a:t>
            </a:r>
            <a:endParaRPr lang="en-IE" dirty="0"/>
          </a:p>
        </p:txBody>
      </p:sp>
      <p:sp>
        <p:nvSpPr>
          <p:cNvPr id="3" name="Content Placeholder 2"/>
          <p:cNvSpPr>
            <a:spLocks noGrp="1"/>
          </p:cNvSpPr>
          <p:nvPr>
            <p:ph idx="1"/>
          </p:nvPr>
        </p:nvSpPr>
        <p:spPr/>
        <p:txBody>
          <a:bodyPr>
            <a:normAutofit fontScale="77500" lnSpcReduction="20000"/>
          </a:bodyPr>
          <a:lstStyle/>
          <a:p>
            <a:r>
              <a:rPr lang="en-IE" dirty="0" smtClean="0"/>
              <a:t>27 standards that graduates must possess in order to register (Page 9 &amp; 10)</a:t>
            </a:r>
          </a:p>
          <a:p>
            <a:pPr>
              <a:buNone/>
            </a:pPr>
            <a:endParaRPr lang="en-IE" dirty="0" smtClean="0"/>
          </a:p>
          <a:p>
            <a:pPr>
              <a:buNone/>
            </a:pPr>
            <a:r>
              <a:rPr lang="en-IE" dirty="0" smtClean="0"/>
              <a:t>	</a:t>
            </a:r>
            <a:r>
              <a:rPr lang="en-IE" i="1" dirty="0" smtClean="0"/>
              <a:t>Example:</a:t>
            </a:r>
          </a:p>
          <a:p>
            <a:pPr>
              <a:buNone/>
            </a:pPr>
            <a:r>
              <a:rPr lang="en-IE" dirty="0" smtClean="0"/>
              <a:t>	</a:t>
            </a:r>
            <a:r>
              <a:rPr lang="en-IE" i="1" dirty="0" smtClean="0"/>
              <a:t>“18. Be able to provide adequate instruction and supervision of occupational therapy interventions when delegating tasks to others”</a:t>
            </a:r>
          </a:p>
          <a:p>
            <a:pPr>
              <a:buNone/>
            </a:pPr>
            <a:r>
              <a:rPr lang="en-IE" i="1" dirty="0" smtClean="0"/>
              <a:t>	“26. Demonstrate safe and effective implementation of practical, technical and clinical skills”</a:t>
            </a:r>
          </a:p>
          <a:p>
            <a:pPr>
              <a:buNone/>
            </a:pPr>
            <a:endParaRPr lang="en-IE" dirty="0" smtClean="0"/>
          </a:p>
          <a:p>
            <a:r>
              <a:rPr lang="en-IE" dirty="0" smtClean="0">
                <a:hlinkClick r:id="rId4"/>
              </a:rPr>
              <a:t>http://coru.ie/uploads/documents/OTRB_Standards_of_Proficiency_for_Occupational_Therapists-dec18.pdf</a:t>
            </a:r>
            <a:r>
              <a:rPr lang="en-IE" dirty="0" smtClean="0"/>
              <a:t> </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7729"/>
    </mc:Choice>
    <mc:Fallback xmlns="">
      <p:transition spd="slow" advTm="3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OT’s on the register</a:t>
            </a:r>
            <a:endParaRPr lang="en-IE" dirty="0"/>
          </a:p>
        </p:txBody>
      </p:sp>
      <p:sp>
        <p:nvSpPr>
          <p:cNvPr id="3" name="Content Placeholder 2"/>
          <p:cNvSpPr>
            <a:spLocks noGrp="1"/>
          </p:cNvSpPr>
          <p:nvPr>
            <p:ph idx="1"/>
          </p:nvPr>
        </p:nvSpPr>
        <p:spPr/>
        <p:txBody>
          <a:bodyPr>
            <a:normAutofit lnSpcReduction="10000"/>
          </a:bodyPr>
          <a:lstStyle/>
          <a:p>
            <a:r>
              <a:rPr lang="en-IE" dirty="0" smtClean="0"/>
              <a:t>The standards of proficiency are not standards for practice after entry to the register. OT’s once registered should follow the code of professional conduct and Ethics</a:t>
            </a:r>
          </a:p>
          <a:p>
            <a:r>
              <a:rPr lang="en-IE" dirty="0" smtClean="0">
                <a:hlinkClick r:id="rId4"/>
              </a:rPr>
              <a:t>http://coru.ie/uploads/documents/2019_03_06_OTRB_Code_for_Website.pdf</a:t>
            </a:r>
            <a:r>
              <a:rPr lang="en-IE" dirty="0" smtClean="0"/>
              <a:t> </a:t>
            </a:r>
          </a:p>
          <a:p>
            <a:r>
              <a:rPr lang="en-IE" dirty="0" smtClean="0"/>
              <a:t>CORU requires OT’S to reflect on giving placements. Need to reflect on what you’ve learned from the experience</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9245"/>
    </mc:Choice>
    <mc:Fallback xmlns="">
      <p:transition spd="slow" advTm="2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Appendix 1:</a:t>
            </a:r>
            <a:endParaRPr lang="en-IE" dirty="0"/>
          </a:p>
        </p:txBody>
      </p:sp>
      <p:sp>
        <p:nvSpPr>
          <p:cNvPr id="3" name="Content Placeholder 2"/>
          <p:cNvSpPr>
            <a:spLocks noGrp="1"/>
          </p:cNvSpPr>
          <p:nvPr>
            <p:ph idx="1"/>
          </p:nvPr>
        </p:nvSpPr>
        <p:spPr>
          <a:xfrm>
            <a:off x="457200" y="1916832"/>
            <a:ext cx="8229600" cy="4464496"/>
          </a:xfrm>
        </p:spPr>
        <p:txBody>
          <a:bodyPr/>
          <a:lstStyle/>
          <a:p>
            <a:r>
              <a:rPr lang="en-IE" sz="4000" dirty="0" smtClean="0"/>
              <a:t>Additional Information slides for Practice Educators to explain current NUIG implementation of the CORU Standards of Proficiency</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3047"/>
    </mc:Choice>
    <mc:Fallback xmlns="">
      <p:transition spd="slow" advTm="13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CORU Approved Programmes</a:t>
            </a:r>
            <a:endParaRPr lang="en-IE" dirty="0"/>
          </a:p>
        </p:txBody>
      </p:sp>
      <p:sp>
        <p:nvSpPr>
          <p:cNvPr id="3" name="Content Placeholder 2"/>
          <p:cNvSpPr>
            <a:spLocks noGrp="1"/>
          </p:cNvSpPr>
          <p:nvPr>
            <p:ph idx="1"/>
          </p:nvPr>
        </p:nvSpPr>
        <p:spPr/>
        <p:txBody>
          <a:bodyPr>
            <a:normAutofit fontScale="77500" lnSpcReduction="20000"/>
          </a:bodyPr>
          <a:lstStyle/>
          <a:p>
            <a:r>
              <a:rPr lang="en-IE" dirty="0" smtClean="0"/>
              <a:t>Approved college programmes are those which meet all of the Registration Boards criteria and ensure that all students who successfully complete the programme meet all of the required </a:t>
            </a:r>
            <a:r>
              <a:rPr lang="en-IE" dirty="0"/>
              <a:t>s</a:t>
            </a:r>
            <a:r>
              <a:rPr lang="en-IE" dirty="0" smtClean="0"/>
              <a:t>tandards of proficiency.</a:t>
            </a:r>
          </a:p>
          <a:p>
            <a:r>
              <a:rPr lang="en-IE" dirty="0" smtClean="0"/>
              <a:t>A programme which meets the required criteria and standards of proficiency for entry to the register is granted approval and the qualification associated with the programme is listed on the Approved Qualification Bye-Laws as one of the entry criteria to the register</a:t>
            </a:r>
          </a:p>
          <a:p>
            <a:r>
              <a:rPr lang="en-IE" dirty="0" smtClean="0"/>
              <a:t>Monitoring is a requirement of all approved programmes and is conducted not less than once every five years.</a:t>
            </a:r>
          </a:p>
          <a:p>
            <a:r>
              <a:rPr lang="en-IE" dirty="0" smtClean="0"/>
              <a:t>NUIG  currently provides a CORU approved occupational therapy programme.</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6811"/>
    </mc:Choice>
    <mc:Fallback xmlns="">
      <p:transition spd="slow" advTm="56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Practice Education</a:t>
            </a:r>
            <a:endParaRPr lang="en-IE" dirty="0"/>
          </a:p>
        </p:txBody>
      </p:sp>
      <p:sp>
        <p:nvSpPr>
          <p:cNvPr id="3" name="Content Placeholder 2"/>
          <p:cNvSpPr>
            <a:spLocks noGrp="1"/>
          </p:cNvSpPr>
          <p:nvPr>
            <p:ph idx="1"/>
          </p:nvPr>
        </p:nvSpPr>
        <p:spPr/>
        <p:txBody>
          <a:bodyPr>
            <a:normAutofit fontScale="92500"/>
          </a:bodyPr>
          <a:lstStyle/>
          <a:p>
            <a:r>
              <a:rPr lang="en-IE" dirty="0" smtClean="0"/>
              <a:t>Practice education is a process of work based learning which involves a partnership between the practice educator and the student in the practice setting. All students are required to complete 1,000 hours of practice education successfully under the supervision of a qualified occupational therapist during the course. </a:t>
            </a:r>
          </a:p>
          <a:p>
            <a:r>
              <a:rPr lang="en-IE" dirty="0" smtClean="0"/>
              <a:t>The OT providing the placement is the “practice educator”.</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1574"/>
    </mc:Choice>
    <mc:Fallback xmlns="">
      <p:transition spd="slow" advTm="3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NUIG Practice Education Team Role</a:t>
            </a:r>
            <a:endParaRPr lang="en-IE" dirty="0"/>
          </a:p>
        </p:txBody>
      </p:sp>
      <p:sp>
        <p:nvSpPr>
          <p:cNvPr id="3" name="Content Placeholder 2"/>
          <p:cNvSpPr>
            <a:spLocks noGrp="1"/>
          </p:cNvSpPr>
          <p:nvPr>
            <p:ph idx="1"/>
          </p:nvPr>
        </p:nvSpPr>
        <p:spPr>
          <a:xfrm>
            <a:off x="457200" y="1600200"/>
            <a:ext cx="8229600" cy="4925144"/>
          </a:xfrm>
        </p:spPr>
        <p:txBody>
          <a:bodyPr>
            <a:normAutofit fontScale="70000" lnSpcReduction="20000"/>
          </a:bodyPr>
          <a:lstStyle/>
          <a:p>
            <a:r>
              <a:rPr lang="en-IE" dirty="0" smtClean="0"/>
              <a:t>The team consists of Practice Education Co-ordinator Carol Hills who is your point of contact. In some areas the HSE has regional placement facilitators and practice tutors in post, check with your line manager.</a:t>
            </a:r>
          </a:p>
          <a:p>
            <a:r>
              <a:rPr lang="en-IE" dirty="0" smtClean="0"/>
              <a:t>To ensure that our preparation for placement and documentation reflects the programmes  CORU requirements and students needs.</a:t>
            </a:r>
          </a:p>
          <a:p>
            <a:r>
              <a:rPr lang="en-IE" dirty="0" smtClean="0"/>
              <a:t>That practice placements are integral to the programme</a:t>
            </a:r>
          </a:p>
          <a:p>
            <a:r>
              <a:rPr lang="en-IE" dirty="0" smtClean="0"/>
              <a:t>That all practice Educators are CORU registered</a:t>
            </a:r>
          </a:p>
          <a:p>
            <a:r>
              <a:rPr lang="en-IE" dirty="0" smtClean="0"/>
              <a:t>The college NUIG needs an agreement with placement provider. Currently piloting an online form to meet CORU requirements. </a:t>
            </a:r>
          </a:p>
          <a:p>
            <a:r>
              <a:rPr lang="en-IE" dirty="0" smtClean="0"/>
              <a:t>Clear communication and governance structures to facilitate on-going communication between the placement and education providers.</a:t>
            </a:r>
          </a:p>
          <a:p>
            <a:r>
              <a:rPr lang="en-IE" dirty="0" smtClean="0">
                <a:hlinkClick r:id="rId4"/>
              </a:rPr>
              <a:t>http://www.nuigalway.ie/media/occupationaltherapy/files/Practice-Education-Handbook-Occupational-Therapy.pdf</a:t>
            </a:r>
            <a:r>
              <a:rPr lang="en-IE" dirty="0" smtClean="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6567"/>
    </mc:Choice>
    <mc:Fallback xmlns="">
      <p:transition spd="slow" advTm="7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Linkage between NUIG and Placement providers</a:t>
            </a:r>
            <a:endParaRPr lang="en-IE" dirty="0"/>
          </a:p>
        </p:txBody>
      </p:sp>
      <p:sp>
        <p:nvSpPr>
          <p:cNvPr id="3" name="Content Placeholder 2"/>
          <p:cNvSpPr>
            <a:spLocks noGrp="1"/>
          </p:cNvSpPr>
          <p:nvPr>
            <p:ph idx="1"/>
          </p:nvPr>
        </p:nvSpPr>
        <p:spPr/>
        <p:txBody>
          <a:bodyPr>
            <a:normAutofit fontScale="55000" lnSpcReduction="20000"/>
          </a:bodyPr>
          <a:lstStyle/>
          <a:p>
            <a:r>
              <a:rPr lang="en-IE" dirty="0" smtClean="0"/>
              <a:t>Provide site expectations form</a:t>
            </a:r>
          </a:p>
          <a:p>
            <a:r>
              <a:rPr lang="en-IE" dirty="0" smtClean="0"/>
              <a:t>Learning Contracts in place</a:t>
            </a:r>
          </a:p>
          <a:p>
            <a:r>
              <a:rPr lang="en-IE" dirty="0" smtClean="0"/>
              <a:t>Supervision forms in place (2 online samples)</a:t>
            </a:r>
          </a:p>
          <a:p>
            <a:r>
              <a:rPr lang="en-IE" dirty="0" smtClean="0"/>
              <a:t>Note: not permitted to keep forms without signed consent from student –follow GDPR- record retention policy for storage and say how long you will keep.</a:t>
            </a:r>
          </a:p>
          <a:p>
            <a:r>
              <a:rPr lang="en-IE" dirty="0" smtClean="0"/>
              <a:t>Placement passport</a:t>
            </a:r>
          </a:p>
          <a:p>
            <a:r>
              <a:rPr lang="en-IE" dirty="0" smtClean="0"/>
              <a:t>Email correspondence</a:t>
            </a:r>
          </a:p>
          <a:p>
            <a:r>
              <a:rPr lang="en-IE" dirty="0" smtClean="0"/>
              <a:t>In year 2 site visit by Carol Hills PEC. In other years always option to telephone and request a site visit by Carol.</a:t>
            </a:r>
          </a:p>
          <a:p>
            <a:r>
              <a:rPr lang="en-IE" dirty="0" smtClean="0"/>
              <a:t>Competency Assessment Form- you can put in your site specific examples of meeting the competency on the online version of the form.</a:t>
            </a:r>
          </a:p>
          <a:p>
            <a:r>
              <a:rPr lang="en-IE" dirty="0" smtClean="0"/>
              <a:t>Practice Education Team are exploring options for teleconference facility for educators during placements to  enable more linkage.</a:t>
            </a:r>
          </a:p>
          <a:p>
            <a:r>
              <a:rPr lang="en-IE" dirty="0" smtClean="0"/>
              <a:t>All the practice education placement forms can be accessed on the following link:</a:t>
            </a:r>
          </a:p>
          <a:p>
            <a:r>
              <a:rPr lang="en-IE" dirty="0" smtClean="0">
                <a:hlinkClick r:id="rId4"/>
              </a:rPr>
              <a:t>https://www.nuigalway.ie/medicine-nursing-and-health-sciences/health-sciences/disciplines/occupational-therapy/practiceeducation/</a:t>
            </a:r>
            <a:r>
              <a:rPr lang="en-IE" dirty="0" smtClean="0"/>
              <a:t> </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5444"/>
    </mc:Choice>
    <mc:Fallback xmlns="">
      <p:transition spd="slow" advTm="7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Practice Education Site CORU Requirements</a:t>
            </a:r>
            <a:endParaRPr lang="en-IE" dirty="0"/>
          </a:p>
        </p:txBody>
      </p:sp>
      <p:sp>
        <p:nvSpPr>
          <p:cNvPr id="3" name="Content Placeholder 2"/>
          <p:cNvSpPr>
            <a:spLocks noGrp="1"/>
          </p:cNvSpPr>
          <p:nvPr>
            <p:ph idx="1"/>
          </p:nvPr>
        </p:nvSpPr>
        <p:spPr/>
        <p:txBody>
          <a:bodyPr>
            <a:normAutofit fontScale="77500" lnSpcReduction="20000"/>
          </a:bodyPr>
          <a:lstStyle/>
          <a:p>
            <a:pPr>
              <a:buNone/>
            </a:pPr>
            <a:r>
              <a:rPr lang="en-IE" dirty="0" smtClean="0"/>
              <a:t>CORU’s OT Registration Board, criteria for Education and Training Programs now states that :</a:t>
            </a:r>
          </a:p>
          <a:p>
            <a:pPr>
              <a:buNone/>
            </a:pPr>
            <a:r>
              <a:rPr lang="en-IE" dirty="0" smtClean="0"/>
              <a:t>2.13 The profile and roles of the practice education team must be described. Practice educators must be registered with the appropriate registration board. </a:t>
            </a:r>
          </a:p>
          <a:p>
            <a:pPr>
              <a:buNone/>
            </a:pPr>
            <a:r>
              <a:rPr lang="en-IE" dirty="0" smtClean="0"/>
              <a:t>2.4  The education provider will have a set of requirements for the selection of practice placements to ensure quality learning experiences for students that reflect the normal context and environment of practice. The education provider will work in partnership with the practice placement provider and have written agreements in place that clearly set out the responsibilities of all parties in ensuring that the placement supports the achievement of the standards of proficiency.</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5925"/>
    </mc:Choice>
    <mc:Fallback xmlns="">
      <p:transition spd="slow" advTm="6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r>
              <a:rPr lang="en-IE" sz="3200" b="1" dirty="0" smtClean="0"/>
              <a:t>Role of Placement providers (Practice Educators)</a:t>
            </a:r>
            <a:endParaRPr lang="en-IE" sz="3200" b="1" dirty="0"/>
          </a:p>
        </p:txBody>
      </p:sp>
      <p:sp>
        <p:nvSpPr>
          <p:cNvPr id="3" name="Content Placeholder 2"/>
          <p:cNvSpPr>
            <a:spLocks noGrp="1"/>
          </p:cNvSpPr>
          <p:nvPr>
            <p:ph idx="1"/>
          </p:nvPr>
        </p:nvSpPr>
        <p:spPr>
          <a:xfrm>
            <a:off x="457200" y="1052736"/>
            <a:ext cx="8229600" cy="5805264"/>
          </a:xfrm>
        </p:spPr>
        <p:txBody>
          <a:bodyPr>
            <a:normAutofit fontScale="55000" lnSpcReduction="20000"/>
          </a:bodyPr>
          <a:lstStyle/>
          <a:p>
            <a:r>
              <a:rPr lang="en-IE" sz="3300" dirty="0" smtClean="0"/>
              <a:t>To be CORU registered and provide NUIG with registration number.</a:t>
            </a:r>
          </a:p>
          <a:p>
            <a:r>
              <a:rPr lang="en-IE" sz="3300" dirty="0" smtClean="0"/>
              <a:t>The relationship between student and educator is critical. Placement is the opportunity for students to apply learning from the classroom to real clients (Quinn 2001)</a:t>
            </a:r>
          </a:p>
          <a:p>
            <a:pPr>
              <a:buNone/>
            </a:pPr>
            <a:endParaRPr lang="en-IE" sz="1700" dirty="0" smtClean="0"/>
          </a:p>
          <a:p>
            <a:r>
              <a:rPr lang="en-IE" sz="3300" dirty="0" smtClean="0"/>
              <a:t>To prepare for the placement before the student arrives by:</a:t>
            </a:r>
          </a:p>
          <a:p>
            <a:pPr lvl="1"/>
            <a:r>
              <a:rPr lang="en-IE" sz="3300" dirty="0" smtClean="0"/>
              <a:t>Reading the practice Education Handbook and reading links provided.</a:t>
            </a:r>
          </a:p>
          <a:p>
            <a:pPr lvl="1"/>
            <a:r>
              <a:rPr lang="en-IE" sz="3300" dirty="0" smtClean="0"/>
              <a:t>complete site profile including dress code and hours of work</a:t>
            </a:r>
          </a:p>
          <a:p>
            <a:pPr lvl="1"/>
            <a:r>
              <a:rPr lang="en-IE" sz="3300" dirty="0" smtClean="0"/>
              <a:t>Preparing Student orientation checklist</a:t>
            </a:r>
          </a:p>
          <a:p>
            <a:pPr lvl="1"/>
            <a:r>
              <a:rPr lang="en-IE" sz="3300" dirty="0" smtClean="0"/>
              <a:t>Commit to working  with students to obtain CORU standards of proficiency. It is worthwhile to read these in preparation for the placement</a:t>
            </a:r>
          </a:p>
          <a:p>
            <a:pPr lvl="1"/>
            <a:r>
              <a:rPr lang="en-IE" sz="3300" dirty="0" smtClean="0"/>
              <a:t>Prepare for reasonable accommodations for students with disabilities in collaboration with the college.</a:t>
            </a:r>
          </a:p>
          <a:p>
            <a:pPr lvl="1">
              <a:buNone/>
            </a:pPr>
            <a:endParaRPr lang="en-IE" sz="1500" dirty="0" smtClean="0"/>
          </a:p>
          <a:p>
            <a:r>
              <a:rPr lang="en-IE" sz="3300" dirty="0" smtClean="0"/>
              <a:t>Once placement commences:</a:t>
            </a:r>
          </a:p>
          <a:p>
            <a:pPr lvl="1"/>
            <a:r>
              <a:rPr lang="en-IE" sz="3300" dirty="0" smtClean="0"/>
              <a:t>Negotiate learning contract, provide and document supervision.</a:t>
            </a:r>
          </a:p>
          <a:p>
            <a:pPr lvl="1"/>
            <a:r>
              <a:rPr lang="en-IE" sz="3300" dirty="0" smtClean="0"/>
              <a:t>Act Early...Important of early identification of concerns and to contact college as soon as you can to set up mechanisms to support a student and the educator. </a:t>
            </a:r>
          </a:p>
          <a:p>
            <a:pPr lvl="1"/>
            <a:r>
              <a:rPr lang="en-IE" sz="3300" dirty="0" smtClean="0"/>
              <a:t>For joint educators- clearly define roles and expectations. Who gives supervision, who leads on documentation reviews.</a:t>
            </a:r>
          </a:p>
          <a:p>
            <a:r>
              <a:rPr lang="en-IE" sz="3300" dirty="0" smtClean="0">
                <a:hlinkClick r:id="rId4"/>
              </a:rPr>
              <a:t>https://www.nuigalway.ie/medicine-nursing-and-health-sciences/health-sciences/disciplines/occupational-therapy/practiceeducation</a:t>
            </a:r>
            <a:r>
              <a:rPr lang="en-IE" dirty="0" smtClean="0">
                <a:hlinkClick r:id="rId4"/>
              </a:rPr>
              <a:t>/</a:t>
            </a:r>
            <a:r>
              <a:rPr lang="en-IE" dirty="0" smtClean="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06359"/>
    </mc:Choice>
    <mc:Fallback xmlns="">
      <p:transition spd="slow" advTm="10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Purpose of </a:t>
            </a:r>
            <a:r>
              <a:rPr lang="en-IE" dirty="0" err="1" smtClean="0"/>
              <a:t>Powerpoint</a:t>
            </a:r>
            <a:endParaRPr lang="en-IE" dirty="0"/>
          </a:p>
        </p:txBody>
      </p:sp>
      <p:sp>
        <p:nvSpPr>
          <p:cNvPr id="3" name="Content Placeholder 2"/>
          <p:cNvSpPr>
            <a:spLocks noGrp="1"/>
          </p:cNvSpPr>
          <p:nvPr>
            <p:ph idx="1"/>
          </p:nvPr>
        </p:nvSpPr>
        <p:spPr/>
        <p:txBody>
          <a:bodyPr/>
          <a:lstStyle/>
          <a:p>
            <a:r>
              <a:rPr lang="en-IE" dirty="0" smtClean="0"/>
              <a:t>To give students and practice educators information on CORU updates required for clinical placements and internet links to access the relevant  documents for further reading.</a:t>
            </a:r>
          </a:p>
          <a:p>
            <a:r>
              <a:rPr lang="en-IE" dirty="0" smtClean="0"/>
              <a:t>To introduce the terminology of CORU and Standards of Proficiency.</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3588"/>
    </mc:Choice>
    <mc:Fallback xmlns="">
      <p:transition spd="slow" advTm="2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648072"/>
          </a:xfrm>
        </p:spPr>
        <p:txBody>
          <a:bodyPr>
            <a:normAutofit fontScale="90000"/>
          </a:bodyPr>
          <a:lstStyle/>
          <a:p>
            <a:r>
              <a:rPr lang="en-IE" dirty="0" smtClean="0"/>
              <a:t>Placement Hours</a:t>
            </a:r>
            <a:endParaRPr lang="en-IE" dirty="0"/>
          </a:p>
        </p:txBody>
      </p:sp>
      <p:sp>
        <p:nvSpPr>
          <p:cNvPr id="3" name="Content Placeholder 2"/>
          <p:cNvSpPr>
            <a:spLocks noGrp="1"/>
          </p:cNvSpPr>
          <p:nvPr>
            <p:ph idx="1"/>
          </p:nvPr>
        </p:nvSpPr>
        <p:spPr>
          <a:xfrm>
            <a:off x="323528" y="908720"/>
            <a:ext cx="8568952" cy="5949280"/>
          </a:xfrm>
        </p:spPr>
        <p:txBody>
          <a:bodyPr>
            <a:normAutofit fontScale="55000" lnSpcReduction="20000"/>
          </a:bodyPr>
          <a:lstStyle/>
          <a:p>
            <a:r>
              <a:rPr lang="en-IE" dirty="0" smtClean="0"/>
              <a:t>Note Full details and  placement information are available in the handbook available on the NUIG website:</a:t>
            </a:r>
          </a:p>
          <a:p>
            <a:pPr>
              <a:buNone/>
            </a:pPr>
            <a:r>
              <a:rPr lang="en-IE" dirty="0" smtClean="0">
                <a:hlinkClick r:id="rId4"/>
              </a:rPr>
              <a:t>https://www.nuigalway.ie/medicine-nursing-and-health-sciences/health-sciences/disciplines/occupational-therapy/practiceeducation</a:t>
            </a:r>
            <a:endParaRPr lang="en-IE" dirty="0" smtClean="0"/>
          </a:p>
          <a:p>
            <a:pPr>
              <a:buNone/>
            </a:pPr>
            <a:endParaRPr lang="en-IE" dirty="0" smtClean="0"/>
          </a:p>
          <a:p>
            <a:pPr>
              <a:buNone/>
            </a:pPr>
            <a:r>
              <a:rPr lang="en-IE" u="sng" dirty="0" smtClean="0"/>
              <a:t>Placement Summary:</a:t>
            </a:r>
          </a:p>
          <a:p>
            <a:pPr>
              <a:buNone/>
            </a:pPr>
            <a:r>
              <a:rPr lang="en-IE" dirty="0" smtClean="0"/>
              <a:t>Year 1-1 week observation placement</a:t>
            </a:r>
          </a:p>
          <a:p>
            <a:r>
              <a:rPr lang="en-IE" dirty="0" smtClean="0">
                <a:hlinkClick r:id="rId5"/>
              </a:rPr>
              <a:t>https://www.nuigalway.ie/media/occupationaltherapy/files/Appendix-E--Practice-Education-Observation-Placement-Assessment-Form.docx</a:t>
            </a:r>
            <a:r>
              <a:rPr lang="en-IE" dirty="0" smtClean="0"/>
              <a:t> </a:t>
            </a:r>
          </a:p>
          <a:p>
            <a:pPr>
              <a:buNone/>
            </a:pPr>
            <a:endParaRPr lang="en-IE" dirty="0" smtClean="0"/>
          </a:p>
          <a:p>
            <a:pPr>
              <a:buNone/>
            </a:pPr>
            <a:r>
              <a:rPr lang="en-IE" dirty="0" smtClean="0"/>
              <a:t>Year 2- complete placement  8 weeks and portfolio</a:t>
            </a:r>
          </a:p>
          <a:p>
            <a:r>
              <a:rPr lang="en-IE" dirty="0" smtClean="0"/>
              <a:t>Practice education case study (5 credits)  year 2</a:t>
            </a:r>
          </a:p>
          <a:p>
            <a:pPr>
              <a:buNone/>
            </a:pPr>
            <a:r>
              <a:rPr lang="en-IE" dirty="0" smtClean="0"/>
              <a:t>Year 3- Practice Education 8 weeks in semester 2</a:t>
            </a:r>
          </a:p>
          <a:p>
            <a:r>
              <a:rPr lang="en-IE" dirty="0" smtClean="0"/>
              <a:t>Level 1 form: </a:t>
            </a:r>
            <a:r>
              <a:rPr lang="en-IE" dirty="0" smtClean="0">
                <a:hlinkClick r:id="rId6"/>
              </a:rPr>
              <a:t>https://www.nuigalway.ie/media/occupationaltherapy/files/Appendix-F--Practice-Education-Assessment-Form-–-Level-1.docx</a:t>
            </a:r>
            <a:r>
              <a:rPr lang="en-IE" dirty="0" smtClean="0"/>
              <a:t> </a:t>
            </a:r>
          </a:p>
          <a:p>
            <a:endParaRPr lang="en-IE" dirty="0" smtClean="0"/>
          </a:p>
          <a:p>
            <a:pPr>
              <a:buNone/>
            </a:pPr>
            <a:r>
              <a:rPr lang="en-IE" dirty="0" smtClean="0"/>
              <a:t>Year 4- complete placement and portfolio</a:t>
            </a:r>
          </a:p>
          <a:p>
            <a:r>
              <a:rPr lang="en-IE" dirty="0" smtClean="0"/>
              <a:t>Block 1- 8 weeks, case study 1 (10 credits)</a:t>
            </a:r>
          </a:p>
          <a:p>
            <a:r>
              <a:rPr lang="en-IE" dirty="0" smtClean="0"/>
              <a:t>Block 2- 8 weeks, case study 2 (15 credits) </a:t>
            </a:r>
          </a:p>
          <a:p>
            <a:r>
              <a:rPr lang="en-IE" dirty="0" smtClean="0"/>
              <a:t>Level 2 form:</a:t>
            </a:r>
          </a:p>
          <a:p>
            <a:r>
              <a:rPr lang="en-IE" dirty="0" smtClean="0">
                <a:hlinkClick r:id="rId7"/>
              </a:rPr>
              <a:t>https://www.nuigalway.ie/media/occupationaltherapy/files/Appendix-G-Practice-Education-Assessment-Form-–-Level-2.docx</a:t>
            </a:r>
            <a:r>
              <a:rPr lang="en-IE" dirty="0" smtClean="0"/>
              <a:t> </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8638"/>
    </mc:Choice>
    <mc:Fallback xmlns="">
      <p:transition spd="slow" advTm="6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Communications for Practice Module</a:t>
            </a:r>
            <a:endParaRPr lang="en-IE" dirty="0"/>
          </a:p>
        </p:txBody>
      </p:sp>
      <p:sp>
        <p:nvSpPr>
          <p:cNvPr id="3" name="Content Placeholder 2"/>
          <p:cNvSpPr>
            <a:spLocks noGrp="1"/>
          </p:cNvSpPr>
          <p:nvPr>
            <p:ph idx="1"/>
          </p:nvPr>
        </p:nvSpPr>
        <p:spPr/>
        <p:txBody>
          <a:bodyPr>
            <a:normAutofit fontScale="70000" lnSpcReduction="20000"/>
          </a:bodyPr>
          <a:lstStyle/>
          <a:p>
            <a:r>
              <a:rPr lang="en-IE" dirty="0" smtClean="0"/>
              <a:t>Semester 1 of year 2</a:t>
            </a:r>
          </a:p>
          <a:p>
            <a:r>
              <a:rPr lang="en-IE" dirty="0" smtClean="0"/>
              <a:t>Put in place by NUIG following CORU review.</a:t>
            </a:r>
          </a:p>
          <a:p>
            <a:r>
              <a:rPr lang="en-IE" dirty="0" smtClean="0"/>
              <a:t>This module has involvement from the practice education team. The aim of this module is to build on the knowledge, skills and attitudes regarding communication introduced in year one and develop the key personal, professional, and inter-professional communication skills essential for occupational therapy practice. There are two components to this module:</a:t>
            </a:r>
          </a:p>
          <a:p>
            <a:r>
              <a:rPr lang="en-IE" u="sng" dirty="0" smtClean="0"/>
              <a:t>Part one:</a:t>
            </a:r>
            <a:r>
              <a:rPr lang="en-IE" dirty="0" smtClean="0"/>
              <a:t> focuses on inter-professional learning and communication, person centred care and team working. </a:t>
            </a:r>
          </a:p>
          <a:p>
            <a:r>
              <a:rPr lang="en-IE" u="sng" dirty="0" smtClean="0"/>
              <a:t>Part two:</a:t>
            </a:r>
            <a:r>
              <a:rPr lang="en-IE" dirty="0" smtClean="0"/>
              <a:t> focuses on the communication skills for occupational therapy practice.</a:t>
            </a:r>
          </a:p>
          <a:p>
            <a:pPr>
              <a:buNone/>
            </a:pPr>
            <a:endParaRPr lang="en-IE" dirty="0" smtClean="0"/>
          </a:p>
          <a:p>
            <a:r>
              <a:rPr lang="en-IE" dirty="0" smtClean="0"/>
              <a:t>Further information on this student module is available from NUIG  on request.</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0712"/>
    </mc:Choice>
    <mc:Fallback xmlns="">
      <p:transition spd="slow" advTm="6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Role of CORU</a:t>
            </a:r>
            <a:endParaRPr lang="en-IE" dirty="0"/>
          </a:p>
        </p:txBody>
      </p:sp>
      <p:sp>
        <p:nvSpPr>
          <p:cNvPr id="3" name="Content Placeholder 2"/>
          <p:cNvSpPr>
            <a:spLocks noGrp="1"/>
          </p:cNvSpPr>
          <p:nvPr>
            <p:ph idx="1"/>
          </p:nvPr>
        </p:nvSpPr>
        <p:spPr/>
        <p:txBody>
          <a:bodyPr/>
          <a:lstStyle/>
          <a:p>
            <a:r>
              <a:rPr lang="en-IE" dirty="0" smtClean="0"/>
              <a:t>To protect the public by promoting high standards of professional conduct, education, training and competencies through statutory registration of health and social care professionals </a:t>
            </a:r>
          </a:p>
          <a:p>
            <a:pPr algn="ctr">
              <a:buNone/>
            </a:pPr>
            <a:r>
              <a:rPr lang="en-IE" dirty="0" smtClean="0">
                <a:hlinkClick r:id="rId4"/>
              </a:rPr>
              <a:t>www.coru.ie</a:t>
            </a:r>
            <a:endParaRPr lang="en-IE" dirty="0" smtClean="0"/>
          </a:p>
          <a:p>
            <a:pPr>
              <a:buNone/>
            </a:pP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6760"/>
    </mc:Choice>
    <mc:Fallback xmlns="">
      <p:transition spd="slow" advTm="2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CORU Standards of Proficiency</a:t>
            </a:r>
            <a:endParaRPr lang="en-IE" dirty="0"/>
          </a:p>
        </p:txBody>
      </p:sp>
      <p:sp>
        <p:nvSpPr>
          <p:cNvPr id="3" name="Content Placeholder 2"/>
          <p:cNvSpPr>
            <a:spLocks noGrp="1"/>
          </p:cNvSpPr>
          <p:nvPr>
            <p:ph idx="1"/>
          </p:nvPr>
        </p:nvSpPr>
        <p:spPr/>
        <p:txBody>
          <a:bodyPr>
            <a:normAutofit fontScale="85000" lnSpcReduction="10000"/>
          </a:bodyPr>
          <a:lstStyle/>
          <a:p>
            <a:r>
              <a:rPr lang="en-IE" dirty="0" smtClean="0"/>
              <a:t>The standards of proficiency detail the skills and abilities that individuals must possess in order to enter the CORU OT register.</a:t>
            </a:r>
          </a:p>
          <a:p>
            <a:r>
              <a:rPr lang="en-IE" dirty="0" smtClean="0"/>
              <a:t>They are the threshold standards deemed necessary by the registration board at the level of entry to practice</a:t>
            </a:r>
          </a:p>
          <a:p>
            <a:r>
              <a:rPr lang="en-IE" dirty="0" smtClean="0"/>
              <a:t>Note: they are not standards for practice after entry to the register. Rather they offer a snapshot of the standards at entry to the register.</a:t>
            </a:r>
          </a:p>
          <a:p>
            <a:pPr>
              <a:buNone/>
            </a:pPr>
            <a:r>
              <a:rPr lang="en-IE" dirty="0" smtClean="0">
                <a:hlinkClick r:id="rId4"/>
              </a:rPr>
              <a:t>http://coru.ie/uploads/documents/OTRB_Standards_of_Proficiency_for_Occupational_Therapists-dec18.pdf</a:t>
            </a:r>
            <a:r>
              <a:rPr lang="en-IE" dirty="0" smtClean="0"/>
              <a:t> </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8742"/>
    </mc:Choice>
    <mc:Fallback xmlns="">
      <p:transition spd="slow" advTm="4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Related CORU Documents</a:t>
            </a:r>
            <a:endParaRPr lang="en-IE" dirty="0"/>
          </a:p>
        </p:txBody>
      </p:sp>
      <p:sp>
        <p:nvSpPr>
          <p:cNvPr id="3" name="Content Placeholder 2"/>
          <p:cNvSpPr>
            <a:spLocks noGrp="1"/>
          </p:cNvSpPr>
          <p:nvPr>
            <p:ph idx="1"/>
          </p:nvPr>
        </p:nvSpPr>
        <p:spPr/>
        <p:txBody>
          <a:bodyPr>
            <a:noAutofit/>
          </a:bodyPr>
          <a:lstStyle/>
          <a:p>
            <a:r>
              <a:rPr lang="en-IE" sz="2000" u="sng" dirty="0" smtClean="0"/>
              <a:t>The Standards of Proficiency for OT’s should be read in conjunction with:</a:t>
            </a:r>
          </a:p>
          <a:p>
            <a:pPr>
              <a:buNone/>
            </a:pPr>
            <a:endParaRPr lang="en-IE" sz="2000" dirty="0" smtClean="0"/>
          </a:p>
          <a:p>
            <a:r>
              <a:rPr lang="en-IE" sz="2000" dirty="0" smtClean="0"/>
              <a:t>Occupational Therapists Registration Board Criteria for Education and Training Programmes</a:t>
            </a:r>
          </a:p>
          <a:p>
            <a:pPr algn="ctr">
              <a:buNone/>
            </a:pPr>
            <a:r>
              <a:rPr lang="en-IE" sz="2000" dirty="0" smtClean="0">
                <a:hlinkClick r:id="rId4"/>
              </a:rPr>
              <a:t>http://coru.ie/uploads/documents/Core_Criteria.pdf</a:t>
            </a:r>
            <a:r>
              <a:rPr lang="en-IE" sz="2000" dirty="0" smtClean="0"/>
              <a:t> </a:t>
            </a:r>
          </a:p>
          <a:p>
            <a:pPr>
              <a:buNone/>
            </a:pPr>
            <a:endParaRPr lang="en-IE" sz="2000" dirty="0" smtClean="0"/>
          </a:p>
          <a:p>
            <a:r>
              <a:rPr lang="en-IE" sz="2000" dirty="0" smtClean="0"/>
              <a:t>Programme Approval and Monitoring Processes; Information for Education providers</a:t>
            </a:r>
          </a:p>
          <a:p>
            <a:pPr algn="ctr">
              <a:buNone/>
            </a:pPr>
            <a:r>
              <a:rPr lang="en-IE" sz="2000" dirty="0" smtClean="0">
                <a:hlinkClick r:id="rId5"/>
              </a:rPr>
              <a:t>http://coru.ie/uploads/documents/FINAL_Programme_Approval_Document_April_2017.pdf</a:t>
            </a:r>
            <a:r>
              <a:rPr lang="en-IE" sz="2000" dirty="0" smtClean="0"/>
              <a:t> </a:t>
            </a:r>
          </a:p>
          <a:p>
            <a:pPr>
              <a:buNone/>
            </a:pPr>
            <a:endParaRPr lang="en-IE" sz="2000" dirty="0" smtClean="0"/>
          </a:p>
          <a:p>
            <a:r>
              <a:rPr lang="en-IE" sz="2000" dirty="0" smtClean="0"/>
              <a:t>Programme Information Guidelines for Education and Training providers</a:t>
            </a:r>
          </a:p>
          <a:p>
            <a:pPr algn="ctr">
              <a:buNone/>
            </a:pPr>
            <a:r>
              <a:rPr lang="en-IE" sz="2000" dirty="0" smtClean="0">
                <a:hlinkClick r:id="rId6"/>
              </a:rPr>
              <a:t>http://coru.ie/uploads/documents/Programme_Information_Guidelines_for_Education_Providers.pdf</a:t>
            </a:r>
            <a:r>
              <a:rPr lang="en-IE" sz="2000" dirty="0" smtClean="0"/>
              <a:t> </a:t>
            </a:r>
            <a:endParaRPr lang="en-IE"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7722"/>
    </mc:Choice>
    <mc:Fallback xmlns="">
      <p:transition spd="slow" advTm="47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CORU Standards of Proficiency </a:t>
            </a:r>
            <a:br>
              <a:rPr lang="en-IE" dirty="0" smtClean="0"/>
            </a:br>
            <a:r>
              <a:rPr lang="en-IE" u="sng" dirty="0" smtClean="0"/>
              <a:t>Five Domains: </a:t>
            </a:r>
            <a:endParaRPr lang="en-IE" u="sng" dirty="0"/>
          </a:p>
        </p:txBody>
      </p:sp>
      <p:sp>
        <p:nvSpPr>
          <p:cNvPr id="3" name="Content Placeholder 2"/>
          <p:cNvSpPr>
            <a:spLocks noGrp="1"/>
          </p:cNvSpPr>
          <p:nvPr>
            <p:ph idx="1"/>
          </p:nvPr>
        </p:nvSpPr>
        <p:spPr>
          <a:xfrm>
            <a:off x="457200" y="1988840"/>
            <a:ext cx="8229600" cy="4137323"/>
          </a:xfrm>
        </p:spPr>
        <p:txBody>
          <a:bodyPr/>
          <a:lstStyle/>
          <a:p>
            <a:pPr marL="514350" indent="-514350">
              <a:buFont typeface="+mj-lt"/>
              <a:buAutoNum type="arabicPeriod"/>
            </a:pPr>
            <a:r>
              <a:rPr lang="en-IE" dirty="0" smtClean="0"/>
              <a:t>Professional Autonomy and Accountability</a:t>
            </a:r>
          </a:p>
          <a:p>
            <a:pPr marL="514350" indent="-514350">
              <a:buFont typeface="+mj-lt"/>
              <a:buAutoNum type="arabicPeriod"/>
            </a:pPr>
            <a:r>
              <a:rPr lang="en-IE" dirty="0" smtClean="0"/>
              <a:t>Communication, Collaborative Practice and </a:t>
            </a:r>
            <a:r>
              <a:rPr lang="en-IE" dirty="0" err="1" smtClean="0"/>
              <a:t>Teamworking</a:t>
            </a:r>
            <a:endParaRPr lang="en-IE" dirty="0" smtClean="0"/>
          </a:p>
          <a:p>
            <a:pPr marL="514350" indent="-514350">
              <a:buFont typeface="+mj-lt"/>
              <a:buAutoNum type="arabicPeriod"/>
            </a:pPr>
            <a:r>
              <a:rPr lang="en-IE" dirty="0" smtClean="0"/>
              <a:t>Safety and Quality</a:t>
            </a:r>
          </a:p>
          <a:p>
            <a:pPr marL="514350" indent="-514350">
              <a:buFont typeface="+mj-lt"/>
              <a:buAutoNum type="arabicPeriod"/>
            </a:pPr>
            <a:r>
              <a:rPr lang="en-IE" dirty="0" smtClean="0"/>
              <a:t>Professional development</a:t>
            </a:r>
          </a:p>
          <a:p>
            <a:pPr marL="514350" indent="-514350">
              <a:buFont typeface="+mj-lt"/>
              <a:buAutoNum type="arabicPeriod"/>
            </a:pPr>
            <a:r>
              <a:rPr lang="en-IE" dirty="0" smtClean="0"/>
              <a:t>Professional Knowledge and Skills</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9956"/>
    </mc:Choice>
    <mc:Fallback xmlns="">
      <p:transition spd="slow" advTm="29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fontScale="90000"/>
          </a:bodyPr>
          <a:lstStyle/>
          <a:p>
            <a:r>
              <a:rPr lang="en-IE" dirty="0" smtClean="0"/>
              <a:t>1. Professional Autonomy and Accountability</a:t>
            </a:r>
            <a:br>
              <a:rPr lang="en-IE" dirty="0" smtClean="0"/>
            </a:br>
            <a:endParaRPr lang="en-IE" dirty="0"/>
          </a:p>
        </p:txBody>
      </p:sp>
      <p:sp>
        <p:nvSpPr>
          <p:cNvPr id="3" name="Content Placeholder 2"/>
          <p:cNvSpPr>
            <a:spLocks noGrp="1"/>
          </p:cNvSpPr>
          <p:nvPr>
            <p:ph idx="1"/>
          </p:nvPr>
        </p:nvSpPr>
        <p:spPr/>
        <p:txBody>
          <a:bodyPr>
            <a:normAutofit fontScale="77500" lnSpcReduction="20000"/>
          </a:bodyPr>
          <a:lstStyle/>
          <a:p>
            <a:r>
              <a:rPr lang="en-IE" sz="4600" dirty="0" smtClean="0"/>
              <a:t>20 standards that graduates must possess in order to register </a:t>
            </a:r>
            <a:r>
              <a:rPr lang="en-IE" dirty="0" smtClean="0"/>
              <a:t>(Page 4-5)</a:t>
            </a:r>
          </a:p>
          <a:p>
            <a:pPr>
              <a:buNone/>
            </a:pPr>
            <a:endParaRPr lang="en-IE" dirty="0" smtClean="0"/>
          </a:p>
          <a:p>
            <a:pPr>
              <a:buNone/>
            </a:pPr>
            <a:r>
              <a:rPr lang="en-IE" i="1" dirty="0" smtClean="0"/>
              <a:t>	Example:</a:t>
            </a:r>
          </a:p>
          <a:p>
            <a:pPr>
              <a:buNone/>
            </a:pPr>
            <a:r>
              <a:rPr lang="en-IE" i="1" dirty="0" smtClean="0"/>
              <a:t>	“11. Understand confidentiality in the context of a team setting”</a:t>
            </a:r>
          </a:p>
          <a:p>
            <a:pPr>
              <a:buNone/>
            </a:pPr>
            <a:r>
              <a:rPr lang="en-IE" i="1" dirty="0" smtClean="0"/>
              <a:t>	“18. Be able to take responsibility for managing ones own workload as appropriate”</a:t>
            </a:r>
          </a:p>
          <a:p>
            <a:pPr>
              <a:buNone/>
            </a:pPr>
            <a:endParaRPr lang="en-IE" i="1" dirty="0" smtClean="0"/>
          </a:p>
          <a:p>
            <a:pPr>
              <a:buNone/>
            </a:pPr>
            <a:endParaRPr lang="en-IE" dirty="0" smtClean="0"/>
          </a:p>
          <a:p>
            <a:pPr>
              <a:buNone/>
            </a:pPr>
            <a:r>
              <a:rPr lang="en-IE" sz="2800" dirty="0" smtClean="0">
                <a:hlinkClick r:id="rId4"/>
              </a:rPr>
              <a:t>http://coru.ie/uploads/documents/OTRB_Standards_of_Proficiency_for_Occupational_Therapists-dec18.pdf</a:t>
            </a:r>
            <a:r>
              <a:rPr lang="en-IE" sz="2800" dirty="0" smtClean="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535"/>
    </mc:Choice>
    <mc:Fallback xmlns="">
      <p:transition spd="slow" advTm="3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2. Communication, Collaborative Practice and </a:t>
            </a:r>
            <a:r>
              <a:rPr lang="en-IE" dirty="0" err="1" smtClean="0"/>
              <a:t>Teamworking</a:t>
            </a:r>
            <a:endParaRPr lang="en-IE" dirty="0"/>
          </a:p>
        </p:txBody>
      </p:sp>
      <p:sp>
        <p:nvSpPr>
          <p:cNvPr id="3" name="Content Placeholder 2"/>
          <p:cNvSpPr>
            <a:spLocks noGrp="1"/>
          </p:cNvSpPr>
          <p:nvPr>
            <p:ph idx="1"/>
          </p:nvPr>
        </p:nvSpPr>
        <p:spPr/>
        <p:txBody>
          <a:bodyPr>
            <a:normAutofit fontScale="85000" lnSpcReduction="20000"/>
          </a:bodyPr>
          <a:lstStyle/>
          <a:p>
            <a:r>
              <a:rPr lang="en-IE" dirty="0" smtClean="0"/>
              <a:t>16 standards that graduates must possess in order to register (Page 6)</a:t>
            </a:r>
          </a:p>
          <a:p>
            <a:pPr>
              <a:buNone/>
            </a:pPr>
            <a:endParaRPr lang="en-IE" dirty="0" smtClean="0"/>
          </a:p>
          <a:p>
            <a:pPr>
              <a:buNone/>
            </a:pPr>
            <a:r>
              <a:rPr lang="en-IE" dirty="0" smtClean="0"/>
              <a:t>	</a:t>
            </a:r>
            <a:r>
              <a:rPr lang="en-IE" i="1" dirty="0" smtClean="0"/>
              <a:t>Example: </a:t>
            </a:r>
          </a:p>
          <a:p>
            <a:pPr>
              <a:buNone/>
            </a:pPr>
            <a:r>
              <a:rPr lang="en-IE" dirty="0" smtClean="0"/>
              <a:t>	</a:t>
            </a:r>
            <a:r>
              <a:rPr lang="en-IE" i="1" dirty="0" smtClean="0"/>
              <a:t>“8. Be aware of and comply with local/national documentation standards including, for example, terminology, signature requirements”</a:t>
            </a:r>
          </a:p>
          <a:p>
            <a:endParaRPr lang="en-IE" dirty="0" smtClean="0"/>
          </a:p>
          <a:p>
            <a:endParaRPr lang="en-IE" dirty="0" smtClean="0"/>
          </a:p>
          <a:p>
            <a:r>
              <a:rPr lang="en-IE" dirty="0" smtClean="0">
                <a:hlinkClick r:id="rId4"/>
              </a:rPr>
              <a:t>http://coru.ie/uploads/documents/OTRB_Standards_of_Proficiency_for_Occupational_Therapists-dec18.pdf</a:t>
            </a:r>
            <a:r>
              <a:rPr lang="en-IE" dirty="0" smtClean="0"/>
              <a:t> </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741"/>
    </mc:Choice>
    <mc:Fallback xmlns="">
      <p:transition spd="slow" advTm="30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3. Safety and Quality</a:t>
            </a:r>
            <a:endParaRPr lang="en-IE" dirty="0"/>
          </a:p>
        </p:txBody>
      </p:sp>
      <p:sp>
        <p:nvSpPr>
          <p:cNvPr id="3" name="Content Placeholder 2"/>
          <p:cNvSpPr>
            <a:spLocks noGrp="1"/>
          </p:cNvSpPr>
          <p:nvPr>
            <p:ph idx="1"/>
          </p:nvPr>
        </p:nvSpPr>
        <p:spPr/>
        <p:txBody>
          <a:bodyPr>
            <a:normAutofit fontScale="77500" lnSpcReduction="20000"/>
          </a:bodyPr>
          <a:lstStyle/>
          <a:p>
            <a:r>
              <a:rPr lang="en-IE" dirty="0" smtClean="0"/>
              <a:t>14 standards that graduates must possess in order to register (Page 7)</a:t>
            </a:r>
          </a:p>
          <a:p>
            <a:endParaRPr lang="en-IE" dirty="0" smtClean="0"/>
          </a:p>
          <a:p>
            <a:pPr>
              <a:buNone/>
            </a:pPr>
            <a:r>
              <a:rPr lang="en-IE" dirty="0" smtClean="0"/>
              <a:t>	</a:t>
            </a:r>
            <a:r>
              <a:rPr lang="en-IE" i="1" dirty="0" smtClean="0"/>
              <a:t>Example:</a:t>
            </a:r>
          </a:p>
          <a:p>
            <a:pPr>
              <a:buNone/>
            </a:pPr>
            <a:r>
              <a:rPr lang="en-IE" dirty="0" smtClean="0"/>
              <a:t>	</a:t>
            </a:r>
            <a:r>
              <a:rPr lang="en-IE" i="1" dirty="0" smtClean="0"/>
              <a:t>“1. Be able to gather all appropriate background information relevant to the service users health and social care needs”</a:t>
            </a:r>
          </a:p>
          <a:p>
            <a:pPr>
              <a:buNone/>
            </a:pPr>
            <a:r>
              <a:rPr lang="en-IE" i="1" dirty="0" smtClean="0"/>
              <a:t>	“11. Understands the principles of quality assurance and quality improvement”</a:t>
            </a:r>
          </a:p>
          <a:p>
            <a:pPr>
              <a:buNone/>
            </a:pPr>
            <a:endParaRPr lang="en-IE" dirty="0" smtClean="0"/>
          </a:p>
          <a:p>
            <a:r>
              <a:rPr lang="en-IE" dirty="0" smtClean="0">
                <a:hlinkClick r:id="rId4"/>
              </a:rPr>
              <a:t>http://coru.ie/uploads/documents/OTRB_Standards_of_Proficiency_for_Occupational_Therapists-dec18.pdf</a:t>
            </a:r>
            <a:r>
              <a:rPr lang="en-IE" dirty="0" smtClean="0"/>
              <a:t> </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Picture 1" descr="cid:image001.jpg@01D1F709.6B8E28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93" y="68138"/>
            <a:ext cx="1123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290"/>
    </mc:Choice>
    <mc:Fallback xmlns="">
      <p:transition spd="slow" advTm="3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1405</Words>
  <Application>Microsoft Office PowerPoint</Application>
  <PresentationFormat>On-screen Show (4:3)</PresentationFormat>
  <Paragraphs>154</Paragraphs>
  <Slides>21</Slides>
  <Notes>0</Notes>
  <HiddenSlides>0</HiddenSlides>
  <MMClips>21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CORU Standards of Proficiency for Occupational Therapists and their Application to Practice Education  </vt:lpstr>
      <vt:lpstr>Purpose of Powerpoint</vt:lpstr>
      <vt:lpstr>Role of CORU</vt:lpstr>
      <vt:lpstr>CORU Standards of Proficiency</vt:lpstr>
      <vt:lpstr>Related CORU Documents</vt:lpstr>
      <vt:lpstr>CORU Standards of Proficiency  Five Domains: </vt:lpstr>
      <vt:lpstr>1. Professional Autonomy and Accountability </vt:lpstr>
      <vt:lpstr>2. Communication, Collaborative Practice and Teamworking</vt:lpstr>
      <vt:lpstr>3. Safety and Quality</vt:lpstr>
      <vt:lpstr>4. Professional Development</vt:lpstr>
      <vt:lpstr>5. Professional Knowledge and Skills</vt:lpstr>
      <vt:lpstr>OT’s on the register</vt:lpstr>
      <vt:lpstr>Appendix 1:</vt:lpstr>
      <vt:lpstr>CORU Approved Programmes</vt:lpstr>
      <vt:lpstr>Practice Education</vt:lpstr>
      <vt:lpstr>NUIG Practice Education Team Role</vt:lpstr>
      <vt:lpstr>Linkage between NUIG and Placement providers</vt:lpstr>
      <vt:lpstr>Practice Education Site CORU Requirements</vt:lpstr>
      <vt:lpstr>Role of Placement providers (Practice Educators)</vt:lpstr>
      <vt:lpstr>Placement Hours</vt:lpstr>
      <vt:lpstr>Communications for Practice Module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CORU Standards of Proficiency for Occupational Therapists and their Application to Practice Education</dc:title>
  <dc:creator>Gordon, Celine</dc:creator>
  <cp:lastModifiedBy>Gordon, Celine</cp:lastModifiedBy>
  <cp:revision>4</cp:revision>
  <dcterms:modified xsi:type="dcterms:W3CDTF">2020-09-16T15:05:19Z</dcterms:modified>
</cp:coreProperties>
</file>