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7" r:id="rId3"/>
    <p:sldMasterId id="2147483719" r:id="rId4"/>
    <p:sldMasterId id="2147483742" r:id="rId5"/>
    <p:sldMasterId id="2147483754" r:id="rId6"/>
    <p:sldMasterId id="2147483766" r:id="rId7"/>
    <p:sldMasterId id="2147483778" r:id="rId8"/>
    <p:sldMasterId id="2147483790" r:id="rId9"/>
  </p:sldMasterIdLst>
  <p:notesMasterIdLst>
    <p:notesMasterId r:id="rId44"/>
  </p:notesMasterIdLst>
  <p:handoutMasterIdLst>
    <p:handoutMasterId r:id="rId45"/>
  </p:handoutMasterIdLst>
  <p:sldIdLst>
    <p:sldId id="564" r:id="rId10"/>
    <p:sldId id="565" r:id="rId11"/>
    <p:sldId id="583" r:id="rId12"/>
    <p:sldId id="578" r:id="rId13"/>
    <p:sldId id="584" r:id="rId14"/>
    <p:sldId id="568" r:id="rId15"/>
    <p:sldId id="569" r:id="rId16"/>
    <p:sldId id="491" r:id="rId17"/>
    <p:sldId id="411" r:id="rId18"/>
    <p:sldId id="553" r:id="rId19"/>
    <p:sldId id="557" r:id="rId20"/>
    <p:sldId id="570" r:id="rId21"/>
    <p:sldId id="581" r:id="rId22"/>
    <p:sldId id="579" r:id="rId23"/>
    <p:sldId id="582" r:id="rId24"/>
    <p:sldId id="573" r:id="rId25"/>
    <p:sldId id="572" r:id="rId26"/>
    <p:sldId id="574" r:id="rId27"/>
    <p:sldId id="585" r:id="rId28"/>
    <p:sldId id="551" r:id="rId29"/>
    <p:sldId id="552" r:id="rId30"/>
    <p:sldId id="489" r:id="rId31"/>
    <p:sldId id="510" r:id="rId32"/>
    <p:sldId id="476" r:id="rId33"/>
    <p:sldId id="479" r:id="rId34"/>
    <p:sldId id="478" r:id="rId35"/>
    <p:sldId id="561" r:id="rId36"/>
    <p:sldId id="562" r:id="rId37"/>
    <p:sldId id="558" r:id="rId38"/>
    <p:sldId id="560" r:id="rId39"/>
    <p:sldId id="559" r:id="rId40"/>
    <p:sldId id="547" r:id="rId41"/>
    <p:sldId id="563" r:id="rId42"/>
    <p:sldId id="586" r:id="rId43"/>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3ED"/>
    <a:srgbClr val="82719B"/>
    <a:srgbClr val="79C7DC"/>
    <a:srgbClr val="5FBFD7"/>
    <a:srgbClr val="05A1C6"/>
    <a:srgbClr val="05A1C5"/>
    <a:srgbClr val="01A2C6"/>
    <a:srgbClr val="7D6896"/>
    <a:srgbClr val="C04096"/>
    <a:srgbClr val="A6D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6962" autoAdjust="0"/>
  </p:normalViewPr>
  <p:slideViewPr>
    <p:cSldViewPr>
      <p:cViewPr varScale="1">
        <p:scale>
          <a:sx n="128" d="100"/>
          <a:sy n="128" d="100"/>
        </p:scale>
        <p:origin x="564" y="108"/>
      </p:cViewPr>
      <p:guideLst>
        <p:guide orient="horz" pos="1620"/>
        <p:guide pos="2880"/>
      </p:guideLst>
    </p:cSldViewPr>
  </p:slideViewPr>
  <p:notesTextViewPr>
    <p:cViewPr>
      <p:scale>
        <a:sx n="100" d="100"/>
        <a:sy n="100" d="100"/>
      </p:scale>
      <p:origin x="0" y="0"/>
    </p:cViewPr>
  </p:notesTextViewPr>
  <p:sorterViewPr>
    <p:cViewPr>
      <p:scale>
        <a:sx n="178" d="100"/>
        <a:sy n="178" d="100"/>
      </p:scale>
      <p:origin x="0" y="15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985488357920796"/>
          <c:y val="2.1935218042615171E-2"/>
          <c:w val="0.54887304832967254"/>
          <c:h val="0.87838078111841122"/>
        </c:manualLayout>
      </c:layout>
      <c:pieChart>
        <c:varyColors val="1"/>
        <c:ser>
          <c:idx val="0"/>
          <c:order val="0"/>
          <c:dPt>
            <c:idx val="0"/>
            <c:bubble3D val="0"/>
            <c:spPr>
              <a:solidFill>
                <a:srgbClr val="79C7DC">
                  <a:alpha val="41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E87-41E7-BD0E-8FA3517728AD}"/>
              </c:ext>
            </c:extLst>
          </c:dPt>
          <c:dPt>
            <c:idx val="1"/>
            <c:bubble3D val="0"/>
            <c:spPr>
              <a:solidFill>
                <a:srgbClr val="82719B">
                  <a:alpha val="84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E87-41E7-BD0E-8FA3517728AD}"/>
              </c:ext>
            </c:extLst>
          </c:dPt>
          <c:dPt>
            <c:idx val="2"/>
            <c:bubble3D val="0"/>
            <c:spPr>
              <a:solidFill>
                <a:schemeClr val="tx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E87-41E7-BD0E-8FA3517728AD}"/>
              </c:ext>
            </c:extLst>
          </c:dPt>
          <c:dPt>
            <c:idx val="3"/>
            <c:bubble3D val="0"/>
            <c:spPr>
              <a:solidFill>
                <a:schemeClr val="tx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E87-41E7-BD0E-8FA3517728A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E87-41E7-BD0E-8FA3517728AD}"/>
              </c:ext>
            </c:extLst>
          </c:dPt>
          <c:dPt>
            <c:idx val="5"/>
            <c:bubble3D val="0"/>
            <c:spPr>
              <a:solidFill>
                <a:srgbClr val="05A1C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E87-41E7-BD0E-8FA3517728AD}"/>
              </c:ext>
            </c:extLst>
          </c:dPt>
          <c:dLbls>
            <c:dLbl>
              <c:idx val="0"/>
              <c:layout>
                <c:manualLayout>
                  <c:x val="-5.4666456813440484E-2"/>
                  <c:y val="6.1428939514677247E-5"/>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Mental </a:t>
                    </a:r>
                    <a:r>
                      <a:rPr lang="en-US" smtClean="0"/>
                      <a:t>Health </a:t>
                    </a:r>
                    <a:r>
                      <a:rPr lang="en-US"/>
                      <a:t>19%</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87-41E7-BD0E-8FA3517728AD}"/>
                </c:ext>
              </c:extLst>
            </c:dLbl>
            <c:dLbl>
              <c:idx val="1"/>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Musculoskeletal 16%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E87-41E7-BD0E-8FA3517728AD}"/>
                </c:ext>
              </c:extLst>
            </c:dLbl>
            <c:dLbl>
              <c:idx val="2"/>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r>
                      <a:rPr lang="en-US" sz="1400">
                        <a:solidFill>
                          <a:schemeClr val="tx1"/>
                        </a:solidFill>
                      </a:rPr>
                      <a:t>Injuries 12%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E87-41E7-BD0E-8FA3517728AD}"/>
                </c:ext>
              </c:extLst>
            </c:dLbl>
            <c:dLbl>
              <c:idx val="3"/>
              <c:tx>
                <c:rich>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75000"/>
                          </a:schemeClr>
                        </a:solidFill>
                        <a:latin typeface="+mn-lt"/>
                        <a:ea typeface="+mn-ea"/>
                        <a:cs typeface="+mn-cs"/>
                      </a:defRPr>
                    </a:pPr>
                    <a:r>
                      <a:rPr lang="en-IE" sz="1400">
                        <a:solidFill>
                          <a:schemeClr val="accent4">
                            <a:lumMod val="75000"/>
                          </a:schemeClr>
                        </a:solidFill>
                      </a:rPr>
                      <a:t>Disease of Digestive </a:t>
                    </a:r>
                    <a:r>
                      <a:rPr lang="en-IE" sz="1400" smtClean="0">
                        <a:solidFill>
                          <a:schemeClr val="accent4">
                            <a:lumMod val="75000"/>
                          </a:schemeClr>
                        </a:solidFill>
                      </a:rPr>
                      <a:t>System </a:t>
                    </a:r>
                    <a:r>
                      <a:rPr lang="en-IE" sz="1400">
                        <a:solidFill>
                          <a:schemeClr val="accent4">
                            <a:lumMod val="75000"/>
                          </a:schemeClr>
                        </a:solidFill>
                      </a:rPr>
                      <a:t>10%</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7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E87-41E7-BD0E-8FA3517728AD}"/>
                </c:ext>
              </c:extLst>
            </c:dLbl>
            <c:dLbl>
              <c:idx val="4"/>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mtClean="0"/>
                      <a:t>Cancer</a:t>
                    </a:r>
                    <a:r>
                      <a:rPr lang="en-US" baseline="0" smtClean="0"/>
                      <a:t> </a:t>
                    </a:r>
                    <a:r>
                      <a:rPr lang="en-US" smtClean="0"/>
                      <a:t>7</a:t>
                    </a:r>
                    <a:r>
                      <a:rPr lang="en-US"/>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E87-41E7-BD0E-8FA3517728AD}"/>
                </c:ext>
              </c:extLst>
            </c:dLbl>
            <c:dLbl>
              <c:idx val="5"/>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dirty="0">
                        <a:solidFill>
                          <a:schemeClr val="accent1"/>
                        </a:solidFill>
                      </a:rPr>
                      <a:t>Other 36%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E87-41E7-BD0E-8FA3517728A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Mental Health: </c:v>
                </c:pt>
                <c:pt idx="1">
                  <c:v>Musculoskeletal: </c:v>
                </c:pt>
                <c:pt idx="2">
                  <c:v>Injuries: </c:v>
                </c:pt>
                <c:pt idx="3">
                  <c:v>Disease of Digestive System: </c:v>
                </c:pt>
                <c:pt idx="4">
                  <c:v>Cancer</c:v>
                </c:pt>
                <c:pt idx="5">
                  <c:v>Other: </c:v>
                </c:pt>
              </c:strCache>
            </c:strRef>
          </c:cat>
          <c:val>
            <c:numRef>
              <c:f>Sheet1!$B$3:$B$8</c:f>
              <c:numCache>
                <c:formatCode>0%</c:formatCode>
                <c:ptCount val="6"/>
                <c:pt idx="0">
                  <c:v>0.19</c:v>
                </c:pt>
                <c:pt idx="1">
                  <c:v>0.16</c:v>
                </c:pt>
                <c:pt idx="2">
                  <c:v>0.12</c:v>
                </c:pt>
                <c:pt idx="3">
                  <c:v>0.1</c:v>
                </c:pt>
                <c:pt idx="4">
                  <c:v>7.0000000000000007E-2</c:v>
                </c:pt>
                <c:pt idx="5">
                  <c:v>0.36</c:v>
                </c:pt>
              </c:numCache>
            </c:numRef>
          </c:val>
          <c:extLst>
            <c:ext xmlns:c16="http://schemas.microsoft.com/office/drawing/2014/chart" uri="{C3380CC4-5D6E-409C-BE32-E72D297353CC}">
              <c16:uniqueId val="{0000000C-6E87-41E7-BD0E-8FA3517728A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DC3F37-9ADE-470D-BF36-D916182508A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E"/>
        </a:p>
      </dgm:t>
    </dgm:pt>
    <dgm:pt modelId="{E3BBE1A0-C426-4335-85B1-3EDE7D1CB016}">
      <dgm:prSet/>
      <dgm:spPr>
        <a:solidFill>
          <a:schemeClr val="tx1"/>
        </a:solidFill>
      </dgm:spPr>
      <dgm:t>
        <a:bodyPr/>
        <a:lstStyle/>
        <a:p>
          <a:pPr rtl="0"/>
          <a:r>
            <a:rPr lang="en-IE" b="0" dirty="0" smtClean="0"/>
            <a:t>Health Insurance</a:t>
          </a:r>
          <a:endParaRPr lang="en-IE" b="0" dirty="0"/>
        </a:p>
      </dgm:t>
    </dgm:pt>
    <dgm:pt modelId="{976EFC89-C1EE-44E7-B226-BDEF841D7C6C}" type="parTrans" cxnId="{14E02C1F-9A86-4AF6-9CA8-C99F593C510F}">
      <dgm:prSet/>
      <dgm:spPr/>
      <dgm:t>
        <a:bodyPr/>
        <a:lstStyle/>
        <a:p>
          <a:endParaRPr lang="en-IE" b="0"/>
        </a:p>
      </dgm:t>
    </dgm:pt>
    <dgm:pt modelId="{F20E2EF3-6FC5-4941-B18A-DD3415AD9B77}" type="sibTrans" cxnId="{14E02C1F-9A86-4AF6-9CA8-C99F593C510F}">
      <dgm:prSet/>
      <dgm:spPr/>
      <dgm:t>
        <a:bodyPr/>
        <a:lstStyle/>
        <a:p>
          <a:endParaRPr lang="en-IE" b="0"/>
        </a:p>
      </dgm:t>
    </dgm:pt>
    <dgm:pt modelId="{F23EBD41-8BDE-466E-88C5-6EB8C6D65527}">
      <dgm:prSet/>
      <dgm:spPr>
        <a:solidFill>
          <a:schemeClr val="tx1"/>
        </a:solidFill>
      </dgm:spPr>
      <dgm:t>
        <a:bodyPr/>
        <a:lstStyle/>
        <a:p>
          <a:pPr rtl="0"/>
          <a:r>
            <a:rPr lang="en-IE" b="0" dirty="0" smtClean="0"/>
            <a:t>NUI Galway Income Protection/Group Life Scheme Update</a:t>
          </a:r>
          <a:endParaRPr lang="en-IE" b="0" dirty="0"/>
        </a:p>
      </dgm:t>
    </dgm:pt>
    <dgm:pt modelId="{CE013389-51EE-4AC5-9FB7-A7437DD17264}" type="parTrans" cxnId="{573DA917-64FE-4846-964C-CBAE5C3D4656}">
      <dgm:prSet/>
      <dgm:spPr/>
      <dgm:t>
        <a:bodyPr/>
        <a:lstStyle/>
        <a:p>
          <a:endParaRPr lang="en-IE" b="0"/>
        </a:p>
      </dgm:t>
    </dgm:pt>
    <dgm:pt modelId="{AB1D5965-55B3-4A14-AD58-52466DEA9248}" type="sibTrans" cxnId="{573DA917-64FE-4846-964C-CBAE5C3D4656}">
      <dgm:prSet/>
      <dgm:spPr/>
      <dgm:t>
        <a:bodyPr/>
        <a:lstStyle/>
        <a:p>
          <a:endParaRPr lang="en-IE" b="0"/>
        </a:p>
      </dgm:t>
    </dgm:pt>
    <dgm:pt modelId="{AB218904-DA05-4B60-8E95-3669BC24511F}">
      <dgm:prSet/>
      <dgm:spPr>
        <a:solidFill>
          <a:schemeClr val="tx1"/>
        </a:solidFill>
      </dgm:spPr>
      <dgm:t>
        <a:bodyPr/>
        <a:lstStyle/>
        <a:p>
          <a:pPr rtl="0"/>
          <a:r>
            <a:rPr lang="en-IE" b="0" dirty="0" smtClean="0"/>
            <a:t>Financial Planning</a:t>
          </a:r>
          <a:endParaRPr lang="en-IE" b="0" dirty="0"/>
        </a:p>
      </dgm:t>
    </dgm:pt>
    <dgm:pt modelId="{83D3F8CF-3D60-4452-80D9-D025E23233D4}" type="parTrans" cxnId="{C80D2974-D786-48A2-8F9C-203480158C7C}">
      <dgm:prSet/>
      <dgm:spPr/>
      <dgm:t>
        <a:bodyPr/>
        <a:lstStyle/>
        <a:p>
          <a:endParaRPr lang="en-IE" b="0"/>
        </a:p>
      </dgm:t>
    </dgm:pt>
    <dgm:pt modelId="{5F15EC47-E4A3-477B-A4E6-71B8D0A095FC}" type="sibTrans" cxnId="{C80D2974-D786-48A2-8F9C-203480158C7C}">
      <dgm:prSet/>
      <dgm:spPr/>
      <dgm:t>
        <a:bodyPr/>
        <a:lstStyle/>
        <a:p>
          <a:endParaRPr lang="en-IE" b="0"/>
        </a:p>
      </dgm:t>
    </dgm:pt>
    <dgm:pt modelId="{0BA9E755-CD33-4047-A6E7-49A41A00E9C2}" type="pres">
      <dgm:prSet presAssocID="{83DC3F37-9ADE-470D-BF36-D916182508A3}" presName="Name0" presStyleCnt="0">
        <dgm:presLayoutVars>
          <dgm:chMax val="7"/>
          <dgm:chPref val="7"/>
          <dgm:dir/>
        </dgm:presLayoutVars>
      </dgm:prSet>
      <dgm:spPr/>
      <dgm:t>
        <a:bodyPr/>
        <a:lstStyle/>
        <a:p>
          <a:endParaRPr lang="en-IE"/>
        </a:p>
      </dgm:t>
    </dgm:pt>
    <dgm:pt modelId="{22B06E17-3D45-42AA-9B1E-F62344BA13EE}" type="pres">
      <dgm:prSet presAssocID="{83DC3F37-9ADE-470D-BF36-D916182508A3}" presName="Name1" presStyleCnt="0"/>
      <dgm:spPr/>
      <dgm:t>
        <a:bodyPr/>
        <a:lstStyle/>
        <a:p>
          <a:endParaRPr lang="en-IE"/>
        </a:p>
      </dgm:t>
    </dgm:pt>
    <dgm:pt modelId="{A8241E56-97EE-4742-B393-A8BC5081B3A8}" type="pres">
      <dgm:prSet presAssocID="{83DC3F37-9ADE-470D-BF36-D916182508A3}" presName="cycle" presStyleCnt="0"/>
      <dgm:spPr/>
      <dgm:t>
        <a:bodyPr/>
        <a:lstStyle/>
        <a:p>
          <a:endParaRPr lang="en-IE"/>
        </a:p>
      </dgm:t>
    </dgm:pt>
    <dgm:pt modelId="{DD6CB2FC-4B40-4282-AFBE-A71DF6685E40}" type="pres">
      <dgm:prSet presAssocID="{83DC3F37-9ADE-470D-BF36-D916182508A3}" presName="srcNode" presStyleLbl="node1" presStyleIdx="0" presStyleCnt="3"/>
      <dgm:spPr/>
      <dgm:t>
        <a:bodyPr/>
        <a:lstStyle/>
        <a:p>
          <a:endParaRPr lang="en-IE"/>
        </a:p>
      </dgm:t>
    </dgm:pt>
    <dgm:pt modelId="{FC71D7E1-82D1-4CDC-9E91-5F9F179E5E38}" type="pres">
      <dgm:prSet presAssocID="{83DC3F37-9ADE-470D-BF36-D916182508A3}" presName="conn" presStyleLbl="parChTrans1D2" presStyleIdx="0" presStyleCnt="1"/>
      <dgm:spPr/>
      <dgm:t>
        <a:bodyPr/>
        <a:lstStyle/>
        <a:p>
          <a:endParaRPr lang="en-IE"/>
        </a:p>
      </dgm:t>
    </dgm:pt>
    <dgm:pt modelId="{61DA9843-A84F-440B-8366-E43A92953B08}" type="pres">
      <dgm:prSet presAssocID="{83DC3F37-9ADE-470D-BF36-D916182508A3}" presName="extraNode" presStyleLbl="node1" presStyleIdx="0" presStyleCnt="3"/>
      <dgm:spPr/>
      <dgm:t>
        <a:bodyPr/>
        <a:lstStyle/>
        <a:p>
          <a:endParaRPr lang="en-IE"/>
        </a:p>
      </dgm:t>
    </dgm:pt>
    <dgm:pt modelId="{54AE96C5-0800-4DAA-B4A1-B56AC3109CA5}" type="pres">
      <dgm:prSet presAssocID="{83DC3F37-9ADE-470D-BF36-D916182508A3}" presName="dstNode" presStyleLbl="node1" presStyleIdx="0" presStyleCnt="3"/>
      <dgm:spPr/>
      <dgm:t>
        <a:bodyPr/>
        <a:lstStyle/>
        <a:p>
          <a:endParaRPr lang="en-IE"/>
        </a:p>
      </dgm:t>
    </dgm:pt>
    <dgm:pt modelId="{3FE14A5A-8AFB-40F3-A1A7-E4F7D9B8FD4F}" type="pres">
      <dgm:prSet presAssocID="{E3BBE1A0-C426-4335-85B1-3EDE7D1CB016}" presName="text_1" presStyleLbl="node1" presStyleIdx="0" presStyleCnt="3">
        <dgm:presLayoutVars>
          <dgm:bulletEnabled val="1"/>
        </dgm:presLayoutVars>
      </dgm:prSet>
      <dgm:spPr/>
      <dgm:t>
        <a:bodyPr/>
        <a:lstStyle/>
        <a:p>
          <a:endParaRPr lang="en-IE"/>
        </a:p>
      </dgm:t>
    </dgm:pt>
    <dgm:pt modelId="{DCB5B465-A847-4F67-91B5-623F04AFEAA3}" type="pres">
      <dgm:prSet presAssocID="{E3BBE1A0-C426-4335-85B1-3EDE7D1CB016}" presName="accent_1" presStyleCnt="0"/>
      <dgm:spPr/>
      <dgm:t>
        <a:bodyPr/>
        <a:lstStyle/>
        <a:p>
          <a:endParaRPr lang="en-IE"/>
        </a:p>
      </dgm:t>
    </dgm:pt>
    <dgm:pt modelId="{2C708D5F-D0B8-4C24-B1AB-BFFA35C643C1}" type="pres">
      <dgm:prSet presAssocID="{E3BBE1A0-C426-4335-85B1-3EDE7D1CB016}" presName="accentRepeatNode" presStyleLbl="solidFgAcc1" presStyleIdx="0" presStyleCnt="3"/>
      <dgm:spPr/>
      <dgm:t>
        <a:bodyPr/>
        <a:lstStyle/>
        <a:p>
          <a:endParaRPr lang="en-IE"/>
        </a:p>
      </dgm:t>
    </dgm:pt>
    <dgm:pt modelId="{46EF9E11-883C-40B0-A616-B4389B652019}" type="pres">
      <dgm:prSet presAssocID="{F23EBD41-8BDE-466E-88C5-6EB8C6D65527}" presName="text_2" presStyleLbl="node1" presStyleIdx="1" presStyleCnt="3">
        <dgm:presLayoutVars>
          <dgm:bulletEnabled val="1"/>
        </dgm:presLayoutVars>
      </dgm:prSet>
      <dgm:spPr/>
      <dgm:t>
        <a:bodyPr/>
        <a:lstStyle/>
        <a:p>
          <a:endParaRPr lang="en-IE"/>
        </a:p>
      </dgm:t>
    </dgm:pt>
    <dgm:pt modelId="{BC06A56E-AF48-4D3A-931B-06A4BE0BC93F}" type="pres">
      <dgm:prSet presAssocID="{F23EBD41-8BDE-466E-88C5-6EB8C6D65527}" presName="accent_2" presStyleCnt="0"/>
      <dgm:spPr/>
    </dgm:pt>
    <dgm:pt modelId="{7FB3E317-9AFD-4B86-8127-0BF69C203698}" type="pres">
      <dgm:prSet presAssocID="{F23EBD41-8BDE-466E-88C5-6EB8C6D65527}" presName="accentRepeatNode" presStyleLbl="solidFgAcc1" presStyleIdx="1" presStyleCnt="3"/>
      <dgm:spPr/>
      <dgm:t>
        <a:bodyPr/>
        <a:lstStyle/>
        <a:p>
          <a:endParaRPr lang="en-IE"/>
        </a:p>
      </dgm:t>
    </dgm:pt>
    <dgm:pt modelId="{5441E264-B5D3-487C-8D5F-F6A068AF2B4C}" type="pres">
      <dgm:prSet presAssocID="{AB218904-DA05-4B60-8E95-3669BC24511F}" presName="text_3" presStyleLbl="node1" presStyleIdx="2" presStyleCnt="3">
        <dgm:presLayoutVars>
          <dgm:bulletEnabled val="1"/>
        </dgm:presLayoutVars>
      </dgm:prSet>
      <dgm:spPr/>
      <dgm:t>
        <a:bodyPr/>
        <a:lstStyle/>
        <a:p>
          <a:endParaRPr lang="en-IE"/>
        </a:p>
      </dgm:t>
    </dgm:pt>
    <dgm:pt modelId="{D3F31563-B388-42A8-B931-575903C1355A}" type="pres">
      <dgm:prSet presAssocID="{AB218904-DA05-4B60-8E95-3669BC24511F}" presName="accent_3" presStyleCnt="0"/>
      <dgm:spPr/>
    </dgm:pt>
    <dgm:pt modelId="{6123ABEC-8A20-4F01-B8C8-A34BC626D1A7}" type="pres">
      <dgm:prSet presAssocID="{AB218904-DA05-4B60-8E95-3669BC24511F}" presName="accentRepeatNode" presStyleLbl="solidFgAcc1" presStyleIdx="2" presStyleCnt="3"/>
      <dgm:spPr/>
      <dgm:t>
        <a:bodyPr/>
        <a:lstStyle/>
        <a:p>
          <a:endParaRPr lang="en-IE"/>
        </a:p>
      </dgm:t>
    </dgm:pt>
  </dgm:ptLst>
  <dgm:cxnLst>
    <dgm:cxn modelId="{5E1BF510-438B-46CC-9E18-2D00F3647D83}" type="presOf" srcId="{F20E2EF3-6FC5-4941-B18A-DD3415AD9B77}" destId="{FC71D7E1-82D1-4CDC-9E91-5F9F179E5E38}" srcOrd="0" destOrd="0" presId="urn:microsoft.com/office/officeart/2008/layout/VerticalCurvedList"/>
    <dgm:cxn modelId="{573DA917-64FE-4846-964C-CBAE5C3D4656}" srcId="{83DC3F37-9ADE-470D-BF36-D916182508A3}" destId="{F23EBD41-8BDE-466E-88C5-6EB8C6D65527}" srcOrd="1" destOrd="0" parTransId="{CE013389-51EE-4AC5-9FB7-A7437DD17264}" sibTransId="{AB1D5965-55B3-4A14-AD58-52466DEA9248}"/>
    <dgm:cxn modelId="{D9D0560C-E5A6-429C-95FF-202B8BC14560}" type="presOf" srcId="{E3BBE1A0-C426-4335-85B1-3EDE7D1CB016}" destId="{3FE14A5A-8AFB-40F3-A1A7-E4F7D9B8FD4F}" srcOrd="0" destOrd="0" presId="urn:microsoft.com/office/officeart/2008/layout/VerticalCurvedList"/>
    <dgm:cxn modelId="{47E8167E-5B82-4838-B034-3F6A9B840C66}" type="presOf" srcId="{F23EBD41-8BDE-466E-88C5-6EB8C6D65527}" destId="{46EF9E11-883C-40B0-A616-B4389B652019}" srcOrd="0" destOrd="0" presId="urn:microsoft.com/office/officeart/2008/layout/VerticalCurvedList"/>
    <dgm:cxn modelId="{0B776430-A1BD-4432-A00A-9B54CCDCB63B}" type="presOf" srcId="{83DC3F37-9ADE-470D-BF36-D916182508A3}" destId="{0BA9E755-CD33-4047-A6E7-49A41A00E9C2}" srcOrd="0" destOrd="0" presId="urn:microsoft.com/office/officeart/2008/layout/VerticalCurvedList"/>
    <dgm:cxn modelId="{B446441D-41E9-4E72-99CF-C893BC0C82ED}" type="presOf" srcId="{AB218904-DA05-4B60-8E95-3669BC24511F}" destId="{5441E264-B5D3-487C-8D5F-F6A068AF2B4C}" srcOrd="0" destOrd="0" presId="urn:microsoft.com/office/officeart/2008/layout/VerticalCurvedList"/>
    <dgm:cxn modelId="{C80D2974-D786-48A2-8F9C-203480158C7C}" srcId="{83DC3F37-9ADE-470D-BF36-D916182508A3}" destId="{AB218904-DA05-4B60-8E95-3669BC24511F}" srcOrd="2" destOrd="0" parTransId="{83D3F8CF-3D60-4452-80D9-D025E23233D4}" sibTransId="{5F15EC47-E4A3-477B-A4E6-71B8D0A095FC}"/>
    <dgm:cxn modelId="{14E02C1F-9A86-4AF6-9CA8-C99F593C510F}" srcId="{83DC3F37-9ADE-470D-BF36-D916182508A3}" destId="{E3BBE1A0-C426-4335-85B1-3EDE7D1CB016}" srcOrd="0" destOrd="0" parTransId="{976EFC89-C1EE-44E7-B226-BDEF841D7C6C}" sibTransId="{F20E2EF3-6FC5-4941-B18A-DD3415AD9B77}"/>
    <dgm:cxn modelId="{FF482501-89FF-4C14-AC04-699DCE7881A1}" type="presParOf" srcId="{0BA9E755-CD33-4047-A6E7-49A41A00E9C2}" destId="{22B06E17-3D45-42AA-9B1E-F62344BA13EE}" srcOrd="0" destOrd="0" presId="urn:microsoft.com/office/officeart/2008/layout/VerticalCurvedList"/>
    <dgm:cxn modelId="{AC259545-0B6D-4D3E-9452-0882F795ADC7}" type="presParOf" srcId="{22B06E17-3D45-42AA-9B1E-F62344BA13EE}" destId="{A8241E56-97EE-4742-B393-A8BC5081B3A8}" srcOrd="0" destOrd="0" presId="urn:microsoft.com/office/officeart/2008/layout/VerticalCurvedList"/>
    <dgm:cxn modelId="{B8FD7AF1-ABC4-4291-840A-866839A58164}" type="presParOf" srcId="{A8241E56-97EE-4742-B393-A8BC5081B3A8}" destId="{DD6CB2FC-4B40-4282-AFBE-A71DF6685E40}" srcOrd="0" destOrd="0" presId="urn:microsoft.com/office/officeart/2008/layout/VerticalCurvedList"/>
    <dgm:cxn modelId="{817786E9-E6E7-4BFB-97B6-88DD2712C867}" type="presParOf" srcId="{A8241E56-97EE-4742-B393-A8BC5081B3A8}" destId="{FC71D7E1-82D1-4CDC-9E91-5F9F179E5E38}" srcOrd="1" destOrd="0" presId="urn:microsoft.com/office/officeart/2008/layout/VerticalCurvedList"/>
    <dgm:cxn modelId="{3F7C54DA-D779-4E2B-964A-67A79A03B10B}" type="presParOf" srcId="{A8241E56-97EE-4742-B393-A8BC5081B3A8}" destId="{61DA9843-A84F-440B-8366-E43A92953B08}" srcOrd="2" destOrd="0" presId="urn:microsoft.com/office/officeart/2008/layout/VerticalCurvedList"/>
    <dgm:cxn modelId="{B3DF8827-8929-4994-ABCD-F8011E4D824F}" type="presParOf" srcId="{A8241E56-97EE-4742-B393-A8BC5081B3A8}" destId="{54AE96C5-0800-4DAA-B4A1-B56AC3109CA5}" srcOrd="3" destOrd="0" presId="urn:microsoft.com/office/officeart/2008/layout/VerticalCurvedList"/>
    <dgm:cxn modelId="{3BCB4F7D-370C-419A-BA85-400B71902B21}" type="presParOf" srcId="{22B06E17-3D45-42AA-9B1E-F62344BA13EE}" destId="{3FE14A5A-8AFB-40F3-A1A7-E4F7D9B8FD4F}" srcOrd="1" destOrd="0" presId="urn:microsoft.com/office/officeart/2008/layout/VerticalCurvedList"/>
    <dgm:cxn modelId="{17189322-D9C5-4BB2-949D-9E321EF710B9}" type="presParOf" srcId="{22B06E17-3D45-42AA-9B1E-F62344BA13EE}" destId="{DCB5B465-A847-4F67-91B5-623F04AFEAA3}" srcOrd="2" destOrd="0" presId="urn:microsoft.com/office/officeart/2008/layout/VerticalCurvedList"/>
    <dgm:cxn modelId="{D44E36ED-E89B-47F3-85C5-2E6F3B64B79C}" type="presParOf" srcId="{DCB5B465-A847-4F67-91B5-623F04AFEAA3}" destId="{2C708D5F-D0B8-4C24-B1AB-BFFA35C643C1}" srcOrd="0" destOrd="0" presId="urn:microsoft.com/office/officeart/2008/layout/VerticalCurvedList"/>
    <dgm:cxn modelId="{82CDF09D-76C9-4F6D-923B-6E6FE6E5D247}" type="presParOf" srcId="{22B06E17-3D45-42AA-9B1E-F62344BA13EE}" destId="{46EF9E11-883C-40B0-A616-B4389B652019}" srcOrd="3" destOrd="0" presId="urn:microsoft.com/office/officeart/2008/layout/VerticalCurvedList"/>
    <dgm:cxn modelId="{9D815CEA-29C4-41C6-80A2-89D0FD1E3F95}" type="presParOf" srcId="{22B06E17-3D45-42AA-9B1E-F62344BA13EE}" destId="{BC06A56E-AF48-4D3A-931B-06A4BE0BC93F}" srcOrd="4" destOrd="0" presId="urn:microsoft.com/office/officeart/2008/layout/VerticalCurvedList"/>
    <dgm:cxn modelId="{FF66CFD6-F315-43EE-A53D-82D93132A28C}" type="presParOf" srcId="{BC06A56E-AF48-4D3A-931B-06A4BE0BC93F}" destId="{7FB3E317-9AFD-4B86-8127-0BF69C203698}" srcOrd="0" destOrd="0" presId="urn:microsoft.com/office/officeart/2008/layout/VerticalCurvedList"/>
    <dgm:cxn modelId="{53FB6B8B-9A49-48B7-B7A9-BABBF1510A48}" type="presParOf" srcId="{22B06E17-3D45-42AA-9B1E-F62344BA13EE}" destId="{5441E264-B5D3-487C-8D5F-F6A068AF2B4C}" srcOrd="5" destOrd="0" presId="urn:microsoft.com/office/officeart/2008/layout/VerticalCurvedList"/>
    <dgm:cxn modelId="{AEC5E6A1-2D77-4439-A618-52106D52C3C8}" type="presParOf" srcId="{22B06E17-3D45-42AA-9B1E-F62344BA13EE}" destId="{D3F31563-B388-42A8-B931-575903C1355A}" srcOrd="6" destOrd="0" presId="urn:microsoft.com/office/officeart/2008/layout/VerticalCurvedList"/>
    <dgm:cxn modelId="{7739C3AC-2B99-42E0-A604-F08F46196FCA}" type="presParOf" srcId="{D3F31563-B388-42A8-B931-575903C1355A}" destId="{6123ABEC-8A20-4F01-B8C8-A34BC626D1A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18A2C-5015-47ED-8190-A8AB4EF6EC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E"/>
        </a:p>
      </dgm:t>
    </dgm:pt>
    <dgm:pt modelId="{8500F4E9-B605-4817-9925-D204D8D93094}">
      <dgm:prSet/>
      <dgm:spPr/>
      <dgm:t>
        <a:bodyPr/>
        <a:lstStyle/>
        <a:p>
          <a:pPr rtl="0"/>
          <a:r>
            <a:rPr lang="en-IE" dirty="0" smtClean="0"/>
            <a:t>Phone Cornmarket claims team - assigned a dedicated claims expert</a:t>
          </a:r>
          <a:endParaRPr lang="en-IE" dirty="0"/>
        </a:p>
      </dgm:t>
    </dgm:pt>
    <dgm:pt modelId="{1D9EC7CD-8756-40A4-A582-47F79C830F16}" type="parTrans" cxnId="{242A73CE-8825-4B0F-A019-10F644A70267}">
      <dgm:prSet/>
      <dgm:spPr/>
      <dgm:t>
        <a:bodyPr/>
        <a:lstStyle/>
        <a:p>
          <a:endParaRPr lang="en-IE"/>
        </a:p>
      </dgm:t>
    </dgm:pt>
    <dgm:pt modelId="{667F45A0-2C34-4A1E-BEEE-1CB384F43B6D}" type="sibTrans" cxnId="{242A73CE-8825-4B0F-A019-10F644A70267}">
      <dgm:prSet/>
      <dgm:spPr/>
      <dgm:t>
        <a:bodyPr/>
        <a:lstStyle/>
        <a:p>
          <a:endParaRPr lang="en-IE"/>
        </a:p>
      </dgm:t>
    </dgm:pt>
    <dgm:pt modelId="{420A22BF-0232-4E7B-A050-EF362E7C8175}">
      <dgm:prSet/>
      <dgm:spPr/>
      <dgm:t>
        <a:bodyPr/>
        <a:lstStyle/>
        <a:p>
          <a:pPr rtl="0"/>
          <a:r>
            <a:rPr lang="en-IE" smtClean="0"/>
            <a:t>Complete claims documentation</a:t>
          </a:r>
          <a:endParaRPr lang="en-IE"/>
        </a:p>
      </dgm:t>
    </dgm:pt>
    <dgm:pt modelId="{2E364D32-B166-46CE-B63B-7F0297DF3B0E}" type="parTrans" cxnId="{7164F4CF-4ADA-4770-B761-ACF7E0E5F428}">
      <dgm:prSet/>
      <dgm:spPr/>
      <dgm:t>
        <a:bodyPr/>
        <a:lstStyle/>
        <a:p>
          <a:endParaRPr lang="en-IE"/>
        </a:p>
      </dgm:t>
    </dgm:pt>
    <dgm:pt modelId="{AE7B5C47-7336-443F-A526-D5BC204592A7}" type="sibTrans" cxnId="{7164F4CF-4ADA-4770-B761-ACF7E0E5F428}">
      <dgm:prSet/>
      <dgm:spPr/>
      <dgm:t>
        <a:bodyPr/>
        <a:lstStyle/>
        <a:p>
          <a:endParaRPr lang="en-IE"/>
        </a:p>
      </dgm:t>
    </dgm:pt>
    <dgm:pt modelId="{E1D0D129-7CC6-444C-A8AA-771C80B3A82E}">
      <dgm:prSet/>
      <dgm:spPr/>
      <dgm:t>
        <a:bodyPr/>
        <a:lstStyle/>
        <a:p>
          <a:pPr rtl="0"/>
          <a:r>
            <a:rPr lang="en-IE" smtClean="0"/>
            <a:t>Documentation processed by Irish Life, necessary medical assessments requested</a:t>
          </a:r>
          <a:endParaRPr lang="en-IE"/>
        </a:p>
      </dgm:t>
    </dgm:pt>
    <dgm:pt modelId="{8D2C926C-48D7-4BB9-9F75-9463A6EA8E1C}" type="parTrans" cxnId="{B5283751-B37A-4B0F-9644-7C2B038212D8}">
      <dgm:prSet/>
      <dgm:spPr/>
      <dgm:t>
        <a:bodyPr/>
        <a:lstStyle/>
        <a:p>
          <a:endParaRPr lang="en-IE"/>
        </a:p>
      </dgm:t>
    </dgm:pt>
    <dgm:pt modelId="{D50EEE46-DAD9-4680-A384-91CFFA926436}" type="sibTrans" cxnId="{B5283751-B37A-4B0F-9644-7C2B038212D8}">
      <dgm:prSet/>
      <dgm:spPr/>
      <dgm:t>
        <a:bodyPr/>
        <a:lstStyle/>
        <a:p>
          <a:endParaRPr lang="en-IE"/>
        </a:p>
      </dgm:t>
    </dgm:pt>
    <dgm:pt modelId="{63663E9F-713D-443A-BEA8-77F53D43D071}">
      <dgm:prSet/>
      <dgm:spPr/>
      <dgm:t>
        <a:bodyPr/>
        <a:lstStyle/>
        <a:p>
          <a:pPr rtl="0"/>
          <a:r>
            <a:rPr lang="en-IE" smtClean="0"/>
            <a:t>Claim assessed by Irish Life </a:t>
          </a:r>
          <a:endParaRPr lang="en-IE"/>
        </a:p>
      </dgm:t>
    </dgm:pt>
    <dgm:pt modelId="{BA155C67-6827-4997-9AE7-9E002FCBB4F0}" type="parTrans" cxnId="{641257E2-4E96-4A76-8181-7955D7646DA2}">
      <dgm:prSet/>
      <dgm:spPr/>
      <dgm:t>
        <a:bodyPr/>
        <a:lstStyle/>
        <a:p>
          <a:endParaRPr lang="en-IE"/>
        </a:p>
      </dgm:t>
    </dgm:pt>
    <dgm:pt modelId="{8436054E-55E2-42DF-A68D-7CD904B9B239}" type="sibTrans" cxnId="{641257E2-4E96-4A76-8181-7955D7646DA2}">
      <dgm:prSet/>
      <dgm:spPr/>
      <dgm:t>
        <a:bodyPr/>
        <a:lstStyle/>
        <a:p>
          <a:endParaRPr lang="en-IE"/>
        </a:p>
      </dgm:t>
    </dgm:pt>
    <dgm:pt modelId="{26FB6CDB-1F7D-4F07-A3AC-F09639543699}">
      <dgm:prSet/>
      <dgm:spPr/>
      <dgm:t>
        <a:bodyPr/>
        <a:lstStyle/>
        <a:p>
          <a:pPr rtl="0"/>
          <a:r>
            <a:rPr lang="en-IE" smtClean="0"/>
            <a:t>Outcome of claim communicated </a:t>
          </a:r>
          <a:endParaRPr lang="en-IE"/>
        </a:p>
      </dgm:t>
    </dgm:pt>
    <dgm:pt modelId="{1F56F8CE-EF12-4AD9-A2B5-859BDD513E68}" type="parTrans" cxnId="{B4851137-636B-4933-A230-09A4B98203A3}">
      <dgm:prSet/>
      <dgm:spPr/>
      <dgm:t>
        <a:bodyPr/>
        <a:lstStyle/>
        <a:p>
          <a:endParaRPr lang="en-IE"/>
        </a:p>
      </dgm:t>
    </dgm:pt>
    <dgm:pt modelId="{4DC0B6EB-475D-4419-A5D5-CE5F75AE9B6F}" type="sibTrans" cxnId="{B4851137-636B-4933-A230-09A4B98203A3}">
      <dgm:prSet/>
      <dgm:spPr/>
      <dgm:t>
        <a:bodyPr/>
        <a:lstStyle/>
        <a:p>
          <a:endParaRPr lang="en-IE"/>
        </a:p>
      </dgm:t>
    </dgm:pt>
    <dgm:pt modelId="{2C88905E-04AB-4FFE-B9E8-64D83FD9CA4A}">
      <dgm:prSet/>
      <dgm:spPr/>
      <dgm:t>
        <a:bodyPr/>
        <a:lstStyle/>
        <a:p>
          <a:pPr rtl="0"/>
          <a:r>
            <a:rPr lang="en-IE" dirty="0" smtClean="0"/>
            <a:t>If claim paid, ongoing assessment required</a:t>
          </a:r>
          <a:endParaRPr lang="en-IE" dirty="0"/>
        </a:p>
      </dgm:t>
    </dgm:pt>
    <dgm:pt modelId="{0F190463-C233-4450-ADC3-581FC0237474}" type="parTrans" cxnId="{10695410-FEC7-49C8-AE40-A7B2AF0F2F2C}">
      <dgm:prSet/>
      <dgm:spPr/>
      <dgm:t>
        <a:bodyPr/>
        <a:lstStyle/>
        <a:p>
          <a:endParaRPr lang="en-IE"/>
        </a:p>
      </dgm:t>
    </dgm:pt>
    <dgm:pt modelId="{EF1D541F-5C73-4011-97E2-8BBC3CDBF443}" type="sibTrans" cxnId="{10695410-FEC7-49C8-AE40-A7B2AF0F2F2C}">
      <dgm:prSet/>
      <dgm:spPr/>
      <dgm:t>
        <a:bodyPr/>
        <a:lstStyle/>
        <a:p>
          <a:endParaRPr lang="en-IE"/>
        </a:p>
      </dgm:t>
    </dgm:pt>
    <dgm:pt modelId="{8636FEC8-4248-4BE3-A6E6-D804A896D111}">
      <dgm:prSet/>
      <dgm:spPr/>
      <dgm:t>
        <a:bodyPr/>
        <a:lstStyle/>
        <a:p>
          <a:pPr rtl="0"/>
          <a:r>
            <a:rPr lang="en-IE" smtClean="0"/>
            <a:t>If declined, option to appeal where member will be assisted by our claims team</a:t>
          </a:r>
          <a:endParaRPr lang="en-IE"/>
        </a:p>
      </dgm:t>
    </dgm:pt>
    <dgm:pt modelId="{E2143092-132B-4D2F-BA3D-EF21AEC15A21}" type="parTrans" cxnId="{7ADC4395-3713-402E-9B6E-ED9DB51CD091}">
      <dgm:prSet/>
      <dgm:spPr/>
      <dgm:t>
        <a:bodyPr/>
        <a:lstStyle/>
        <a:p>
          <a:endParaRPr lang="en-IE"/>
        </a:p>
      </dgm:t>
    </dgm:pt>
    <dgm:pt modelId="{39748847-EE5E-4894-A0E0-4FC52C77579C}" type="sibTrans" cxnId="{7ADC4395-3713-402E-9B6E-ED9DB51CD091}">
      <dgm:prSet/>
      <dgm:spPr/>
      <dgm:t>
        <a:bodyPr/>
        <a:lstStyle/>
        <a:p>
          <a:endParaRPr lang="en-IE"/>
        </a:p>
      </dgm:t>
    </dgm:pt>
    <dgm:pt modelId="{BDDD6E99-E3B1-4FF3-B1B2-922782C850FF}" type="pres">
      <dgm:prSet presAssocID="{17718A2C-5015-47ED-8190-A8AB4EF6ECDE}" presName="linear" presStyleCnt="0">
        <dgm:presLayoutVars>
          <dgm:animLvl val="lvl"/>
          <dgm:resizeHandles val="exact"/>
        </dgm:presLayoutVars>
      </dgm:prSet>
      <dgm:spPr/>
      <dgm:t>
        <a:bodyPr/>
        <a:lstStyle/>
        <a:p>
          <a:endParaRPr lang="en-IE"/>
        </a:p>
      </dgm:t>
    </dgm:pt>
    <dgm:pt modelId="{605EF241-908D-41B3-B4A1-4C9BD5B2086F}" type="pres">
      <dgm:prSet presAssocID="{8500F4E9-B605-4817-9925-D204D8D93094}" presName="parentText" presStyleLbl="node1" presStyleIdx="0" presStyleCnt="7">
        <dgm:presLayoutVars>
          <dgm:chMax val="0"/>
          <dgm:bulletEnabled val="1"/>
        </dgm:presLayoutVars>
      </dgm:prSet>
      <dgm:spPr/>
      <dgm:t>
        <a:bodyPr/>
        <a:lstStyle/>
        <a:p>
          <a:endParaRPr lang="en-IE"/>
        </a:p>
      </dgm:t>
    </dgm:pt>
    <dgm:pt modelId="{5DE68B33-E551-437F-BC03-904B6D26390B}" type="pres">
      <dgm:prSet presAssocID="{667F45A0-2C34-4A1E-BEEE-1CB384F43B6D}" presName="spacer" presStyleCnt="0"/>
      <dgm:spPr/>
    </dgm:pt>
    <dgm:pt modelId="{7D9ED03A-8405-4F8A-90C7-F5573597856C}" type="pres">
      <dgm:prSet presAssocID="{420A22BF-0232-4E7B-A050-EF362E7C8175}" presName="parentText" presStyleLbl="node1" presStyleIdx="1" presStyleCnt="7">
        <dgm:presLayoutVars>
          <dgm:chMax val="0"/>
          <dgm:bulletEnabled val="1"/>
        </dgm:presLayoutVars>
      </dgm:prSet>
      <dgm:spPr/>
      <dgm:t>
        <a:bodyPr/>
        <a:lstStyle/>
        <a:p>
          <a:endParaRPr lang="en-IE"/>
        </a:p>
      </dgm:t>
    </dgm:pt>
    <dgm:pt modelId="{1817F2CD-08B1-47AF-AC7C-DB0A4B67E71F}" type="pres">
      <dgm:prSet presAssocID="{AE7B5C47-7336-443F-A526-D5BC204592A7}" presName="spacer" presStyleCnt="0"/>
      <dgm:spPr/>
    </dgm:pt>
    <dgm:pt modelId="{0F1A47BD-3DE5-458F-9AD4-FE5DDA376255}" type="pres">
      <dgm:prSet presAssocID="{E1D0D129-7CC6-444C-A8AA-771C80B3A82E}" presName="parentText" presStyleLbl="node1" presStyleIdx="2" presStyleCnt="7">
        <dgm:presLayoutVars>
          <dgm:chMax val="0"/>
          <dgm:bulletEnabled val="1"/>
        </dgm:presLayoutVars>
      </dgm:prSet>
      <dgm:spPr/>
      <dgm:t>
        <a:bodyPr/>
        <a:lstStyle/>
        <a:p>
          <a:endParaRPr lang="en-IE"/>
        </a:p>
      </dgm:t>
    </dgm:pt>
    <dgm:pt modelId="{97D4776C-B63D-4E34-BC68-4FF35E274791}" type="pres">
      <dgm:prSet presAssocID="{D50EEE46-DAD9-4680-A384-91CFFA926436}" presName="spacer" presStyleCnt="0"/>
      <dgm:spPr/>
    </dgm:pt>
    <dgm:pt modelId="{9A436709-B047-420A-BED8-C3288C7DD37E}" type="pres">
      <dgm:prSet presAssocID="{63663E9F-713D-443A-BEA8-77F53D43D071}" presName="parentText" presStyleLbl="node1" presStyleIdx="3" presStyleCnt="7">
        <dgm:presLayoutVars>
          <dgm:chMax val="0"/>
          <dgm:bulletEnabled val="1"/>
        </dgm:presLayoutVars>
      </dgm:prSet>
      <dgm:spPr/>
      <dgm:t>
        <a:bodyPr/>
        <a:lstStyle/>
        <a:p>
          <a:endParaRPr lang="en-IE"/>
        </a:p>
      </dgm:t>
    </dgm:pt>
    <dgm:pt modelId="{7B234451-C01E-4B2B-9FE2-C5F6FAEE80A3}" type="pres">
      <dgm:prSet presAssocID="{8436054E-55E2-42DF-A68D-7CD904B9B239}" presName="spacer" presStyleCnt="0"/>
      <dgm:spPr/>
    </dgm:pt>
    <dgm:pt modelId="{07299502-7303-4662-B4CD-EB381C105261}" type="pres">
      <dgm:prSet presAssocID="{26FB6CDB-1F7D-4F07-A3AC-F09639543699}" presName="parentText" presStyleLbl="node1" presStyleIdx="4" presStyleCnt="7">
        <dgm:presLayoutVars>
          <dgm:chMax val="0"/>
          <dgm:bulletEnabled val="1"/>
        </dgm:presLayoutVars>
      </dgm:prSet>
      <dgm:spPr/>
      <dgm:t>
        <a:bodyPr/>
        <a:lstStyle/>
        <a:p>
          <a:endParaRPr lang="en-IE"/>
        </a:p>
      </dgm:t>
    </dgm:pt>
    <dgm:pt modelId="{DA3E3BAF-8F2C-4503-8123-0C4A6839D552}" type="pres">
      <dgm:prSet presAssocID="{4DC0B6EB-475D-4419-A5D5-CE5F75AE9B6F}" presName="spacer" presStyleCnt="0"/>
      <dgm:spPr/>
    </dgm:pt>
    <dgm:pt modelId="{B09DA4F6-2962-4EF5-8699-79CE656D980A}" type="pres">
      <dgm:prSet presAssocID="{2C88905E-04AB-4FFE-B9E8-64D83FD9CA4A}" presName="parentText" presStyleLbl="node1" presStyleIdx="5" presStyleCnt="7">
        <dgm:presLayoutVars>
          <dgm:chMax val="0"/>
          <dgm:bulletEnabled val="1"/>
        </dgm:presLayoutVars>
      </dgm:prSet>
      <dgm:spPr/>
      <dgm:t>
        <a:bodyPr/>
        <a:lstStyle/>
        <a:p>
          <a:endParaRPr lang="en-IE"/>
        </a:p>
      </dgm:t>
    </dgm:pt>
    <dgm:pt modelId="{A47C2C10-2C86-4330-AB01-E577499D4A05}" type="pres">
      <dgm:prSet presAssocID="{EF1D541F-5C73-4011-97E2-8BBC3CDBF443}" presName="spacer" presStyleCnt="0"/>
      <dgm:spPr/>
    </dgm:pt>
    <dgm:pt modelId="{A27D4458-E96C-4DC8-B0D5-5F9B1269F08F}" type="pres">
      <dgm:prSet presAssocID="{8636FEC8-4248-4BE3-A6E6-D804A896D111}" presName="parentText" presStyleLbl="node1" presStyleIdx="6" presStyleCnt="7">
        <dgm:presLayoutVars>
          <dgm:chMax val="0"/>
          <dgm:bulletEnabled val="1"/>
        </dgm:presLayoutVars>
      </dgm:prSet>
      <dgm:spPr/>
      <dgm:t>
        <a:bodyPr/>
        <a:lstStyle/>
        <a:p>
          <a:endParaRPr lang="en-IE"/>
        </a:p>
      </dgm:t>
    </dgm:pt>
  </dgm:ptLst>
  <dgm:cxnLst>
    <dgm:cxn modelId="{D664C8FD-9BF2-4D18-81F6-EE1388716BC9}" type="presOf" srcId="{8500F4E9-B605-4817-9925-D204D8D93094}" destId="{605EF241-908D-41B3-B4A1-4C9BD5B2086F}" srcOrd="0" destOrd="0" presId="urn:microsoft.com/office/officeart/2005/8/layout/vList2"/>
    <dgm:cxn modelId="{FD0EC933-A93F-4463-A394-52C9D3A2A1F9}" type="presOf" srcId="{E1D0D129-7CC6-444C-A8AA-771C80B3A82E}" destId="{0F1A47BD-3DE5-458F-9AD4-FE5DDA376255}" srcOrd="0" destOrd="0" presId="urn:microsoft.com/office/officeart/2005/8/layout/vList2"/>
    <dgm:cxn modelId="{86ADC75D-8A33-4CF9-9821-0C79A0445777}" type="presOf" srcId="{8636FEC8-4248-4BE3-A6E6-D804A896D111}" destId="{A27D4458-E96C-4DC8-B0D5-5F9B1269F08F}" srcOrd="0" destOrd="0" presId="urn:microsoft.com/office/officeart/2005/8/layout/vList2"/>
    <dgm:cxn modelId="{7ADC4395-3713-402E-9B6E-ED9DB51CD091}" srcId="{17718A2C-5015-47ED-8190-A8AB4EF6ECDE}" destId="{8636FEC8-4248-4BE3-A6E6-D804A896D111}" srcOrd="6" destOrd="0" parTransId="{E2143092-132B-4D2F-BA3D-EF21AEC15A21}" sibTransId="{39748847-EE5E-4894-A0E0-4FC52C77579C}"/>
    <dgm:cxn modelId="{882DE4FE-D648-40D3-9DEA-F37A449A189B}" type="presOf" srcId="{17718A2C-5015-47ED-8190-A8AB4EF6ECDE}" destId="{BDDD6E99-E3B1-4FF3-B1B2-922782C850FF}" srcOrd="0" destOrd="0" presId="urn:microsoft.com/office/officeart/2005/8/layout/vList2"/>
    <dgm:cxn modelId="{10695410-FEC7-49C8-AE40-A7B2AF0F2F2C}" srcId="{17718A2C-5015-47ED-8190-A8AB4EF6ECDE}" destId="{2C88905E-04AB-4FFE-B9E8-64D83FD9CA4A}" srcOrd="5" destOrd="0" parTransId="{0F190463-C233-4450-ADC3-581FC0237474}" sibTransId="{EF1D541F-5C73-4011-97E2-8BBC3CDBF443}"/>
    <dgm:cxn modelId="{641257E2-4E96-4A76-8181-7955D7646DA2}" srcId="{17718A2C-5015-47ED-8190-A8AB4EF6ECDE}" destId="{63663E9F-713D-443A-BEA8-77F53D43D071}" srcOrd="3" destOrd="0" parTransId="{BA155C67-6827-4997-9AE7-9E002FCBB4F0}" sibTransId="{8436054E-55E2-42DF-A68D-7CD904B9B239}"/>
    <dgm:cxn modelId="{B5283751-B37A-4B0F-9644-7C2B038212D8}" srcId="{17718A2C-5015-47ED-8190-A8AB4EF6ECDE}" destId="{E1D0D129-7CC6-444C-A8AA-771C80B3A82E}" srcOrd="2" destOrd="0" parTransId="{8D2C926C-48D7-4BB9-9F75-9463A6EA8E1C}" sibTransId="{D50EEE46-DAD9-4680-A384-91CFFA926436}"/>
    <dgm:cxn modelId="{B4851137-636B-4933-A230-09A4B98203A3}" srcId="{17718A2C-5015-47ED-8190-A8AB4EF6ECDE}" destId="{26FB6CDB-1F7D-4F07-A3AC-F09639543699}" srcOrd="4" destOrd="0" parTransId="{1F56F8CE-EF12-4AD9-A2B5-859BDD513E68}" sibTransId="{4DC0B6EB-475D-4419-A5D5-CE5F75AE9B6F}"/>
    <dgm:cxn modelId="{D9F30417-A882-4F82-B255-4659BAFCE8F7}" type="presOf" srcId="{26FB6CDB-1F7D-4F07-A3AC-F09639543699}" destId="{07299502-7303-4662-B4CD-EB381C105261}" srcOrd="0" destOrd="0" presId="urn:microsoft.com/office/officeart/2005/8/layout/vList2"/>
    <dgm:cxn modelId="{91D6C173-0230-433A-AD68-0F552C824196}" type="presOf" srcId="{2C88905E-04AB-4FFE-B9E8-64D83FD9CA4A}" destId="{B09DA4F6-2962-4EF5-8699-79CE656D980A}" srcOrd="0" destOrd="0" presId="urn:microsoft.com/office/officeart/2005/8/layout/vList2"/>
    <dgm:cxn modelId="{242A73CE-8825-4B0F-A019-10F644A70267}" srcId="{17718A2C-5015-47ED-8190-A8AB4EF6ECDE}" destId="{8500F4E9-B605-4817-9925-D204D8D93094}" srcOrd="0" destOrd="0" parTransId="{1D9EC7CD-8756-40A4-A582-47F79C830F16}" sibTransId="{667F45A0-2C34-4A1E-BEEE-1CB384F43B6D}"/>
    <dgm:cxn modelId="{7164F4CF-4ADA-4770-B761-ACF7E0E5F428}" srcId="{17718A2C-5015-47ED-8190-A8AB4EF6ECDE}" destId="{420A22BF-0232-4E7B-A050-EF362E7C8175}" srcOrd="1" destOrd="0" parTransId="{2E364D32-B166-46CE-B63B-7F0297DF3B0E}" sibTransId="{AE7B5C47-7336-443F-A526-D5BC204592A7}"/>
    <dgm:cxn modelId="{FB18777B-8D4D-4ECD-9974-8E3FDD910CBA}" type="presOf" srcId="{420A22BF-0232-4E7B-A050-EF362E7C8175}" destId="{7D9ED03A-8405-4F8A-90C7-F5573597856C}" srcOrd="0" destOrd="0" presId="urn:microsoft.com/office/officeart/2005/8/layout/vList2"/>
    <dgm:cxn modelId="{19069E8F-762B-48C6-934A-0F7779E73722}" type="presOf" srcId="{63663E9F-713D-443A-BEA8-77F53D43D071}" destId="{9A436709-B047-420A-BED8-C3288C7DD37E}" srcOrd="0" destOrd="0" presId="urn:microsoft.com/office/officeart/2005/8/layout/vList2"/>
    <dgm:cxn modelId="{7A661F25-6D98-451A-BB23-B2B2447F9201}" type="presParOf" srcId="{BDDD6E99-E3B1-4FF3-B1B2-922782C850FF}" destId="{605EF241-908D-41B3-B4A1-4C9BD5B2086F}" srcOrd="0" destOrd="0" presId="urn:microsoft.com/office/officeart/2005/8/layout/vList2"/>
    <dgm:cxn modelId="{AE31F2D9-314A-435E-9BF2-DD2C71D75CCE}" type="presParOf" srcId="{BDDD6E99-E3B1-4FF3-B1B2-922782C850FF}" destId="{5DE68B33-E551-437F-BC03-904B6D26390B}" srcOrd="1" destOrd="0" presId="urn:microsoft.com/office/officeart/2005/8/layout/vList2"/>
    <dgm:cxn modelId="{65C49EA9-C252-4635-9FE4-8A56898B0D9D}" type="presParOf" srcId="{BDDD6E99-E3B1-4FF3-B1B2-922782C850FF}" destId="{7D9ED03A-8405-4F8A-90C7-F5573597856C}" srcOrd="2" destOrd="0" presId="urn:microsoft.com/office/officeart/2005/8/layout/vList2"/>
    <dgm:cxn modelId="{17F6214A-0FFE-46C6-AEB4-E6B51E10E723}" type="presParOf" srcId="{BDDD6E99-E3B1-4FF3-B1B2-922782C850FF}" destId="{1817F2CD-08B1-47AF-AC7C-DB0A4B67E71F}" srcOrd="3" destOrd="0" presId="urn:microsoft.com/office/officeart/2005/8/layout/vList2"/>
    <dgm:cxn modelId="{0D2715C8-B105-4FD7-A23E-286CF18DD184}" type="presParOf" srcId="{BDDD6E99-E3B1-4FF3-B1B2-922782C850FF}" destId="{0F1A47BD-3DE5-458F-9AD4-FE5DDA376255}" srcOrd="4" destOrd="0" presId="urn:microsoft.com/office/officeart/2005/8/layout/vList2"/>
    <dgm:cxn modelId="{CCD176FF-0A19-45A9-8EC7-887478219ABA}" type="presParOf" srcId="{BDDD6E99-E3B1-4FF3-B1B2-922782C850FF}" destId="{97D4776C-B63D-4E34-BC68-4FF35E274791}" srcOrd="5" destOrd="0" presId="urn:microsoft.com/office/officeart/2005/8/layout/vList2"/>
    <dgm:cxn modelId="{A546FA4B-B1FD-447A-B1A3-597ED7B5379B}" type="presParOf" srcId="{BDDD6E99-E3B1-4FF3-B1B2-922782C850FF}" destId="{9A436709-B047-420A-BED8-C3288C7DD37E}" srcOrd="6" destOrd="0" presId="urn:microsoft.com/office/officeart/2005/8/layout/vList2"/>
    <dgm:cxn modelId="{ECA41F90-8B79-427C-B0BD-108B486A4D49}" type="presParOf" srcId="{BDDD6E99-E3B1-4FF3-B1B2-922782C850FF}" destId="{7B234451-C01E-4B2B-9FE2-C5F6FAEE80A3}" srcOrd="7" destOrd="0" presId="urn:microsoft.com/office/officeart/2005/8/layout/vList2"/>
    <dgm:cxn modelId="{65F9963E-0AB1-470A-9CCC-62F2B495250E}" type="presParOf" srcId="{BDDD6E99-E3B1-4FF3-B1B2-922782C850FF}" destId="{07299502-7303-4662-B4CD-EB381C105261}" srcOrd="8" destOrd="0" presId="urn:microsoft.com/office/officeart/2005/8/layout/vList2"/>
    <dgm:cxn modelId="{BDE8D210-3ABC-4D5F-9C4C-D3A749F3C95F}" type="presParOf" srcId="{BDDD6E99-E3B1-4FF3-B1B2-922782C850FF}" destId="{DA3E3BAF-8F2C-4503-8123-0C4A6839D552}" srcOrd="9" destOrd="0" presId="urn:microsoft.com/office/officeart/2005/8/layout/vList2"/>
    <dgm:cxn modelId="{AB7F11E3-D043-435F-8BD0-0D90D9F03FFC}" type="presParOf" srcId="{BDDD6E99-E3B1-4FF3-B1B2-922782C850FF}" destId="{B09DA4F6-2962-4EF5-8699-79CE656D980A}" srcOrd="10" destOrd="0" presId="urn:microsoft.com/office/officeart/2005/8/layout/vList2"/>
    <dgm:cxn modelId="{7C582F52-A881-4D37-AF92-982AAA49F237}" type="presParOf" srcId="{BDDD6E99-E3B1-4FF3-B1B2-922782C850FF}" destId="{A47C2C10-2C86-4330-AB01-E577499D4A05}" srcOrd="11" destOrd="0" presId="urn:microsoft.com/office/officeart/2005/8/layout/vList2"/>
    <dgm:cxn modelId="{64593ED8-0964-4115-988D-D62A517B7460}" type="presParOf" srcId="{BDDD6E99-E3B1-4FF3-B1B2-922782C850FF}" destId="{A27D4458-E96C-4DC8-B0D5-5F9B1269F08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B0852-D3B8-4D59-A8F0-AED564148ED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33CCBEF3-0672-444F-8ACD-C2BCDA865F21}">
      <dgm:prSet custT="1"/>
      <dgm:spPr/>
      <dgm:t>
        <a:bodyPr/>
        <a:lstStyle/>
        <a:p>
          <a:pPr rtl="0"/>
          <a:r>
            <a:rPr lang="en-IE" sz="1600" b="0" dirty="0" smtClean="0"/>
            <a:t>Member contacts Cornmarket to make a claim </a:t>
          </a:r>
          <a:endParaRPr lang="en-GB" sz="1600" dirty="0"/>
        </a:p>
      </dgm:t>
    </dgm:pt>
    <dgm:pt modelId="{1F148686-E0FB-4653-87F5-CFF3B1878861}" type="parTrans" cxnId="{250BBE0C-53B9-48BD-B935-20E629C3C76F}">
      <dgm:prSet/>
      <dgm:spPr/>
      <dgm:t>
        <a:bodyPr/>
        <a:lstStyle/>
        <a:p>
          <a:endParaRPr lang="en-GB" sz="2800"/>
        </a:p>
      </dgm:t>
    </dgm:pt>
    <dgm:pt modelId="{18395996-98B7-40E5-979A-450BB517B234}" type="sibTrans" cxnId="{250BBE0C-53B9-48BD-B935-20E629C3C76F}">
      <dgm:prSet/>
      <dgm:spPr/>
      <dgm:t>
        <a:bodyPr/>
        <a:lstStyle/>
        <a:p>
          <a:endParaRPr lang="en-GB" sz="2800"/>
        </a:p>
      </dgm:t>
    </dgm:pt>
    <dgm:pt modelId="{48D5CA73-7912-4E53-9BD0-2DD10A9C2A2F}">
      <dgm:prSet custT="1"/>
      <dgm:spPr/>
      <dgm:t>
        <a:bodyPr/>
        <a:lstStyle/>
        <a:p>
          <a:pPr rtl="0"/>
          <a:r>
            <a:rPr lang="en-IE" sz="1600" b="0" dirty="0" smtClean="0"/>
            <a:t>The Claims Team talk the member through the claims process and sick leave</a:t>
          </a:r>
          <a:endParaRPr lang="en-GB" sz="1600" dirty="0"/>
        </a:p>
      </dgm:t>
    </dgm:pt>
    <dgm:pt modelId="{F8E7E7E6-668A-4888-BE86-457E00930ED5}" type="parTrans" cxnId="{65A02E80-5C0D-4B57-878E-A7C60CE6A832}">
      <dgm:prSet/>
      <dgm:spPr/>
      <dgm:t>
        <a:bodyPr/>
        <a:lstStyle/>
        <a:p>
          <a:endParaRPr lang="en-GB" sz="2800"/>
        </a:p>
      </dgm:t>
    </dgm:pt>
    <dgm:pt modelId="{A5F6CD05-EDF5-468C-8FCD-2C94AA996F43}" type="sibTrans" cxnId="{65A02E80-5C0D-4B57-878E-A7C60CE6A832}">
      <dgm:prSet/>
      <dgm:spPr/>
      <dgm:t>
        <a:bodyPr/>
        <a:lstStyle/>
        <a:p>
          <a:endParaRPr lang="en-GB" sz="2800"/>
        </a:p>
      </dgm:t>
    </dgm:pt>
    <dgm:pt modelId="{0F5E3AA7-E770-4584-BA61-CBEF0D1C74EA}">
      <dgm:prSet custT="1"/>
      <dgm:spPr/>
      <dgm:t>
        <a:bodyPr/>
        <a:lstStyle/>
        <a:p>
          <a:pPr rtl="0"/>
          <a:r>
            <a:rPr lang="en-IE" sz="1600" b="0" dirty="0" smtClean="0"/>
            <a:t>Have you returned to work or have you confirmed a return to work date within the next 10 calendar days</a:t>
          </a:r>
          <a:endParaRPr lang="en-GB" sz="1600" dirty="0"/>
        </a:p>
      </dgm:t>
    </dgm:pt>
    <dgm:pt modelId="{C9FAAF12-7F8E-48BB-BD3F-6F8E0E05D352}" type="parTrans" cxnId="{223B6C36-C9B8-4B78-8876-52D302D36FCA}">
      <dgm:prSet/>
      <dgm:spPr/>
      <dgm:t>
        <a:bodyPr/>
        <a:lstStyle/>
        <a:p>
          <a:endParaRPr lang="en-GB" sz="2800"/>
        </a:p>
      </dgm:t>
    </dgm:pt>
    <dgm:pt modelId="{B0405BAE-683B-4368-BC3F-AF0DDB82D52B}" type="sibTrans" cxnId="{223B6C36-C9B8-4B78-8876-52D302D36FCA}">
      <dgm:prSet/>
      <dgm:spPr/>
      <dgm:t>
        <a:bodyPr/>
        <a:lstStyle/>
        <a:p>
          <a:endParaRPr lang="en-GB" sz="2800"/>
        </a:p>
      </dgm:t>
    </dgm:pt>
    <dgm:pt modelId="{B69D883D-CB2B-4F74-A523-791E914C2713}">
      <dgm:prSet custT="1"/>
      <dgm:spPr/>
      <dgm:t>
        <a:bodyPr/>
        <a:lstStyle/>
        <a:p>
          <a:pPr rtl="0"/>
          <a:r>
            <a:rPr lang="en-IE" sz="1400" b="0" dirty="0" smtClean="0"/>
            <a:t>IF YES: Short term claimants are informed of the reduced documentation required and to complete a Short Term Claim form. Forms posted </a:t>
          </a:r>
          <a:endParaRPr lang="en-GB" sz="1400" dirty="0"/>
        </a:p>
      </dgm:t>
    </dgm:pt>
    <dgm:pt modelId="{A4662E4E-C87E-49C2-B8A8-3C6AA434FC2F}" type="parTrans" cxnId="{C8E8157E-8F03-4700-BFD4-D3DD6B012831}">
      <dgm:prSet/>
      <dgm:spPr/>
      <dgm:t>
        <a:bodyPr/>
        <a:lstStyle/>
        <a:p>
          <a:endParaRPr lang="en-GB" sz="2800"/>
        </a:p>
      </dgm:t>
    </dgm:pt>
    <dgm:pt modelId="{495B760E-D858-4F19-A9EA-380FDDC867D2}" type="sibTrans" cxnId="{C8E8157E-8F03-4700-BFD4-D3DD6B012831}">
      <dgm:prSet/>
      <dgm:spPr/>
      <dgm:t>
        <a:bodyPr/>
        <a:lstStyle/>
        <a:p>
          <a:endParaRPr lang="en-GB" sz="2800"/>
        </a:p>
      </dgm:t>
    </dgm:pt>
    <dgm:pt modelId="{903227EA-3806-42BC-B63B-6E5FBC61139D}">
      <dgm:prSet custT="1"/>
      <dgm:spPr/>
      <dgm:t>
        <a:bodyPr/>
        <a:lstStyle/>
        <a:p>
          <a:pPr rtl="0"/>
          <a:r>
            <a:rPr lang="en-IE" sz="1600" b="0" dirty="0" smtClean="0"/>
            <a:t>A member of the Claims  team is allocated  responsibility for the case progression. That team member identifies the pathway the client will take and processes the paperwork checking  they have everything required</a:t>
          </a:r>
          <a:endParaRPr lang="en-GB" sz="1200" dirty="0"/>
        </a:p>
      </dgm:t>
    </dgm:pt>
    <dgm:pt modelId="{C2843E3E-D2B3-4D5F-91F0-3F10D5442F36}" type="parTrans" cxnId="{F5CF505D-161C-431C-95C9-9EB5E4179334}">
      <dgm:prSet/>
      <dgm:spPr/>
      <dgm:t>
        <a:bodyPr/>
        <a:lstStyle/>
        <a:p>
          <a:endParaRPr lang="en-GB" sz="2800"/>
        </a:p>
      </dgm:t>
    </dgm:pt>
    <dgm:pt modelId="{75E8AFF4-9FB4-4CA2-AF3F-8E40A500796E}" type="sibTrans" cxnId="{F5CF505D-161C-431C-95C9-9EB5E4179334}">
      <dgm:prSet/>
      <dgm:spPr/>
      <dgm:t>
        <a:bodyPr/>
        <a:lstStyle/>
        <a:p>
          <a:endParaRPr lang="en-GB"/>
        </a:p>
      </dgm:t>
    </dgm:pt>
    <dgm:pt modelId="{B88127DA-6107-47BE-A3C8-CC1F38E73F43}">
      <dgm:prSet custT="1"/>
      <dgm:spPr>
        <a:solidFill>
          <a:schemeClr val="tx1"/>
        </a:solidFill>
      </dgm:spPr>
      <dgm:t>
        <a:bodyPr/>
        <a:lstStyle/>
        <a:p>
          <a:pPr rtl="0"/>
          <a:r>
            <a:rPr lang="en-IE" sz="1600" b="1" dirty="0" smtClean="0"/>
            <a:t>Payment of claim</a:t>
          </a:r>
          <a:endParaRPr lang="en-GB" sz="1600" b="1" dirty="0"/>
        </a:p>
      </dgm:t>
    </dgm:pt>
    <dgm:pt modelId="{0F1E23E2-BA84-44BA-AB7F-43A8D4285B10}" type="parTrans" cxnId="{691E60CD-D76C-41F1-9741-ACF19D7789AC}">
      <dgm:prSet/>
      <dgm:spPr/>
      <dgm:t>
        <a:bodyPr/>
        <a:lstStyle/>
        <a:p>
          <a:endParaRPr lang="en-GB" sz="2800"/>
        </a:p>
      </dgm:t>
    </dgm:pt>
    <dgm:pt modelId="{BF61F8F9-E602-4746-AC5E-22ED6F0CE126}" type="sibTrans" cxnId="{691E60CD-D76C-41F1-9741-ACF19D7789AC}">
      <dgm:prSet/>
      <dgm:spPr/>
      <dgm:t>
        <a:bodyPr/>
        <a:lstStyle/>
        <a:p>
          <a:endParaRPr lang="en-GB" sz="2800"/>
        </a:p>
      </dgm:t>
    </dgm:pt>
    <dgm:pt modelId="{6EA166EE-7F0C-4965-A51B-647787ED64CC}">
      <dgm:prSet custT="1"/>
      <dgm:spPr/>
      <dgm:t>
        <a:bodyPr/>
        <a:lstStyle/>
        <a:p>
          <a:pPr rtl="0"/>
          <a:r>
            <a:rPr lang="en-IE" sz="1600" b="1" dirty="0" smtClean="0"/>
            <a:t>Insurer will pay a payment via Electronic Fund Transfer</a:t>
          </a:r>
          <a:endParaRPr lang="en-GB" sz="1600" b="1" dirty="0"/>
        </a:p>
      </dgm:t>
    </dgm:pt>
    <dgm:pt modelId="{D5D5FC82-2054-4A93-BCEE-7C70B2CD55F6}" type="parTrans" cxnId="{D750A3D8-DEA5-4263-8493-1FBA01A1D36B}">
      <dgm:prSet/>
      <dgm:spPr/>
      <dgm:t>
        <a:bodyPr/>
        <a:lstStyle/>
        <a:p>
          <a:endParaRPr lang="en-GB" sz="2800"/>
        </a:p>
      </dgm:t>
    </dgm:pt>
    <dgm:pt modelId="{44A036B1-D57E-41C1-A73F-C5A34793F64F}" type="sibTrans" cxnId="{D750A3D8-DEA5-4263-8493-1FBA01A1D36B}">
      <dgm:prSet/>
      <dgm:spPr/>
      <dgm:t>
        <a:bodyPr/>
        <a:lstStyle/>
        <a:p>
          <a:endParaRPr lang="en-GB" sz="2800"/>
        </a:p>
      </dgm:t>
    </dgm:pt>
    <dgm:pt modelId="{7A26A5F3-D687-4601-9A2D-A6131AA99FC2}" type="pres">
      <dgm:prSet presAssocID="{020B0852-D3B8-4D59-A8F0-AED564148EDC}" presName="Name0" presStyleCnt="0">
        <dgm:presLayoutVars>
          <dgm:dir/>
          <dgm:resizeHandles/>
        </dgm:presLayoutVars>
      </dgm:prSet>
      <dgm:spPr/>
      <dgm:t>
        <a:bodyPr/>
        <a:lstStyle/>
        <a:p>
          <a:endParaRPr lang="en-GB"/>
        </a:p>
      </dgm:t>
    </dgm:pt>
    <dgm:pt modelId="{2709C90F-4485-424C-AC81-995342E9B498}" type="pres">
      <dgm:prSet presAssocID="{33CCBEF3-0672-444F-8ACD-C2BCDA865F21}" presName="compNode" presStyleCnt="0"/>
      <dgm:spPr/>
    </dgm:pt>
    <dgm:pt modelId="{A514E9E3-B6D6-4648-BAA7-96BFA5EF642C}" type="pres">
      <dgm:prSet presAssocID="{33CCBEF3-0672-444F-8ACD-C2BCDA865F21}" presName="dummyConnPt" presStyleCnt="0"/>
      <dgm:spPr/>
    </dgm:pt>
    <dgm:pt modelId="{0CBA0592-FE29-4F62-A5C9-ACFDDA5B78B4}" type="pres">
      <dgm:prSet presAssocID="{33CCBEF3-0672-444F-8ACD-C2BCDA865F21}" presName="node" presStyleLbl="node1" presStyleIdx="0" presStyleCnt="7" custScaleX="117409" custScaleY="110752" custLinFactNeighborX="3288" custLinFactNeighborY="-41848">
        <dgm:presLayoutVars>
          <dgm:bulletEnabled val="1"/>
        </dgm:presLayoutVars>
      </dgm:prSet>
      <dgm:spPr/>
      <dgm:t>
        <a:bodyPr/>
        <a:lstStyle/>
        <a:p>
          <a:endParaRPr lang="en-GB"/>
        </a:p>
      </dgm:t>
    </dgm:pt>
    <dgm:pt modelId="{25345A6E-E505-42C4-9A07-AEFB1DD72F08}" type="pres">
      <dgm:prSet presAssocID="{18395996-98B7-40E5-979A-450BB517B234}" presName="sibTrans" presStyleLbl="bgSibTrans2D1" presStyleIdx="0" presStyleCnt="6" custFlipHor="1" custScaleX="25421" custScaleY="119965" custLinFactY="-100000" custLinFactNeighborX="61619" custLinFactNeighborY="-176205"/>
      <dgm:spPr/>
      <dgm:t>
        <a:bodyPr/>
        <a:lstStyle/>
        <a:p>
          <a:endParaRPr lang="en-GB"/>
        </a:p>
      </dgm:t>
    </dgm:pt>
    <dgm:pt modelId="{9E344CEB-A911-4E2E-949B-4B485D9DEC43}" type="pres">
      <dgm:prSet presAssocID="{48D5CA73-7912-4E53-9BD0-2DD10A9C2A2F}" presName="compNode" presStyleCnt="0"/>
      <dgm:spPr/>
    </dgm:pt>
    <dgm:pt modelId="{A123BDDF-AA47-41CE-A987-B9B79AEEB4B6}" type="pres">
      <dgm:prSet presAssocID="{48D5CA73-7912-4E53-9BD0-2DD10A9C2A2F}" presName="dummyConnPt" presStyleCnt="0"/>
      <dgm:spPr/>
    </dgm:pt>
    <dgm:pt modelId="{8A07D813-7F56-4B85-99A3-3AAE6F5B67B4}" type="pres">
      <dgm:prSet presAssocID="{48D5CA73-7912-4E53-9BD0-2DD10A9C2A2F}" presName="node" presStyleLbl="node1" presStyleIdx="1" presStyleCnt="7" custScaleX="129301" custScaleY="115112" custLinFactNeighborX="-2421" custLinFactNeighborY="-20330">
        <dgm:presLayoutVars>
          <dgm:bulletEnabled val="1"/>
        </dgm:presLayoutVars>
      </dgm:prSet>
      <dgm:spPr/>
      <dgm:t>
        <a:bodyPr/>
        <a:lstStyle/>
        <a:p>
          <a:endParaRPr lang="en-GB"/>
        </a:p>
      </dgm:t>
    </dgm:pt>
    <dgm:pt modelId="{D4AD99FF-2013-4B4F-8822-C37EA15864EB}" type="pres">
      <dgm:prSet presAssocID="{A5F6CD05-EDF5-468C-8FCD-2C94AA996F43}" presName="sibTrans" presStyleLbl="bgSibTrans2D1" presStyleIdx="1" presStyleCnt="6" custFlipHor="1" custScaleX="10027" custScaleY="191640" custLinFactY="-80051" custLinFactNeighborX="-6246" custLinFactNeighborY="-100000"/>
      <dgm:spPr/>
      <dgm:t>
        <a:bodyPr/>
        <a:lstStyle/>
        <a:p>
          <a:endParaRPr lang="en-GB"/>
        </a:p>
      </dgm:t>
    </dgm:pt>
    <dgm:pt modelId="{E72F14E5-9F73-4F1A-8E27-E26A3CF77030}" type="pres">
      <dgm:prSet presAssocID="{0F5E3AA7-E770-4584-BA61-CBEF0D1C74EA}" presName="compNode" presStyleCnt="0"/>
      <dgm:spPr/>
    </dgm:pt>
    <dgm:pt modelId="{A6569D43-E96D-46FB-A6CE-98970ADB4D6E}" type="pres">
      <dgm:prSet presAssocID="{0F5E3AA7-E770-4584-BA61-CBEF0D1C74EA}" presName="dummyConnPt" presStyleCnt="0"/>
      <dgm:spPr/>
    </dgm:pt>
    <dgm:pt modelId="{A693E4FD-745E-4FF5-B6AF-C2B52BDAE98B}" type="pres">
      <dgm:prSet presAssocID="{0F5E3AA7-E770-4584-BA61-CBEF0D1C74EA}" presName="node" presStyleLbl="node1" presStyleIdx="2" presStyleCnt="7" custScaleX="129301" custScaleY="119502" custLinFactNeighborX="-1382" custLinFactNeighborY="-1054">
        <dgm:presLayoutVars>
          <dgm:bulletEnabled val="1"/>
        </dgm:presLayoutVars>
      </dgm:prSet>
      <dgm:spPr/>
      <dgm:t>
        <a:bodyPr/>
        <a:lstStyle/>
        <a:p>
          <a:endParaRPr lang="en-GB"/>
        </a:p>
      </dgm:t>
    </dgm:pt>
    <dgm:pt modelId="{93A8B284-F1AB-4D0E-89EF-A5406B053F68}" type="pres">
      <dgm:prSet presAssocID="{B0405BAE-683B-4368-BC3F-AF0DDB82D52B}" presName="sibTrans" presStyleLbl="bgSibTrans2D1" presStyleIdx="2" presStyleCnt="6" custScaleX="1545" custScaleY="87910" custLinFactNeighborX="-32664" custLinFactNeighborY="-24405"/>
      <dgm:spPr/>
      <dgm:t>
        <a:bodyPr/>
        <a:lstStyle/>
        <a:p>
          <a:endParaRPr lang="en-GB"/>
        </a:p>
      </dgm:t>
    </dgm:pt>
    <dgm:pt modelId="{209FE3AD-A7DD-464E-8D4C-A80E5148A5CB}" type="pres">
      <dgm:prSet presAssocID="{B69D883D-CB2B-4F74-A523-791E914C2713}" presName="compNode" presStyleCnt="0"/>
      <dgm:spPr/>
    </dgm:pt>
    <dgm:pt modelId="{8283B67F-7B11-43AD-AFE2-F3032A78AFED}" type="pres">
      <dgm:prSet presAssocID="{B69D883D-CB2B-4F74-A523-791E914C2713}" presName="dummyConnPt" presStyleCnt="0"/>
      <dgm:spPr/>
    </dgm:pt>
    <dgm:pt modelId="{55C2322B-935F-44CB-AE3D-6DDA826CE9BF}" type="pres">
      <dgm:prSet presAssocID="{B69D883D-CB2B-4F74-A523-791E914C2713}" presName="node" presStyleLbl="node1" presStyleIdx="3" presStyleCnt="7" custScaleX="172475" custScaleY="115044" custLinFactNeighborX="-31489" custLinFactNeighborY="-13">
        <dgm:presLayoutVars>
          <dgm:bulletEnabled val="1"/>
        </dgm:presLayoutVars>
      </dgm:prSet>
      <dgm:spPr/>
      <dgm:t>
        <a:bodyPr/>
        <a:lstStyle/>
        <a:p>
          <a:endParaRPr lang="en-GB"/>
        </a:p>
      </dgm:t>
    </dgm:pt>
    <dgm:pt modelId="{7F0C9F56-2AC0-4DB8-98F4-E9CE68FE1B9E}" type="pres">
      <dgm:prSet presAssocID="{495B760E-D858-4F19-A9EA-380FDDC867D2}" presName="sibTrans" presStyleLbl="bgSibTrans2D1" presStyleIdx="3" presStyleCnt="6" custFlipHor="1" custScaleX="2433" custScaleY="184031"/>
      <dgm:spPr/>
      <dgm:t>
        <a:bodyPr/>
        <a:lstStyle/>
        <a:p>
          <a:endParaRPr lang="en-GB"/>
        </a:p>
      </dgm:t>
    </dgm:pt>
    <dgm:pt modelId="{96382CDB-792F-4D9D-89D0-CDA9A462DF73}" type="pres">
      <dgm:prSet presAssocID="{903227EA-3806-42BC-B63B-6E5FBC61139D}" presName="compNode" presStyleCnt="0"/>
      <dgm:spPr/>
    </dgm:pt>
    <dgm:pt modelId="{F41B3F8D-BF79-4D0F-8245-EDA24846380E}" type="pres">
      <dgm:prSet presAssocID="{903227EA-3806-42BC-B63B-6E5FBC61139D}" presName="dummyConnPt" presStyleCnt="0"/>
      <dgm:spPr/>
    </dgm:pt>
    <dgm:pt modelId="{C7B7D3D2-2BD6-4E89-9B84-C68248852249}" type="pres">
      <dgm:prSet presAssocID="{903227EA-3806-42BC-B63B-6E5FBC61139D}" presName="node" presStyleLbl="node1" presStyleIdx="4" presStyleCnt="7" custScaleX="231784" custScaleY="193398" custLinFactNeighborX="-16719" custLinFactNeighborY="-23014">
        <dgm:presLayoutVars>
          <dgm:bulletEnabled val="1"/>
        </dgm:presLayoutVars>
      </dgm:prSet>
      <dgm:spPr/>
      <dgm:t>
        <a:bodyPr/>
        <a:lstStyle/>
        <a:p>
          <a:endParaRPr lang="en-GB"/>
        </a:p>
      </dgm:t>
    </dgm:pt>
    <dgm:pt modelId="{19C7EFA5-AB98-40B1-B285-5DBCDA01A072}" type="pres">
      <dgm:prSet presAssocID="{75E8AFF4-9FB4-4CA2-AF3F-8E40A500796E}" presName="sibTrans" presStyleLbl="bgSibTrans2D1" presStyleIdx="4" presStyleCnt="6" custFlipVert="1" custFlipHor="1" custScaleX="12562" custScaleY="188008" custLinFactY="210956" custLinFactNeighborX="-40762" custLinFactNeighborY="300000"/>
      <dgm:spPr/>
      <dgm:t>
        <a:bodyPr/>
        <a:lstStyle/>
        <a:p>
          <a:endParaRPr lang="en-GB"/>
        </a:p>
      </dgm:t>
    </dgm:pt>
    <dgm:pt modelId="{348868A2-C49E-44B9-81C1-E01148A2CC66}" type="pres">
      <dgm:prSet presAssocID="{B88127DA-6107-47BE-A3C8-CC1F38E73F43}" presName="compNode" presStyleCnt="0"/>
      <dgm:spPr/>
    </dgm:pt>
    <dgm:pt modelId="{E778132A-7EA7-4141-BDAD-19CA9857AA6B}" type="pres">
      <dgm:prSet presAssocID="{B88127DA-6107-47BE-A3C8-CC1F38E73F43}" presName="dummyConnPt" presStyleCnt="0"/>
      <dgm:spPr/>
    </dgm:pt>
    <dgm:pt modelId="{5D448127-A93C-44FF-B2E1-FE0FE0212415}" type="pres">
      <dgm:prSet presAssocID="{B88127DA-6107-47BE-A3C8-CC1F38E73F43}" presName="node" presStyleLbl="node1" presStyleIdx="5" presStyleCnt="7" custScaleX="86303" custScaleY="74730" custLinFactX="75541" custLinFactNeighborX="100000" custLinFactNeighborY="87971">
        <dgm:presLayoutVars>
          <dgm:bulletEnabled val="1"/>
        </dgm:presLayoutVars>
      </dgm:prSet>
      <dgm:spPr/>
      <dgm:t>
        <a:bodyPr/>
        <a:lstStyle/>
        <a:p>
          <a:endParaRPr lang="en-GB"/>
        </a:p>
      </dgm:t>
    </dgm:pt>
    <dgm:pt modelId="{8071C8A7-5F7E-4AA0-9277-EC826B4B041B}" type="pres">
      <dgm:prSet presAssocID="{BF61F8F9-E602-4746-AC5E-22ED6F0CE126}" presName="sibTrans" presStyleLbl="bgSibTrans2D1" presStyleIdx="5" presStyleCnt="6" custFlipVert="1" custScaleX="10251" custScaleY="92108" custLinFactY="-170561" custLinFactNeighborX="3576" custLinFactNeighborY="-200000"/>
      <dgm:spPr/>
      <dgm:t>
        <a:bodyPr/>
        <a:lstStyle/>
        <a:p>
          <a:endParaRPr lang="en-GB"/>
        </a:p>
      </dgm:t>
    </dgm:pt>
    <dgm:pt modelId="{67EF5B1B-C6F0-4F39-B0DA-10C95001CBC4}" type="pres">
      <dgm:prSet presAssocID="{6EA166EE-7F0C-4965-A51B-647787ED64CC}" presName="compNode" presStyleCnt="0"/>
      <dgm:spPr/>
    </dgm:pt>
    <dgm:pt modelId="{CCB1DFF8-AC65-4776-A989-00790ECD6224}" type="pres">
      <dgm:prSet presAssocID="{6EA166EE-7F0C-4965-A51B-647787ED64CC}" presName="dummyConnPt" presStyleCnt="0"/>
      <dgm:spPr/>
    </dgm:pt>
    <dgm:pt modelId="{A90AB53A-319A-45CE-A9FF-36F36ADF31A0}" type="pres">
      <dgm:prSet presAssocID="{6EA166EE-7F0C-4965-A51B-647787ED64CC}" presName="node" presStyleLbl="node1" presStyleIdx="6" presStyleCnt="7" custScaleX="122089" custScaleY="121363" custLinFactY="100000" custLinFactNeighborX="-37883" custLinFactNeighborY="148496">
        <dgm:presLayoutVars>
          <dgm:bulletEnabled val="1"/>
        </dgm:presLayoutVars>
      </dgm:prSet>
      <dgm:spPr/>
      <dgm:t>
        <a:bodyPr/>
        <a:lstStyle/>
        <a:p>
          <a:endParaRPr lang="en-GB"/>
        </a:p>
      </dgm:t>
    </dgm:pt>
  </dgm:ptLst>
  <dgm:cxnLst>
    <dgm:cxn modelId="{14366617-E0C5-4FA8-B4FE-3C53F15ADE35}" type="presOf" srcId="{33CCBEF3-0672-444F-8ACD-C2BCDA865F21}" destId="{0CBA0592-FE29-4F62-A5C9-ACFDDA5B78B4}" srcOrd="0" destOrd="0" presId="urn:microsoft.com/office/officeart/2005/8/layout/bProcess4"/>
    <dgm:cxn modelId="{7F358C3C-3E32-4686-8864-01CD1F1D8FAF}" type="presOf" srcId="{903227EA-3806-42BC-B63B-6E5FBC61139D}" destId="{C7B7D3D2-2BD6-4E89-9B84-C68248852249}" srcOrd="0" destOrd="0" presId="urn:microsoft.com/office/officeart/2005/8/layout/bProcess4"/>
    <dgm:cxn modelId="{691E60CD-D76C-41F1-9741-ACF19D7789AC}" srcId="{020B0852-D3B8-4D59-A8F0-AED564148EDC}" destId="{B88127DA-6107-47BE-A3C8-CC1F38E73F43}" srcOrd="5" destOrd="0" parTransId="{0F1E23E2-BA84-44BA-AB7F-43A8D4285B10}" sibTransId="{BF61F8F9-E602-4746-AC5E-22ED6F0CE126}"/>
    <dgm:cxn modelId="{1F47ED14-5C54-4619-8EBD-E19197DD5A47}" type="presOf" srcId="{18395996-98B7-40E5-979A-450BB517B234}" destId="{25345A6E-E505-42C4-9A07-AEFB1DD72F08}" srcOrd="0" destOrd="0" presId="urn:microsoft.com/office/officeart/2005/8/layout/bProcess4"/>
    <dgm:cxn modelId="{223B6C36-C9B8-4B78-8876-52D302D36FCA}" srcId="{020B0852-D3B8-4D59-A8F0-AED564148EDC}" destId="{0F5E3AA7-E770-4584-BA61-CBEF0D1C74EA}" srcOrd="2" destOrd="0" parTransId="{C9FAAF12-7F8E-48BB-BD3F-6F8E0E05D352}" sibTransId="{B0405BAE-683B-4368-BC3F-AF0DDB82D52B}"/>
    <dgm:cxn modelId="{C8E8157E-8F03-4700-BFD4-D3DD6B012831}" srcId="{020B0852-D3B8-4D59-A8F0-AED564148EDC}" destId="{B69D883D-CB2B-4F74-A523-791E914C2713}" srcOrd="3" destOrd="0" parTransId="{A4662E4E-C87E-49C2-B8A8-3C6AA434FC2F}" sibTransId="{495B760E-D858-4F19-A9EA-380FDDC867D2}"/>
    <dgm:cxn modelId="{8F59B74E-A062-4F9C-B556-E1761D80FBB6}" type="presOf" srcId="{B0405BAE-683B-4368-BC3F-AF0DDB82D52B}" destId="{93A8B284-F1AB-4D0E-89EF-A5406B053F68}" srcOrd="0" destOrd="0" presId="urn:microsoft.com/office/officeart/2005/8/layout/bProcess4"/>
    <dgm:cxn modelId="{921AE609-D44B-4948-8E42-39521F282084}" type="presOf" srcId="{A5F6CD05-EDF5-468C-8FCD-2C94AA996F43}" destId="{D4AD99FF-2013-4B4F-8822-C37EA15864EB}" srcOrd="0" destOrd="0" presId="urn:microsoft.com/office/officeart/2005/8/layout/bProcess4"/>
    <dgm:cxn modelId="{B3734DA4-BBF9-4C8D-8D5B-542234C5B92D}" type="presOf" srcId="{6EA166EE-7F0C-4965-A51B-647787ED64CC}" destId="{A90AB53A-319A-45CE-A9FF-36F36ADF31A0}" srcOrd="0" destOrd="0" presId="urn:microsoft.com/office/officeart/2005/8/layout/bProcess4"/>
    <dgm:cxn modelId="{B57BC502-C905-4C30-91F5-1F12A8930A4A}" type="presOf" srcId="{75E8AFF4-9FB4-4CA2-AF3F-8E40A500796E}" destId="{19C7EFA5-AB98-40B1-B285-5DBCDA01A072}" srcOrd="0" destOrd="0" presId="urn:microsoft.com/office/officeart/2005/8/layout/bProcess4"/>
    <dgm:cxn modelId="{D750A3D8-DEA5-4263-8493-1FBA01A1D36B}" srcId="{020B0852-D3B8-4D59-A8F0-AED564148EDC}" destId="{6EA166EE-7F0C-4965-A51B-647787ED64CC}" srcOrd="6" destOrd="0" parTransId="{D5D5FC82-2054-4A93-BCEE-7C70B2CD55F6}" sibTransId="{44A036B1-D57E-41C1-A73F-C5A34793F64F}"/>
    <dgm:cxn modelId="{92DB060F-C12F-49D4-9E19-AC26B7EDF311}" type="presOf" srcId="{020B0852-D3B8-4D59-A8F0-AED564148EDC}" destId="{7A26A5F3-D687-4601-9A2D-A6131AA99FC2}" srcOrd="0" destOrd="0" presId="urn:microsoft.com/office/officeart/2005/8/layout/bProcess4"/>
    <dgm:cxn modelId="{748B68E6-FD58-4CCD-85A6-46FC7A069E53}" type="presOf" srcId="{48D5CA73-7912-4E53-9BD0-2DD10A9C2A2F}" destId="{8A07D813-7F56-4B85-99A3-3AAE6F5B67B4}" srcOrd="0" destOrd="0" presId="urn:microsoft.com/office/officeart/2005/8/layout/bProcess4"/>
    <dgm:cxn modelId="{250BBE0C-53B9-48BD-B935-20E629C3C76F}" srcId="{020B0852-D3B8-4D59-A8F0-AED564148EDC}" destId="{33CCBEF3-0672-444F-8ACD-C2BCDA865F21}" srcOrd="0" destOrd="0" parTransId="{1F148686-E0FB-4653-87F5-CFF3B1878861}" sibTransId="{18395996-98B7-40E5-979A-450BB517B234}"/>
    <dgm:cxn modelId="{222F29AB-C612-4843-BF09-61CE25F8F55B}" type="presOf" srcId="{BF61F8F9-E602-4746-AC5E-22ED6F0CE126}" destId="{8071C8A7-5F7E-4AA0-9277-EC826B4B041B}" srcOrd="0" destOrd="0" presId="urn:microsoft.com/office/officeart/2005/8/layout/bProcess4"/>
    <dgm:cxn modelId="{5380EF58-3C9D-4B98-A55A-6CF8229D9A80}" type="presOf" srcId="{B69D883D-CB2B-4F74-A523-791E914C2713}" destId="{55C2322B-935F-44CB-AE3D-6DDA826CE9BF}" srcOrd="0" destOrd="0" presId="urn:microsoft.com/office/officeart/2005/8/layout/bProcess4"/>
    <dgm:cxn modelId="{CCFA4C67-C984-4156-83EA-54F503D0E93F}" type="presOf" srcId="{0F5E3AA7-E770-4584-BA61-CBEF0D1C74EA}" destId="{A693E4FD-745E-4FF5-B6AF-C2B52BDAE98B}" srcOrd="0" destOrd="0" presId="urn:microsoft.com/office/officeart/2005/8/layout/bProcess4"/>
    <dgm:cxn modelId="{53CA7B4B-A3D6-4EEA-9208-1512F82F4A51}" type="presOf" srcId="{B88127DA-6107-47BE-A3C8-CC1F38E73F43}" destId="{5D448127-A93C-44FF-B2E1-FE0FE0212415}" srcOrd="0" destOrd="0" presId="urn:microsoft.com/office/officeart/2005/8/layout/bProcess4"/>
    <dgm:cxn modelId="{F5CF505D-161C-431C-95C9-9EB5E4179334}" srcId="{020B0852-D3B8-4D59-A8F0-AED564148EDC}" destId="{903227EA-3806-42BC-B63B-6E5FBC61139D}" srcOrd="4" destOrd="0" parTransId="{C2843E3E-D2B3-4D5F-91F0-3F10D5442F36}" sibTransId="{75E8AFF4-9FB4-4CA2-AF3F-8E40A500796E}"/>
    <dgm:cxn modelId="{E5645507-C3A4-4359-B914-D695F9153B0A}" type="presOf" srcId="{495B760E-D858-4F19-A9EA-380FDDC867D2}" destId="{7F0C9F56-2AC0-4DB8-98F4-E9CE68FE1B9E}" srcOrd="0" destOrd="0" presId="urn:microsoft.com/office/officeart/2005/8/layout/bProcess4"/>
    <dgm:cxn modelId="{65A02E80-5C0D-4B57-878E-A7C60CE6A832}" srcId="{020B0852-D3B8-4D59-A8F0-AED564148EDC}" destId="{48D5CA73-7912-4E53-9BD0-2DD10A9C2A2F}" srcOrd="1" destOrd="0" parTransId="{F8E7E7E6-668A-4888-BE86-457E00930ED5}" sibTransId="{A5F6CD05-EDF5-468C-8FCD-2C94AA996F43}"/>
    <dgm:cxn modelId="{A775540E-EB65-407A-8ACF-EA30D9F20784}" type="presParOf" srcId="{7A26A5F3-D687-4601-9A2D-A6131AA99FC2}" destId="{2709C90F-4485-424C-AC81-995342E9B498}" srcOrd="0" destOrd="0" presId="urn:microsoft.com/office/officeart/2005/8/layout/bProcess4"/>
    <dgm:cxn modelId="{AB306BD5-E4FA-49E1-BC0C-AB02DD26A5EA}" type="presParOf" srcId="{2709C90F-4485-424C-AC81-995342E9B498}" destId="{A514E9E3-B6D6-4648-BAA7-96BFA5EF642C}" srcOrd="0" destOrd="0" presId="urn:microsoft.com/office/officeart/2005/8/layout/bProcess4"/>
    <dgm:cxn modelId="{ED933A3C-4ABB-4FF7-9077-BF7D84943A6A}" type="presParOf" srcId="{2709C90F-4485-424C-AC81-995342E9B498}" destId="{0CBA0592-FE29-4F62-A5C9-ACFDDA5B78B4}" srcOrd="1" destOrd="0" presId="urn:microsoft.com/office/officeart/2005/8/layout/bProcess4"/>
    <dgm:cxn modelId="{C4553EA1-743D-4A4B-A3E6-E2FF30C1ACC0}" type="presParOf" srcId="{7A26A5F3-D687-4601-9A2D-A6131AA99FC2}" destId="{25345A6E-E505-42C4-9A07-AEFB1DD72F08}" srcOrd="1" destOrd="0" presId="urn:microsoft.com/office/officeart/2005/8/layout/bProcess4"/>
    <dgm:cxn modelId="{1764C2AE-D8C5-4D99-8BAF-8701A1FF39A8}" type="presParOf" srcId="{7A26A5F3-D687-4601-9A2D-A6131AA99FC2}" destId="{9E344CEB-A911-4E2E-949B-4B485D9DEC43}" srcOrd="2" destOrd="0" presId="urn:microsoft.com/office/officeart/2005/8/layout/bProcess4"/>
    <dgm:cxn modelId="{B86F25F9-CF15-42A9-91D2-AD62552556B4}" type="presParOf" srcId="{9E344CEB-A911-4E2E-949B-4B485D9DEC43}" destId="{A123BDDF-AA47-41CE-A987-B9B79AEEB4B6}" srcOrd="0" destOrd="0" presId="urn:microsoft.com/office/officeart/2005/8/layout/bProcess4"/>
    <dgm:cxn modelId="{F55886BA-ED92-4E89-83C7-EE9F81103231}" type="presParOf" srcId="{9E344CEB-A911-4E2E-949B-4B485D9DEC43}" destId="{8A07D813-7F56-4B85-99A3-3AAE6F5B67B4}" srcOrd="1" destOrd="0" presId="urn:microsoft.com/office/officeart/2005/8/layout/bProcess4"/>
    <dgm:cxn modelId="{571D5910-FCAC-4A2D-BCB4-22FDDF09B956}" type="presParOf" srcId="{7A26A5F3-D687-4601-9A2D-A6131AA99FC2}" destId="{D4AD99FF-2013-4B4F-8822-C37EA15864EB}" srcOrd="3" destOrd="0" presId="urn:microsoft.com/office/officeart/2005/8/layout/bProcess4"/>
    <dgm:cxn modelId="{DCA3F0D1-18E4-4628-884A-E54A7E048FC6}" type="presParOf" srcId="{7A26A5F3-D687-4601-9A2D-A6131AA99FC2}" destId="{E72F14E5-9F73-4F1A-8E27-E26A3CF77030}" srcOrd="4" destOrd="0" presId="urn:microsoft.com/office/officeart/2005/8/layout/bProcess4"/>
    <dgm:cxn modelId="{5BC7FCCA-8B8E-4B5B-A485-D097A3F46E50}" type="presParOf" srcId="{E72F14E5-9F73-4F1A-8E27-E26A3CF77030}" destId="{A6569D43-E96D-46FB-A6CE-98970ADB4D6E}" srcOrd="0" destOrd="0" presId="urn:microsoft.com/office/officeart/2005/8/layout/bProcess4"/>
    <dgm:cxn modelId="{2B6841DB-8BE0-41C8-A5E0-EFACB56929D7}" type="presParOf" srcId="{E72F14E5-9F73-4F1A-8E27-E26A3CF77030}" destId="{A693E4FD-745E-4FF5-B6AF-C2B52BDAE98B}" srcOrd="1" destOrd="0" presId="urn:microsoft.com/office/officeart/2005/8/layout/bProcess4"/>
    <dgm:cxn modelId="{1B375474-57B5-48E9-88CF-9C4C75901BB6}" type="presParOf" srcId="{7A26A5F3-D687-4601-9A2D-A6131AA99FC2}" destId="{93A8B284-F1AB-4D0E-89EF-A5406B053F68}" srcOrd="5" destOrd="0" presId="urn:microsoft.com/office/officeart/2005/8/layout/bProcess4"/>
    <dgm:cxn modelId="{43E4C56D-117A-4402-B229-90A4E03D74D9}" type="presParOf" srcId="{7A26A5F3-D687-4601-9A2D-A6131AA99FC2}" destId="{209FE3AD-A7DD-464E-8D4C-A80E5148A5CB}" srcOrd="6" destOrd="0" presId="urn:microsoft.com/office/officeart/2005/8/layout/bProcess4"/>
    <dgm:cxn modelId="{A915A10B-0FF4-45E9-AF8E-F995DCC10633}" type="presParOf" srcId="{209FE3AD-A7DD-464E-8D4C-A80E5148A5CB}" destId="{8283B67F-7B11-43AD-AFE2-F3032A78AFED}" srcOrd="0" destOrd="0" presId="urn:microsoft.com/office/officeart/2005/8/layout/bProcess4"/>
    <dgm:cxn modelId="{1B040131-554F-4E6B-A1DB-3AE939034A72}" type="presParOf" srcId="{209FE3AD-A7DD-464E-8D4C-A80E5148A5CB}" destId="{55C2322B-935F-44CB-AE3D-6DDA826CE9BF}" srcOrd="1" destOrd="0" presId="urn:microsoft.com/office/officeart/2005/8/layout/bProcess4"/>
    <dgm:cxn modelId="{8A12AC28-7AD4-4AC7-984B-3F20D0CB18C2}" type="presParOf" srcId="{7A26A5F3-D687-4601-9A2D-A6131AA99FC2}" destId="{7F0C9F56-2AC0-4DB8-98F4-E9CE68FE1B9E}" srcOrd="7" destOrd="0" presId="urn:microsoft.com/office/officeart/2005/8/layout/bProcess4"/>
    <dgm:cxn modelId="{1BC4574B-316D-41C4-A7BF-B31FC87BF12E}" type="presParOf" srcId="{7A26A5F3-D687-4601-9A2D-A6131AA99FC2}" destId="{96382CDB-792F-4D9D-89D0-CDA9A462DF73}" srcOrd="8" destOrd="0" presId="urn:microsoft.com/office/officeart/2005/8/layout/bProcess4"/>
    <dgm:cxn modelId="{2A52FF08-2EAC-4534-8405-629144E017C8}" type="presParOf" srcId="{96382CDB-792F-4D9D-89D0-CDA9A462DF73}" destId="{F41B3F8D-BF79-4D0F-8245-EDA24846380E}" srcOrd="0" destOrd="0" presId="urn:microsoft.com/office/officeart/2005/8/layout/bProcess4"/>
    <dgm:cxn modelId="{F8C3B715-B089-4209-AC81-3578B8696A09}" type="presParOf" srcId="{96382CDB-792F-4D9D-89D0-CDA9A462DF73}" destId="{C7B7D3D2-2BD6-4E89-9B84-C68248852249}" srcOrd="1" destOrd="0" presId="urn:microsoft.com/office/officeart/2005/8/layout/bProcess4"/>
    <dgm:cxn modelId="{0E837C01-0142-43AD-985E-EF894E496C45}" type="presParOf" srcId="{7A26A5F3-D687-4601-9A2D-A6131AA99FC2}" destId="{19C7EFA5-AB98-40B1-B285-5DBCDA01A072}" srcOrd="9" destOrd="0" presId="urn:microsoft.com/office/officeart/2005/8/layout/bProcess4"/>
    <dgm:cxn modelId="{AD390C4D-D65A-4E21-8EE3-0278B24C72C8}" type="presParOf" srcId="{7A26A5F3-D687-4601-9A2D-A6131AA99FC2}" destId="{348868A2-C49E-44B9-81C1-E01148A2CC66}" srcOrd="10" destOrd="0" presId="urn:microsoft.com/office/officeart/2005/8/layout/bProcess4"/>
    <dgm:cxn modelId="{AFF21D80-B6DE-434D-B1D1-2819262988E2}" type="presParOf" srcId="{348868A2-C49E-44B9-81C1-E01148A2CC66}" destId="{E778132A-7EA7-4141-BDAD-19CA9857AA6B}" srcOrd="0" destOrd="0" presId="urn:microsoft.com/office/officeart/2005/8/layout/bProcess4"/>
    <dgm:cxn modelId="{DB405661-491F-48C0-AE80-8D95D9377A2A}" type="presParOf" srcId="{348868A2-C49E-44B9-81C1-E01148A2CC66}" destId="{5D448127-A93C-44FF-B2E1-FE0FE0212415}" srcOrd="1" destOrd="0" presId="urn:microsoft.com/office/officeart/2005/8/layout/bProcess4"/>
    <dgm:cxn modelId="{E0CDA4BA-2BF9-4022-8EB4-EFCCA391FD7A}" type="presParOf" srcId="{7A26A5F3-D687-4601-9A2D-A6131AA99FC2}" destId="{8071C8A7-5F7E-4AA0-9277-EC826B4B041B}" srcOrd="11" destOrd="0" presId="urn:microsoft.com/office/officeart/2005/8/layout/bProcess4"/>
    <dgm:cxn modelId="{2874D2C3-945B-4C08-B85E-D2FFD417F023}" type="presParOf" srcId="{7A26A5F3-D687-4601-9A2D-A6131AA99FC2}" destId="{67EF5B1B-C6F0-4F39-B0DA-10C95001CBC4}" srcOrd="12" destOrd="0" presId="urn:microsoft.com/office/officeart/2005/8/layout/bProcess4"/>
    <dgm:cxn modelId="{D2190F31-E465-4B41-A0BF-034347BC5708}" type="presParOf" srcId="{67EF5B1B-C6F0-4F39-B0DA-10C95001CBC4}" destId="{CCB1DFF8-AC65-4776-A989-00790ECD6224}" srcOrd="0" destOrd="0" presId="urn:microsoft.com/office/officeart/2005/8/layout/bProcess4"/>
    <dgm:cxn modelId="{FF226EAD-617C-4A80-9013-2F72BDBE9191}" type="presParOf" srcId="{67EF5B1B-C6F0-4F39-B0DA-10C95001CBC4}" destId="{A90AB53A-319A-45CE-A9FF-36F36ADF31A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1D7E1-82D1-4CDC-9E91-5F9F179E5E38}">
      <dsp:nvSpPr>
        <dsp:cNvPr id="0" name=""/>
        <dsp:cNvSpPr/>
      </dsp:nvSpPr>
      <dsp:spPr>
        <a:xfrm>
          <a:off x="-4212397" y="-646343"/>
          <a:ext cx="5019100" cy="5019100"/>
        </a:xfrm>
        <a:prstGeom prst="blockArc">
          <a:avLst>
            <a:gd name="adj1" fmla="val 18900000"/>
            <a:gd name="adj2" fmla="val 2700000"/>
            <a:gd name="adj3" fmla="val 43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14A5A-8AFB-40F3-A1A7-E4F7D9B8FD4F}">
      <dsp:nvSpPr>
        <dsp:cNvPr id="0" name=""/>
        <dsp:cNvSpPr/>
      </dsp:nvSpPr>
      <dsp:spPr>
        <a:xfrm>
          <a:off x="518796" y="372641"/>
          <a:ext cx="5444017" cy="74528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568" tIns="55880" rIns="55880" bIns="55880" numCol="1" spcCol="1270" anchor="ctr" anchorCtr="0">
          <a:noAutofit/>
        </a:bodyPr>
        <a:lstStyle/>
        <a:p>
          <a:pPr lvl="0" algn="l" defTabSz="977900" rtl="0">
            <a:lnSpc>
              <a:spcPct val="90000"/>
            </a:lnSpc>
            <a:spcBef>
              <a:spcPct val="0"/>
            </a:spcBef>
            <a:spcAft>
              <a:spcPct val="35000"/>
            </a:spcAft>
          </a:pPr>
          <a:r>
            <a:rPr lang="en-IE" sz="2200" b="0" kern="1200" dirty="0" smtClean="0"/>
            <a:t>Health Insurance</a:t>
          </a:r>
          <a:endParaRPr lang="en-IE" sz="2200" b="0" kern="1200" dirty="0"/>
        </a:p>
      </dsp:txBody>
      <dsp:txXfrm>
        <a:off x="518796" y="372641"/>
        <a:ext cx="5444017" cy="745282"/>
      </dsp:txXfrm>
    </dsp:sp>
    <dsp:sp modelId="{2C708D5F-D0B8-4C24-B1AB-BFFA35C643C1}">
      <dsp:nvSpPr>
        <dsp:cNvPr id="0" name=""/>
        <dsp:cNvSpPr/>
      </dsp:nvSpPr>
      <dsp:spPr>
        <a:xfrm>
          <a:off x="52994" y="279481"/>
          <a:ext cx="931603" cy="931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F9E11-883C-40B0-A616-B4389B652019}">
      <dsp:nvSpPr>
        <dsp:cNvPr id="0" name=""/>
        <dsp:cNvSpPr/>
      </dsp:nvSpPr>
      <dsp:spPr>
        <a:xfrm>
          <a:off x="789706" y="1490565"/>
          <a:ext cx="5173106" cy="74528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568" tIns="55880" rIns="55880" bIns="55880" numCol="1" spcCol="1270" anchor="ctr" anchorCtr="0">
          <a:noAutofit/>
        </a:bodyPr>
        <a:lstStyle/>
        <a:p>
          <a:pPr lvl="0" algn="l" defTabSz="977900" rtl="0">
            <a:lnSpc>
              <a:spcPct val="90000"/>
            </a:lnSpc>
            <a:spcBef>
              <a:spcPct val="0"/>
            </a:spcBef>
            <a:spcAft>
              <a:spcPct val="35000"/>
            </a:spcAft>
          </a:pPr>
          <a:r>
            <a:rPr lang="en-IE" sz="2200" b="0" kern="1200" dirty="0" smtClean="0"/>
            <a:t>NUI Galway Income Protection/Group Life Scheme Update</a:t>
          </a:r>
          <a:endParaRPr lang="en-IE" sz="2200" b="0" kern="1200" dirty="0"/>
        </a:p>
      </dsp:txBody>
      <dsp:txXfrm>
        <a:off x="789706" y="1490565"/>
        <a:ext cx="5173106" cy="745282"/>
      </dsp:txXfrm>
    </dsp:sp>
    <dsp:sp modelId="{7FB3E317-9AFD-4B86-8127-0BF69C203698}">
      <dsp:nvSpPr>
        <dsp:cNvPr id="0" name=""/>
        <dsp:cNvSpPr/>
      </dsp:nvSpPr>
      <dsp:spPr>
        <a:xfrm>
          <a:off x="323904" y="1397405"/>
          <a:ext cx="931603" cy="931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1E264-B5D3-487C-8D5F-F6A068AF2B4C}">
      <dsp:nvSpPr>
        <dsp:cNvPr id="0" name=""/>
        <dsp:cNvSpPr/>
      </dsp:nvSpPr>
      <dsp:spPr>
        <a:xfrm>
          <a:off x="518796" y="2608489"/>
          <a:ext cx="5444017" cy="74528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1568" tIns="55880" rIns="55880" bIns="55880" numCol="1" spcCol="1270" anchor="ctr" anchorCtr="0">
          <a:noAutofit/>
        </a:bodyPr>
        <a:lstStyle/>
        <a:p>
          <a:pPr lvl="0" algn="l" defTabSz="977900" rtl="0">
            <a:lnSpc>
              <a:spcPct val="90000"/>
            </a:lnSpc>
            <a:spcBef>
              <a:spcPct val="0"/>
            </a:spcBef>
            <a:spcAft>
              <a:spcPct val="35000"/>
            </a:spcAft>
          </a:pPr>
          <a:r>
            <a:rPr lang="en-IE" sz="2200" b="0" kern="1200" dirty="0" smtClean="0"/>
            <a:t>Financial Planning</a:t>
          </a:r>
          <a:endParaRPr lang="en-IE" sz="2200" b="0" kern="1200" dirty="0"/>
        </a:p>
      </dsp:txBody>
      <dsp:txXfrm>
        <a:off x="518796" y="2608489"/>
        <a:ext cx="5444017" cy="745282"/>
      </dsp:txXfrm>
    </dsp:sp>
    <dsp:sp modelId="{6123ABEC-8A20-4F01-B8C8-A34BC626D1A7}">
      <dsp:nvSpPr>
        <dsp:cNvPr id="0" name=""/>
        <dsp:cNvSpPr/>
      </dsp:nvSpPr>
      <dsp:spPr>
        <a:xfrm>
          <a:off x="52994" y="2515329"/>
          <a:ext cx="931603" cy="9316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F241-908D-41B3-B4A1-4C9BD5B2086F}">
      <dsp:nvSpPr>
        <dsp:cNvPr id="0" name=""/>
        <dsp:cNvSpPr/>
      </dsp:nvSpPr>
      <dsp:spPr>
        <a:xfrm>
          <a:off x="0" y="18247"/>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dirty="0" smtClean="0"/>
            <a:t>Phone Cornmarket claims team - assigned a dedicated claims expert</a:t>
          </a:r>
          <a:endParaRPr lang="en-IE" sz="1900" kern="1200" dirty="0"/>
        </a:p>
      </dsp:txBody>
      <dsp:txXfrm>
        <a:off x="22246" y="40493"/>
        <a:ext cx="8116909" cy="411223"/>
      </dsp:txXfrm>
    </dsp:sp>
    <dsp:sp modelId="{7D9ED03A-8405-4F8A-90C7-F5573597856C}">
      <dsp:nvSpPr>
        <dsp:cNvPr id="0" name=""/>
        <dsp:cNvSpPr/>
      </dsp:nvSpPr>
      <dsp:spPr>
        <a:xfrm>
          <a:off x="0" y="528682"/>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smtClean="0"/>
            <a:t>Complete claims documentation</a:t>
          </a:r>
          <a:endParaRPr lang="en-IE" sz="1900" kern="1200"/>
        </a:p>
      </dsp:txBody>
      <dsp:txXfrm>
        <a:off x="22246" y="550928"/>
        <a:ext cx="8116909" cy="411223"/>
      </dsp:txXfrm>
    </dsp:sp>
    <dsp:sp modelId="{0F1A47BD-3DE5-458F-9AD4-FE5DDA376255}">
      <dsp:nvSpPr>
        <dsp:cNvPr id="0" name=""/>
        <dsp:cNvSpPr/>
      </dsp:nvSpPr>
      <dsp:spPr>
        <a:xfrm>
          <a:off x="0" y="1039117"/>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smtClean="0"/>
            <a:t>Documentation processed by Irish Life, necessary medical assessments requested</a:t>
          </a:r>
          <a:endParaRPr lang="en-IE" sz="1900" kern="1200"/>
        </a:p>
      </dsp:txBody>
      <dsp:txXfrm>
        <a:off x="22246" y="1061363"/>
        <a:ext cx="8116909" cy="411223"/>
      </dsp:txXfrm>
    </dsp:sp>
    <dsp:sp modelId="{9A436709-B047-420A-BED8-C3288C7DD37E}">
      <dsp:nvSpPr>
        <dsp:cNvPr id="0" name=""/>
        <dsp:cNvSpPr/>
      </dsp:nvSpPr>
      <dsp:spPr>
        <a:xfrm>
          <a:off x="0" y="1549552"/>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smtClean="0"/>
            <a:t>Claim assessed by Irish Life </a:t>
          </a:r>
          <a:endParaRPr lang="en-IE" sz="1900" kern="1200"/>
        </a:p>
      </dsp:txBody>
      <dsp:txXfrm>
        <a:off x="22246" y="1571798"/>
        <a:ext cx="8116909" cy="411223"/>
      </dsp:txXfrm>
    </dsp:sp>
    <dsp:sp modelId="{07299502-7303-4662-B4CD-EB381C105261}">
      <dsp:nvSpPr>
        <dsp:cNvPr id="0" name=""/>
        <dsp:cNvSpPr/>
      </dsp:nvSpPr>
      <dsp:spPr>
        <a:xfrm>
          <a:off x="0" y="2059987"/>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smtClean="0"/>
            <a:t>Outcome of claim communicated </a:t>
          </a:r>
          <a:endParaRPr lang="en-IE" sz="1900" kern="1200"/>
        </a:p>
      </dsp:txBody>
      <dsp:txXfrm>
        <a:off x="22246" y="2082233"/>
        <a:ext cx="8116909" cy="411223"/>
      </dsp:txXfrm>
    </dsp:sp>
    <dsp:sp modelId="{B09DA4F6-2962-4EF5-8699-79CE656D980A}">
      <dsp:nvSpPr>
        <dsp:cNvPr id="0" name=""/>
        <dsp:cNvSpPr/>
      </dsp:nvSpPr>
      <dsp:spPr>
        <a:xfrm>
          <a:off x="0" y="2570422"/>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dirty="0" smtClean="0"/>
            <a:t>If claim paid, ongoing assessment required</a:t>
          </a:r>
          <a:endParaRPr lang="en-IE" sz="1900" kern="1200" dirty="0"/>
        </a:p>
      </dsp:txBody>
      <dsp:txXfrm>
        <a:off x="22246" y="2592668"/>
        <a:ext cx="8116909" cy="411223"/>
      </dsp:txXfrm>
    </dsp:sp>
    <dsp:sp modelId="{A27D4458-E96C-4DC8-B0D5-5F9B1269F08F}">
      <dsp:nvSpPr>
        <dsp:cNvPr id="0" name=""/>
        <dsp:cNvSpPr/>
      </dsp:nvSpPr>
      <dsp:spPr>
        <a:xfrm>
          <a:off x="0" y="3080856"/>
          <a:ext cx="8161401"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IE" sz="1900" kern="1200" smtClean="0"/>
            <a:t>If declined, option to appeal where member will be assisted by our claims team</a:t>
          </a:r>
          <a:endParaRPr lang="en-IE" sz="1900" kern="1200"/>
        </a:p>
      </dsp:txBody>
      <dsp:txXfrm>
        <a:off x="22246" y="3103102"/>
        <a:ext cx="8116909" cy="411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45A6E-E505-42C4-9A07-AEFB1DD72F08}">
      <dsp:nvSpPr>
        <dsp:cNvPr id="0" name=""/>
        <dsp:cNvSpPr/>
      </dsp:nvSpPr>
      <dsp:spPr>
        <a:xfrm rot="16070043" flipH="1">
          <a:off x="1293077" y="663039"/>
          <a:ext cx="376130" cy="1676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BA0592-FE29-4F62-A5C9-ACFDDA5B78B4}">
      <dsp:nvSpPr>
        <dsp:cNvPr id="0" name=""/>
        <dsp:cNvSpPr/>
      </dsp:nvSpPr>
      <dsp:spPr>
        <a:xfrm>
          <a:off x="148273" y="111500"/>
          <a:ext cx="1823592" cy="10321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0" kern="1200" dirty="0" smtClean="0"/>
            <a:t>Member contacts Cornmarket to make a claim </a:t>
          </a:r>
          <a:endParaRPr lang="en-GB" sz="1600" kern="1200" dirty="0"/>
        </a:p>
      </dsp:txBody>
      <dsp:txXfrm>
        <a:off x="178503" y="141730"/>
        <a:ext cx="1763132" cy="971657"/>
      </dsp:txXfrm>
    </dsp:sp>
    <dsp:sp modelId="{D4AD99FF-2013-4B4F-8822-C37EA15864EB}">
      <dsp:nvSpPr>
        <dsp:cNvPr id="0" name=""/>
        <dsp:cNvSpPr/>
      </dsp:nvSpPr>
      <dsp:spPr>
        <a:xfrm rot="16200000" flipH="1">
          <a:off x="372781" y="2243235"/>
          <a:ext cx="150218" cy="26788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07D813-7F56-4B85-99A3-3AAE6F5B67B4}">
      <dsp:nvSpPr>
        <dsp:cNvPr id="0" name=""/>
        <dsp:cNvSpPr/>
      </dsp:nvSpPr>
      <dsp:spPr>
        <a:xfrm>
          <a:off x="0" y="1577127"/>
          <a:ext cx="2008298" cy="1072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0" kern="1200" dirty="0" smtClean="0"/>
            <a:t>The Claims Team talk the member through the claims process and sick leave</a:t>
          </a:r>
          <a:endParaRPr lang="en-GB" sz="1600" kern="1200" dirty="0"/>
        </a:p>
      </dsp:txBody>
      <dsp:txXfrm>
        <a:off x="31420" y="1608547"/>
        <a:ext cx="1945458" cy="1009909"/>
      </dsp:txXfrm>
    </dsp:sp>
    <dsp:sp modelId="{93A8B284-F1AB-4D0E-89EF-A5406B053F68}">
      <dsp:nvSpPr>
        <dsp:cNvPr id="0" name=""/>
        <dsp:cNvSpPr/>
      </dsp:nvSpPr>
      <dsp:spPr>
        <a:xfrm rot="37113">
          <a:off x="1013167" y="3301530"/>
          <a:ext cx="43612" cy="1228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93E4FD-745E-4FF5-B6AF-C2B52BDAE98B}">
      <dsp:nvSpPr>
        <dsp:cNvPr id="0" name=""/>
        <dsp:cNvSpPr/>
      </dsp:nvSpPr>
      <dsp:spPr>
        <a:xfrm>
          <a:off x="0" y="3062493"/>
          <a:ext cx="2008298" cy="1113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0" kern="1200" dirty="0" smtClean="0"/>
            <a:t>Have you returned to work or have you confirmed a return to work date within the next 10 calendar days</a:t>
          </a:r>
          <a:endParaRPr lang="en-GB" sz="1600" kern="1200" dirty="0"/>
        </a:p>
      </dsp:txBody>
      <dsp:txXfrm>
        <a:off x="32618" y="3095111"/>
        <a:ext cx="1943062" cy="1048424"/>
      </dsp:txXfrm>
    </dsp:sp>
    <dsp:sp modelId="{7F0C9F56-2AC0-4DB8-98F4-E9CE68FE1B9E}">
      <dsp:nvSpPr>
        <dsp:cNvPr id="0" name=""/>
        <dsp:cNvSpPr/>
      </dsp:nvSpPr>
      <dsp:spPr>
        <a:xfrm rot="5007379" flipH="1">
          <a:off x="3464621" y="2341427"/>
          <a:ext cx="46151" cy="25725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2322B-935F-44CB-AE3D-6DDA826CE9BF}">
      <dsp:nvSpPr>
        <dsp:cNvPr id="0" name=""/>
        <dsp:cNvSpPr/>
      </dsp:nvSpPr>
      <dsp:spPr>
        <a:xfrm>
          <a:off x="2497211" y="3113739"/>
          <a:ext cx="2678875" cy="1072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IE" sz="1400" b="0" kern="1200" dirty="0" smtClean="0"/>
            <a:t>IF YES: Short term claimants are informed of the reduced documentation required and to complete a Short Term Claim form. Forms posted </a:t>
          </a:r>
          <a:endParaRPr lang="en-GB" sz="1400" kern="1200" dirty="0"/>
        </a:p>
      </dsp:txBody>
      <dsp:txXfrm>
        <a:off x="2528612" y="3145140"/>
        <a:ext cx="2616073" cy="1009313"/>
      </dsp:txXfrm>
    </dsp:sp>
    <dsp:sp modelId="{19C7EFA5-AB98-40B1-B285-5DBCDA01A072}">
      <dsp:nvSpPr>
        <dsp:cNvPr id="0" name=""/>
        <dsp:cNvSpPr/>
      </dsp:nvSpPr>
      <dsp:spPr>
        <a:xfrm rot="21086242" flipH="1" flipV="1">
          <a:off x="3683173" y="1886601"/>
          <a:ext cx="378028" cy="26281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7D3D2-2BD6-4E89-9B84-C68248852249}">
      <dsp:nvSpPr>
        <dsp:cNvPr id="0" name=""/>
        <dsp:cNvSpPr/>
      </dsp:nvSpPr>
      <dsp:spPr>
        <a:xfrm>
          <a:off x="2266025" y="864098"/>
          <a:ext cx="3600061" cy="18023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0" kern="1200" dirty="0" smtClean="0"/>
            <a:t>A member of the Claims  team is allocated  responsibility for the case progression. That team member identifies the pathway the client will take and processes the paperwork checking  they have everything required</a:t>
          </a:r>
          <a:endParaRPr lang="en-GB" sz="1200" kern="1200" dirty="0"/>
        </a:p>
      </dsp:txBody>
      <dsp:txXfrm>
        <a:off x="2318813" y="916886"/>
        <a:ext cx="3494485" cy="1696734"/>
      </dsp:txXfrm>
    </dsp:sp>
    <dsp:sp modelId="{8071C8A7-5F7E-4AA0-9277-EC826B4B041B}">
      <dsp:nvSpPr>
        <dsp:cNvPr id="0" name=""/>
        <dsp:cNvSpPr/>
      </dsp:nvSpPr>
      <dsp:spPr>
        <a:xfrm rot="16090937" flipV="1">
          <a:off x="6536002" y="1353211"/>
          <a:ext cx="175055" cy="12875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48127-A93C-44FF-B2E1-FE0FE0212415}">
      <dsp:nvSpPr>
        <dsp:cNvPr id="0" name=""/>
        <dsp:cNvSpPr/>
      </dsp:nvSpPr>
      <dsp:spPr>
        <a:xfrm>
          <a:off x="6382004" y="968986"/>
          <a:ext cx="1340455" cy="696422"/>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1" kern="1200" dirty="0" smtClean="0"/>
            <a:t>Payment of claim</a:t>
          </a:r>
          <a:endParaRPr lang="en-GB" sz="1600" b="1" kern="1200" dirty="0"/>
        </a:p>
      </dsp:txBody>
      <dsp:txXfrm>
        <a:off x="6402402" y="989384"/>
        <a:ext cx="1299659" cy="655626"/>
      </dsp:txXfrm>
    </dsp:sp>
    <dsp:sp modelId="{A90AB53A-319A-45CE-A9FF-36F36ADF31A0}">
      <dsp:nvSpPr>
        <dsp:cNvPr id="0" name=""/>
        <dsp:cNvSpPr/>
      </dsp:nvSpPr>
      <dsp:spPr>
        <a:xfrm>
          <a:off x="6049923" y="2464947"/>
          <a:ext cx="1896282" cy="1131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E" sz="1600" b="1" kern="1200" dirty="0" smtClean="0"/>
            <a:t>Insurer will pay a payment via Electronic Fund Transfer</a:t>
          </a:r>
          <a:endParaRPr lang="en-GB" sz="1600" b="1" kern="1200" dirty="0"/>
        </a:p>
      </dsp:txBody>
      <dsp:txXfrm>
        <a:off x="6083049" y="2498073"/>
        <a:ext cx="1830030" cy="10647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3321" cy="488790"/>
          </a:xfrm>
          <a:prstGeom prst="rect">
            <a:avLst/>
          </a:prstGeom>
        </p:spPr>
        <p:txBody>
          <a:bodyPr vert="horz" lIns="91861" tIns="45930" rIns="91861" bIns="45930" rtlCol="0"/>
          <a:lstStyle>
            <a:lvl1pPr algn="l">
              <a:defRPr sz="1200"/>
            </a:lvl1pPr>
          </a:lstStyle>
          <a:p>
            <a:endParaRPr lang="en-GB"/>
          </a:p>
        </p:txBody>
      </p:sp>
      <p:sp>
        <p:nvSpPr>
          <p:cNvPr id="3" name="Date Placeholder 2"/>
          <p:cNvSpPr>
            <a:spLocks noGrp="1"/>
          </p:cNvSpPr>
          <p:nvPr>
            <p:ph type="dt" sz="quarter" idx="1"/>
          </p:nvPr>
        </p:nvSpPr>
        <p:spPr>
          <a:xfrm>
            <a:off x="3809729" y="2"/>
            <a:ext cx="2913321" cy="488790"/>
          </a:xfrm>
          <a:prstGeom prst="rect">
            <a:avLst/>
          </a:prstGeom>
        </p:spPr>
        <p:txBody>
          <a:bodyPr vert="horz" lIns="91861" tIns="45930" rIns="91861" bIns="45930" rtlCol="0"/>
          <a:lstStyle>
            <a:lvl1pPr algn="r">
              <a:defRPr sz="1200"/>
            </a:lvl1pPr>
          </a:lstStyle>
          <a:p>
            <a:fld id="{5D5B19B4-2C5A-4C8C-9AE5-98A2B7DFD0C7}" type="datetimeFigureOut">
              <a:rPr lang="en-GB" smtClean="0"/>
              <a:t>09/03/2020</a:t>
            </a:fld>
            <a:endParaRPr lang="en-GB"/>
          </a:p>
        </p:txBody>
      </p:sp>
      <p:sp>
        <p:nvSpPr>
          <p:cNvPr id="4" name="Footer Placeholder 3"/>
          <p:cNvSpPr>
            <a:spLocks noGrp="1"/>
          </p:cNvSpPr>
          <p:nvPr>
            <p:ph type="ftr" sz="quarter" idx="2"/>
          </p:nvPr>
        </p:nvSpPr>
        <p:spPr>
          <a:xfrm>
            <a:off x="1" y="9283875"/>
            <a:ext cx="2913321" cy="488790"/>
          </a:xfrm>
          <a:prstGeom prst="rect">
            <a:avLst/>
          </a:prstGeom>
        </p:spPr>
        <p:txBody>
          <a:bodyPr vert="horz" lIns="91861" tIns="45930" rIns="91861" bIns="45930" rtlCol="0" anchor="b"/>
          <a:lstStyle>
            <a:lvl1pPr algn="l">
              <a:defRPr sz="1200"/>
            </a:lvl1pPr>
          </a:lstStyle>
          <a:p>
            <a:endParaRPr lang="en-GB"/>
          </a:p>
        </p:txBody>
      </p:sp>
      <p:sp>
        <p:nvSpPr>
          <p:cNvPr id="5" name="Slide Number Placeholder 4"/>
          <p:cNvSpPr>
            <a:spLocks noGrp="1"/>
          </p:cNvSpPr>
          <p:nvPr>
            <p:ph type="sldNum" sz="quarter" idx="3"/>
          </p:nvPr>
        </p:nvSpPr>
        <p:spPr>
          <a:xfrm>
            <a:off x="3809729" y="9283875"/>
            <a:ext cx="2913321" cy="488790"/>
          </a:xfrm>
          <a:prstGeom prst="rect">
            <a:avLst/>
          </a:prstGeom>
        </p:spPr>
        <p:txBody>
          <a:bodyPr vert="horz" lIns="91861" tIns="45930" rIns="91861" bIns="45930" rtlCol="0" anchor="b"/>
          <a:lstStyle>
            <a:lvl1pPr algn="r">
              <a:defRPr sz="1200"/>
            </a:lvl1pPr>
          </a:lstStyle>
          <a:p>
            <a:fld id="{0BC4C31D-8A83-4655-80E3-10DD72CA4586}" type="slidenum">
              <a:rPr lang="en-GB" smtClean="0"/>
              <a:t>‹#›</a:t>
            </a:fld>
            <a:endParaRPr lang="en-GB"/>
          </a:p>
        </p:txBody>
      </p:sp>
    </p:spTree>
    <p:extLst>
      <p:ext uri="{BB962C8B-B14F-4D97-AF65-F5344CB8AC3E}">
        <p14:creationId xmlns:p14="http://schemas.microsoft.com/office/powerpoint/2010/main" val="263473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3321" cy="488790"/>
          </a:xfrm>
          <a:prstGeom prst="rect">
            <a:avLst/>
          </a:prstGeom>
        </p:spPr>
        <p:txBody>
          <a:bodyPr vert="horz" lIns="91861" tIns="45930" rIns="91861" bIns="45930" rtlCol="0"/>
          <a:lstStyle>
            <a:lvl1pPr algn="l">
              <a:defRPr sz="1200"/>
            </a:lvl1pPr>
          </a:lstStyle>
          <a:p>
            <a:endParaRPr lang="en-IE"/>
          </a:p>
        </p:txBody>
      </p:sp>
      <p:sp>
        <p:nvSpPr>
          <p:cNvPr id="3" name="Date Placeholder 2"/>
          <p:cNvSpPr>
            <a:spLocks noGrp="1"/>
          </p:cNvSpPr>
          <p:nvPr>
            <p:ph type="dt" idx="1"/>
          </p:nvPr>
        </p:nvSpPr>
        <p:spPr>
          <a:xfrm>
            <a:off x="3809729" y="2"/>
            <a:ext cx="2913321" cy="488790"/>
          </a:xfrm>
          <a:prstGeom prst="rect">
            <a:avLst/>
          </a:prstGeom>
        </p:spPr>
        <p:txBody>
          <a:bodyPr vert="horz" lIns="91861" tIns="45930" rIns="91861" bIns="45930" rtlCol="0"/>
          <a:lstStyle>
            <a:lvl1pPr algn="r">
              <a:defRPr sz="1200"/>
            </a:lvl1pPr>
          </a:lstStyle>
          <a:p>
            <a:fld id="{B2C244E7-8B8E-4F52-AAD9-47FE3F585F60}" type="datetimeFigureOut">
              <a:rPr lang="en-IE" smtClean="0"/>
              <a:t>09/03/2020</a:t>
            </a:fld>
            <a:endParaRPr lang="en-IE"/>
          </a:p>
        </p:txBody>
      </p:sp>
      <p:sp>
        <p:nvSpPr>
          <p:cNvPr id="4" name="Slide Image Placeholder 3"/>
          <p:cNvSpPr>
            <a:spLocks noGrp="1" noRot="1" noChangeAspect="1"/>
          </p:cNvSpPr>
          <p:nvPr>
            <p:ph type="sldImg" idx="2"/>
          </p:nvPr>
        </p:nvSpPr>
        <p:spPr>
          <a:xfrm>
            <a:off x="103188" y="731838"/>
            <a:ext cx="6518275" cy="3667125"/>
          </a:xfrm>
          <a:prstGeom prst="rect">
            <a:avLst/>
          </a:prstGeom>
          <a:noFill/>
          <a:ln w="12700">
            <a:solidFill>
              <a:prstClr val="black"/>
            </a:solidFill>
          </a:ln>
        </p:spPr>
        <p:txBody>
          <a:bodyPr vert="horz" lIns="91861" tIns="45930" rIns="91861" bIns="45930" rtlCol="0" anchor="ctr"/>
          <a:lstStyle/>
          <a:p>
            <a:endParaRPr lang="en-IE"/>
          </a:p>
        </p:txBody>
      </p:sp>
      <p:sp>
        <p:nvSpPr>
          <p:cNvPr id="5" name="Notes Placeholder 4"/>
          <p:cNvSpPr>
            <a:spLocks noGrp="1"/>
          </p:cNvSpPr>
          <p:nvPr>
            <p:ph type="body" sz="quarter" idx="3"/>
          </p:nvPr>
        </p:nvSpPr>
        <p:spPr>
          <a:xfrm>
            <a:off x="672305" y="4642724"/>
            <a:ext cx="5380040" cy="4399114"/>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1" y="9283875"/>
            <a:ext cx="2913321" cy="488790"/>
          </a:xfrm>
          <a:prstGeom prst="rect">
            <a:avLst/>
          </a:prstGeom>
        </p:spPr>
        <p:txBody>
          <a:bodyPr vert="horz" lIns="91861" tIns="45930" rIns="91861" bIns="45930" rtlCol="0" anchor="b"/>
          <a:lstStyle>
            <a:lvl1pPr algn="l">
              <a:defRPr sz="1200"/>
            </a:lvl1pPr>
          </a:lstStyle>
          <a:p>
            <a:endParaRPr lang="en-IE"/>
          </a:p>
        </p:txBody>
      </p:sp>
      <p:sp>
        <p:nvSpPr>
          <p:cNvPr id="7" name="Slide Number Placeholder 6"/>
          <p:cNvSpPr>
            <a:spLocks noGrp="1"/>
          </p:cNvSpPr>
          <p:nvPr>
            <p:ph type="sldNum" sz="quarter" idx="5"/>
          </p:nvPr>
        </p:nvSpPr>
        <p:spPr>
          <a:xfrm>
            <a:off x="3809729" y="9283875"/>
            <a:ext cx="2913321" cy="488790"/>
          </a:xfrm>
          <a:prstGeom prst="rect">
            <a:avLst/>
          </a:prstGeom>
        </p:spPr>
        <p:txBody>
          <a:bodyPr vert="horz" lIns="91861" tIns="45930" rIns="91861" bIns="45930" rtlCol="0" anchor="b"/>
          <a:lstStyle>
            <a:lvl1pPr algn="r">
              <a:defRPr sz="1200"/>
            </a:lvl1pPr>
          </a:lstStyle>
          <a:p>
            <a:fld id="{DF1B50AA-0FAC-4063-8C3D-3F6DADBE17CF}" type="slidenum">
              <a:rPr lang="en-IE" smtClean="0"/>
              <a:t>‹#›</a:t>
            </a:fld>
            <a:endParaRPr lang="en-IE"/>
          </a:p>
        </p:txBody>
      </p:sp>
    </p:spTree>
    <p:extLst>
      <p:ext uri="{BB962C8B-B14F-4D97-AF65-F5344CB8AC3E}">
        <p14:creationId xmlns:p14="http://schemas.microsoft.com/office/powerpoint/2010/main" val="229252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1</a:t>
            </a:fld>
            <a:endParaRPr lang="en-IE"/>
          </a:p>
        </p:txBody>
      </p:sp>
    </p:spTree>
    <p:extLst>
      <p:ext uri="{BB962C8B-B14F-4D97-AF65-F5344CB8AC3E}">
        <p14:creationId xmlns:p14="http://schemas.microsoft.com/office/powerpoint/2010/main" val="353389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B1825F4-6937-4BB8-BD9F-5A5B8FB6AAC0}" type="slidenum">
              <a:rPr lang="en-IE" smtClean="0">
                <a:solidFill>
                  <a:prstClr val="black"/>
                </a:solidFill>
              </a:rPr>
              <a:pPr/>
              <a:t>14</a:t>
            </a:fld>
            <a:endParaRPr lang="en-IE">
              <a:solidFill>
                <a:prstClr val="black"/>
              </a:solidFill>
            </a:endParaRPr>
          </a:p>
        </p:txBody>
      </p:sp>
    </p:spTree>
    <p:extLst>
      <p:ext uri="{BB962C8B-B14F-4D97-AF65-F5344CB8AC3E}">
        <p14:creationId xmlns:p14="http://schemas.microsoft.com/office/powerpoint/2010/main" val="422535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16</a:t>
            </a:fld>
            <a:endParaRPr lang="en-IE"/>
          </a:p>
        </p:txBody>
      </p:sp>
    </p:spTree>
    <p:extLst>
      <p:ext uri="{BB962C8B-B14F-4D97-AF65-F5344CB8AC3E}">
        <p14:creationId xmlns:p14="http://schemas.microsoft.com/office/powerpoint/2010/main" val="266167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20</a:t>
            </a:fld>
            <a:endParaRPr lang="en-IE"/>
          </a:p>
        </p:txBody>
      </p:sp>
    </p:spTree>
    <p:extLst>
      <p:ext uri="{BB962C8B-B14F-4D97-AF65-F5344CB8AC3E}">
        <p14:creationId xmlns:p14="http://schemas.microsoft.com/office/powerpoint/2010/main" val="2294957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21</a:t>
            </a:fld>
            <a:endParaRPr lang="en-IE"/>
          </a:p>
        </p:txBody>
      </p:sp>
    </p:spTree>
    <p:extLst>
      <p:ext uri="{BB962C8B-B14F-4D97-AF65-F5344CB8AC3E}">
        <p14:creationId xmlns:p14="http://schemas.microsoft.com/office/powerpoint/2010/main" val="1941928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22</a:t>
            </a:fld>
            <a:endParaRPr lang="en-IE"/>
          </a:p>
        </p:txBody>
      </p:sp>
    </p:spTree>
    <p:extLst>
      <p:ext uri="{BB962C8B-B14F-4D97-AF65-F5344CB8AC3E}">
        <p14:creationId xmlns:p14="http://schemas.microsoft.com/office/powerpoint/2010/main" val="111851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defTabSz="918606">
              <a:defRPr/>
            </a:pPr>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23</a:t>
            </a:fld>
            <a:endParaRPr lang="en-IE"/>
          </a:p>
        </p:txBody>
      </p:sp>
    </p:spTree>
    <p:extLst>
      <p:ext uri="{BB962C8B-B14F-4D97-AF65-F5344CB8AC3E}">
        <p14:creationId xmlns:p14="http://schemas.microsoft.com/office/powerpoint/2010/main" val="350538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defTabSz="918606">
              <a:defRPr/>
            </a:pPr>
            <a:endParaRPr lang="en-IE" dirty="0"/>
          </a:p>
          <a:p>
            <a:pPr defTabSz="918606">
              <a:defRPr/>
            </a:pPr>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24</a:t>
            </a:fld>
            <a:endParaRPr lang="en-IE"/>
          </a:p>
        </p:txBody>
      </p:sp>
    </p:spTree>
    <p:extLst>
      <p:ext uri="{BB962C8B-B14F-4D97-AF65-F5344CB8AC3E}">
        <p14:creationId xmlns:p14="http://schemas.microsoft.com/office/powerpoint/2010/main" val="65706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marL="172239" indent="-172239" defTabSz="918606">
              <a:buFontTx/>
              <a:buChar char="-"/>
              <a:defRPr/>
            </a:pPr>
            <a:endParaRPr lang="en-IE" baseline="0" dirty="0"/>
          </a:p>
          <a:p>
            <a:endParaRPr lang="en-US" dirty="0"/>
          </a:p>
        </p:txBody>
      </p:sp>
      <p:sp>
        <p:nvSpPr>
          <p:cNvPr id="4" name="Slide Number Placeholder 3"/>
          <p:cNvSpPr>
            <a:spLocks noGrp="1"/>
          </p:cNvSpPr>
          <p:nvPr>
            <p:ph type="sldNum" sz="quarter" idx="5"/>
          </p:nvPr>
        </p:nvSpPr>
        <p:spPr/>
        <p:txBody>
          <a:bodyPr/>
          <a:lstStyle/>
          <a:p>
            <a:fld id="{DF1B50AA-0FAC-4063-8C3D-3F6DADBE17CF}" type="slidenum">
              <a:rPr lang="en-IE" smtClean="0"/>
              <a:t>25</a:t>
            </a:fld>
            <a:endParaRPr lang="en-IE"/>
          </a:p>
        </p:txBody>
      </p:sp>
    </p:spTree>
    <p:extLst>
      <p:ext uri="{BB962C8B-B14F-4D97-AF65-F5344CB8AC3E}">
        <p14:creationId xmlns:p14="http://schemas.microsoft.com/office/powerpoint/2010/main" val="24882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marL="172239" indent="-172239" defTabSz="918606">
              <a:buFontTx/>
              <a:buChar char="-"/>
              <a:defRPr/>
            </a:pPr>
            <a:endParaRPr lang="en-IE" baseline="0" dirty="0"/>
          </a:p>
        </p:txBody>
      </p:sp>
      <p:sp>
        <p:nvSpPr>
          <p:cNvPr id="4" name="Slide Number Placeholder 3"/>
          <p:cNvSpPr>
            <a:spLocks noGrp="1"/>
          </p:cNvSpPr>
          <p:nvPr>
            <p:ph type="sldNum" sz="quarter" idx="5"/>
          </p:nvPr>
        </p:nvSpPr>
        <p:spPr/>
        <p:txBody>
          <a:bodyPr/>
          <a:lstStyle/>
          <a:p>
            <a:fld id="{DF1B50AA-0FAC-4063-8C3D-3F6DADBE17CF}" type="slidenum">
              <a:rPr lang="en-IE" smtClean="0"/>
              <a:t>26</a:t>
            </a:fld>
            <a:endParaRPr lang="en-IE"/>
          </a:p>
        </p:txBody>
      </p:sp>
    </p:spTree>
    <p:extLst>
      <p:ext uri="{BB962C8B-B14F-4D97-AF65-F5344CB8AC3E}">
        <p14:creationId xmlns:p14="http://schemas.microsoft.com/office/powerpoint/2010/main" val="181672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marL="172239" indent="-172239" defTabSz="918606">
              <a:buFontTx/>
              <a:buChar char="-"/>
              <a:defRPr/>
            </a:pPr>
            <a:endParaRPr lang="en-IE" baseline="0" dirty="0"/>
          </a:p>
        </p:txBody>
      </p:sp>
      <p:sp>
        <p:nvSpPr>
          <p:cNvPr id="4" name="Slide Number Placeholder 3"/>
          <p:cNvSpPr>
            <a:spLocks noGrp="1"/>
          </p:cNvSpPr>
          <p:nvPr>
            <p:ph type="sldNum" sz="quarter" idx="10"/>
          </p:nvPr>
        </p:nvSpPr>
        <p:spPr/>
        <p:txBody>
          <a:bodyPr/>
          <a:lstStyle/>
          <a:p>
            <a:fld id="{DF1B50AA-0FAC-4063-8C3D-3F6DADBE17CF}" type="slidenum">
              <a:rPr lang="en-IE" smtClean="0">
                <a:solidFill>
                  <a:prstClr val="black"/>
                </a:solidFill>
              </a:rPr>
              <a:pPr/>
              <a:t>27</a:t>
            </a:fld>
            <a:endParaRPr lang="en-IE">
              <a:solidFill>
                <a:prstClr val="black"/>
              </a:solidFill>
            </a:endParaRPr>
          </a:p>
        </p:txBody>
      </p:sp>
    </p:spTree>
    <p:extLst>
      <p:ext uri="{BB962C8B-B14F-4D97-AF65-F5344CB8AC3E}">
        <p14:creationId xmlns:p14="http://schemas.microsoft.com/office/powerpoint/2010/main" val="385747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3425"/>
            <a:ext cx="6515100"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5F541D-768D-4A20-9852-BCAB637076B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01081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marL="172239" indent="-172239" defTabSz="918606">
              <a:buFontTx/>
              <a:buChar char="-"/>
              <a:defRPr/>
            </a:pPr>
            <a:endParaRPr lang="en-IE" baseline="0" dirty="0"/>
          </a:p>
        </p:txBody>
      </p:sp>
      <p:sp>
        <p:nvSpPr>
          <p:cNvPr id="4" name="Slide Number Placeholder 3"/>
          <p:cNvSpPr>
            <a:spLocks noGrp="1"/>
          </p:cNvSpPr>
          <p:nvPr>
            <p:ph type="sldNum" sz="quarter" idx="10"/>
          </p:nvPr>
        </p:nvSpPr>
        <p:spPr/>
        <p:txBody>
          <a:bodyPr/>
          <a:lstStyle/>
          <a:p>
            <a:fld id="{DF1B50AA-0FAC-4063-8C3D-3F6DADBE17CF}" type="slidenum">
              <a:rPr lang="en-IE" smtClean="0">
                <a:solidFill>
                  <a:prstClr val="black"/>
                </a:solidFill>
              </a:rPr>
              <a:pPr/>
              <a:t>28</a:t>
            </a:fld>
            <a:endParaRPr lang="en-IE">
              <a:solidFill>
                <a:prstClr val="black"/>
              </a:solidFill>
            </a:endParaRPr>
          </a:p>
        </p:txBody>
      </p:sp>
    </p:spTree>
    <p:extLst>
      <p:ext uri="{BB962C8B-B14F-4D97-AF65-F5344CB8AC3E}">
        <p14:creationId xmlns:p14="http://schemas.microsoft.com/office/powerpoint/2010/main" val="396340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741363"/>
            <a:ext cx="6597650" cy="3711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F1B50AA-0FAC-4063-8C3D-3F6DADBE17CF}" type="slidenum">
              <a:rPr lang="en-IE" smtClean="0">
                <a:solidFill>
                  <a:prstClr val="black"/>
                </a:solidFill>
              </a:rPr>
              <a:pPr>
                <a:defRPr/>
              </a:pPr>
              <a:t>29</a:t>
            </a:fld>
            <a:endParaRPr lang="en-IE">
              <a:solidFill>
                <a:prstClr val="black"/>
              </a:solidFill>
            </a:endParaRPr>
          </a:p>
        </p:txBody>
      </p:sp>
    </p:spTree>
    <p:extLst>
      <p:ext uri="{BB962C8B-B14F-4D97-AF65-F5344CB8AC3E}">
        <p14:creationId xmlns:p14="http://schemas.microsoft.com/office/powerpoint/2010/main" val="326488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741363"/>
            <a:ext cx="6597650" cy="3711575"/>
          </a:xfrm>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DF1B50AA-0FAC-4063-8C3D-3F6DADBE17CF}" type="slidenum">
              <a:rPr lang="en-IE" smtClean="0">
                <a:solidFill>
                  <a:prstClr val="black"/>
                </a:solidFill>
              </a:rPr>
              <a:pPr>
                <a:defRPr/>
              </a:pPr>
              <a:t>30</a:t>
            </a:fld>
            <a:endParaRPr lang="en-IE">
              <a:solidFill>
                <a:prstClr val="black"/>
              </a:solidFill>
            </a:endParaRPr>
          </a:p>
        </p:txBody>
      </p:sp>
    </p:spTree>
    <p:extLst>
      <p:ext uri="{BB962C8B-B14F-4D97-AF65-F5344CB8AC3E}">
        <p14:creationId xmlns:p14="http://schemas.microsoft.com/office/powerpoint/2010/main" val="1220483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solidFill>
                  <a:prstClr val="black"/>
                </a:solidFill>
              </a:rPr>
              <a:pPr/>
              <a:t>31</a:t>
            </a:fld>
            <a:endParaRPr lang="en-IE">
              <a:solidFill>
                <a:prstClr val="black"/>
              </a:solidFill>
            </a:endParaRPr>
          </a:p>
        </p:txBody>
      </p:sp>
    </p:spTree>
    <p:extLst>
      <p:ext uri="{BB962C8B-B14F-4D97-AF65-F5344CB8AC3E}">
        <p14:creationId xmlns:p14="http://schemas.microsoft.com/office/powerpoint/2010/main" val="114542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r>
              <a:rPr lang="en-GB" dirty="0"/>
              <a:t>New slide</a:t>
            </a:r>
          </a:p>
        </p:txBody>
      </p:sp>
      <p:sp>
        <p:nvSpPr>
          <p:cNvPr id="4" name="Slide Number Placeholder 3"/>
          <p:cNvSpPr>
            <a:spLocks noGrp="1"/>
          </p:cNvSpPr>
          <p:nvPr>
            <p:ph type="sldNum" sz="quarter" idx="5"/>
          </p:nvPr>
        </p:nvSpPr>
        <p:spPr/>
        <p:txBody>
          <a:bodyPr/>
          <a:lstStyle/>
          <a:p>
            <a:fld id="{DF1B50AA-0FAC-4063-8C3D-3F6DADBE17CF}" type="slidenum">
              <a:rPr lang="en-IE" smtClean="0"/>
              <a:t>32</a:t>
            </a:fld>
            <a:endParaRPr lang="en-IE"/>
          </a:p>
        </p:txBody>
      </p:sp>
    </p:spTree>
    <p:extLst>
      <p:ext uri="{BB962C8B-B14F-4D97-AF65-F5344CB8AC3E}">
        <p14:creationId xmlns:p14="http://schemas.microsoft.com/office/powerpoint/2010/main" val="2036181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solidFill>
                  <a:prstClr val="black"/>
                </a:solidFill>
              </a:rPr>
              <a:pPr/>
              <a:t>33</a:t>
            </a:fld>
            <a:endParaRPr lang="en-IE">
              <a:solidFill>
                <a:prstClr val="black"/>
              </a:solidFill>
            </a:endParaRPr>
          </a:p>
        </p:txBody>
      </p:sp>
    </p:spTree>
    <p:extLst>
      <p:ext uri="{BB962C8B-B14F-4D97-AF65-F5344CB8AC3E}">
        <p14:creationId xmlns:p14="http://schemas.microsoft.com/office/powerpoint/2010/main" val="84729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34</a:t>
            </a:fld>
            <a:endParaRPr lang="en-IE"/>
          </a:p>
        </p:txBody>
      </p:sp>
    </p:spTree>
    <p:extLst>
      <p:ext uri="{BB962C8B-B14F-4D97-AF65-F5344CB8AC3E}">
        <p14:creationId xmlns:p14="http://schemas.microsoft.com/office/powerpoint/2010/main" val="229997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6</a:t>
            </a:fld>
            <a:endParaRPr lang="en-IE"/>
          </a:p>
        </p:txBody>
      </p:sp>
    </p:spTree>
    <p:extLst>
      <p:ext uri="{BB962C8B-B14F-4D97-AF65-F5344CB8AC3E}">
        <p14:creationId xmlns:p14="http://schemas.microsoft.com/office/powerpoint/2010/main" val="424265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pPr marL="172239" indent="-172239" defTabSz="918606">
              <a:buFontTx/>
              <a:buChar char="-"/>
              <a:defRPr/>
            </a:pPr>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8</a:t>
            </a:fld>
            <a:endParaRPr lang="en-IE"/>
          </a:p>
        </p:txBody>
      </p:sp>
    </p:spTree>
    <p:extLst>
      <p:ext uri="{BB962C8B-B14F-4D97-AF65-F5344CB8AC3E}">
        <p14:creationId xmlns:p14="http://schemas.microsoft.com/office/powerpoint/2010/main" val="88474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9</a:t>
            </a:fld>
            <a:endParaRPr lang="en-IE"/>
          </a:p>
        </p:txBody>
      </p:sp>
    </p:spTree>
    <p:extLst>
      <p:ext uri="{BB962C8B-B14F-4D97-AF65-F5344CB8AC3E}">
        <p14:creationId xmlns:p14="http://schemas.microsoft.com/office/powerpoint/2010/main" val="251403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DF1B50AA-0FAC-4063-8C3D-3F6DADBE17CF}" type="slidenum">
              <a:rPr lang="en-IE" smtClean="0"/>
              <a:t>10</a:t>
            </a:fld>
            <a:endParaRPr lang="en-IE"/>
          </a:p>
        </p:txBody>
      </p:sp>
    </p:spTree>
    <p:extLst>
      <p:ext uri="{BB962C8B-B14F-4D97-AF65-F5344CB8AC3E}">
        <p14:creationId xmlns:p14="http://schemas.microsoft.com/office/powerpoint/2010/main" val="270837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31838"/>
            <a:ext cx="6518275" cy="36671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1B50AA-0FAC-4063-8C3D-3F6DADBE17CF}" type="slidenum">
              <a:rPr lang="en-IE" smtClean="0"/>
              <a:t>11</a:t>
            </a:fld>
            <a:endParaRPr lang="en-IE"/>
          </a:p>
        </p:txBody>
      </p:sp>
    </p:spTree>
    <p:extLst>
      <p:ext uri="{BB962C8B-B14F-4D97-AF65-F5344CB8AC3E}">
        <p14:creationId xmlns:p14="http://schemas.microsoft.com/office/powerpoint/2010/main" val="276661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12</a:t>
            </a:fld>
            <a:endParaRPr lang="en-IE"/>
          </a:p>
        </p:txBody>
      </p:sp>
    </p:spTree>
    <p:extLst>
      <p:ext uri="{BB962C8B-B14F-4D97-AF65-F5344CB8AC3E}">
        <p14:creationId xmlns:p14="http://schemas.microsoft.com/office/powerpoint/2010/main" val="86038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F1B50AA-0FAC-4063-8C3D-3F6DADBE17CF}" type="slidenum">
              <a:rPr lang="en-IE" smtClean="0"/>
              <a:t>13</a:t>
            </a:fld>
            <a:endParaRPr lang="en-IE"/>
          </a:p>
        </p:txBody>
      </p:sp>
    </p:spTree>
    <p:extLst>
      <p:ext uri="{BB962C8B-B14F-4D97-AF65-F5344CB8AC3E}">
        <p14:creationId xmlns:p14="http://schemas.microsoft.com/office/powerpoint/2010/main" val="244157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59821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395789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8"/>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857E4D-53F0-4755-91BB-1B583A3485B0}"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80841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384CD-EDB0-4369-AD3A-B0069C8E5E77}"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400216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B4112-EC9D-4C87-A497-8C084E01093B}"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27797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97470B-5EBC-464F-971B-0B8229AAB6D6}"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16902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3EDF71-9A2C-4DDD-B351-3DDFA2257BE8}" type="datetime1">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059252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2292EB-0096-425B-A6B3-F931500C7DD7}" type="datetime1">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638464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2F73-F38C-4723-91FA-AB9AF054377A}" type="datetime1">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684389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67" y="204797"/>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65E00-F376-46CE-B3D2-99F72C549DE0}"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33524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77849-7EC3-47D2-9615-F0F883382412}"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06492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9A87E-EF64-45FF-BE63-86999B465211}"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200131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4565836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C614EE-852E-464B-964D-86A702B5A70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86698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165541992"/>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097431432"/>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56407873"/>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26266300"/>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645001641"/>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387733233"/>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58838246"/>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053545668"/>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85694286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15704"/>
            <a:ext cx="7772400" cy="1102519"/>
          </a:xfrm>
        </p:spPr>
        <p:txBody>
          <a:bodyPr/>
          <a:lstStyle>
            <a:lvl1pPr>
              <a:defRPr sz="3000"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435846"/>
            <a:ext cx="6400800" cy="1188132"/>
          </a:xfrm>
        </p:spPr>
        <p:txBody>
          <a:bodyPr/>
          <a:lstStyle>
            <a:lvl1pPr marL="0" indent="0" algn="ctr">
              <a:buNone/>
              <a:defRPr b="0" i="0">
                <a:solidFill>
                  <a:schemeClr val="accent3"/>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10245382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73552723"/>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8795351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15704"/>
            <a:ext cx="7772400" cy="1102519"/>
          </a:xfrm>
        </p:spPr>
        <p:txBody>
          <a:bodyPr/>
          <a:lstStyle>
            <a:lvl1pPr>
              <a:defRPr sz="3000"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435846"/>
            <a:ext cx="6400800" cy="1188132"/>
          </a:xfrm>
        </p:spPr>
        <p:txBody>
          <a:bodyPr/>
          <a:lstStyle>
            <a:lvl1pPr marL="0" indent="0" algn="ctr">
              <a:buNone/>
              <a:defRPr b="0" i="0">
                <a:solidFill>
                  <a:schemeClr val="accent3"/>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154209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322637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5" name="Footer Placeholder 4"/>
          <p:cNvSpPr>
            <a:spLocks noGrp="1"/>
          </p:cNvSpPr>
          <p:nvPr>
            <p:ph type="ftr" sz="quarter" idx="11"/>
          </p:nvPr>
        </p:nvSpPr>
        <p:spPr/>
        <p:txBody>
          <a:bodyPr/>
          <a:lstStyle/>
          <a:p>
            <a:endParaRPr lang="en-IE">
              <a:solidFill>
                <a:srgbClr val="3C1053">
                  <a:tint val="75000"/>
                </a:srgbClr>
              </a:solidFill>
            </a:endParaRPr>
          </a:p>
        </p:txBody>
      </p:sp>
      <p:sp>
        <p:nvSpPr>
          <p:cNvPr id="6" name="Slide Number Placeholder 5"/>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46375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100" b="0" i="0">
                <a:latin typeface="Calibri" panose="020F0502020204030204" pitchFamily="34" charset="0"/>
                <a:cs typeface="Calibri" panose="020F0502020204030204" pitchFamily="34" charset="0"/>
              </a:defRPr>
            </a:lvl1pPr>
            <a:lvl2pPr>
              <a:defRPr sz="1800" b="0" i="0">
                <a:latin typeface="Calibri" panose="020F0502020204030204" pitchFamily="34" charset="0"/>
                <a:cs typeface="Calibri" panose="020F0502020204030204" pitchFamily="34" charset="0"/>
              </a:defRPr>
            </a:lvl2pPr>
            <a:lvl3pPr>
              <a:defRPr sz="1500" b="0" i="0">
                <a:latin typeface="Calibri" panose="020F0502020204030204" pitchFamily="34" charset="0"/>
                <a:cs typeface="Calibri" panose="020F0502020204030204" pitchFamily="34" charset="0"/>
              </a:defRPr>
            </a:lvl3pPr>
            <a:lvl4pPr>
              <a:defRPr sz="1350" b="0" i="0">
                <a:latin typeface="Calibri" panose="020F0502020204030204" pitchFamily="34" charset="0"/>
                <a:cs typeface="Calibri" panose="020F0502020204030204" pitchFamily="34" charset="0"/>
              </a:defRPr>
            </a:lvl4pPr>
            <a:lvl5pPr>
              <a:defRPr sz="135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100" b="0" i="0">
                <a:latin typeface="Calibri" panose="020F0502020204030204" pitchFamily="34" charset="0"/>
                <a:cs typeface="Calibri" panose="020F0502020204030204" pitchFamily="34" charset="0"/>
              </a:defRPr>
            </a:lvl1pPr>
            <a:lvl2pPr>
              <a:defRPr sz="1800" b="0" i="0">
                <a:latin typeface="Calibri" panose="020F0502020204030204" pitchFamily="34" charset="0"/>
                <a:cs typeface="Calibri" panose="020F0502020204030204" pitchFamily="34" charset="0"/>
              </a:defRPr>
            </a:lvl2pPr>
            <a:lvl3pPr>
              <a:defRPr sz="1500" b="0" i="0">
                <a:latin typeface="Calibri" panose="020F0502020204030204" pitchFamily="34" charset="0"/>
                <a:cs typeface="Calibri" panose="020F0502020204030204" pitchFamily="34" charset="0"/>
              </a:defRPr>
            </a:lvl3pPr>
            <a:lvl4pPr>
              <a:defRPr sz="1350" b="0" i="0">
                <a:latin typeface="Calibri" panose="020F0502020204030204" pitchFamily="34" charset="0"/>
                <a:cs typeface="Calibri" panose="020F0502020204030204" pitchFamily="34" charset="0"/>
              </a:defRPr>
            </a:lvl4pPr>
            <a:lvl5pPr>
              <a:defRPr sz="135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1341719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005577"/>
            <a:ext cx="4040188" cy="625580"/>
          </a:xfrm>
        </p:spPr>
        <p:txBody>
          <a:bodyPr anchor="b"/>
          <a:lstStyle>
            <a:lvl1pPr marL="0" indent="0">
              <a:buNone/>
              <a:defRPr sz="1800" b="0" i="0">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b="0" i="0">
                <a:latin typeface="Calibri" panose="020F0502020204030204" pitchFamily="34" charset="0"/>
                <a:cs typeface="Calibri" panose="020F0502020204030204" pitchFamily="34" charset="0"/>
              </a:defRPr>
            </a:lvl1pPr>
            <a:lvl2pPr>
              <a:defRPr sz="1500" b="0" i="0">
                <a:latin typeface="Calibri" panose="020F0502020204030204" pitchFamily="34" charset="0"/>
                <a:cs typeface="Calibri" panose="020F0502020204030204" pitchFamily="34" charset="0"/>
              </a:defRPr>
            </a:lvl2pPr>
            <a:lvl3pPr>
              <a:defRPr sz="1350" b="0" i="0">
                <a:latin typeface="Calibri" panose="020F0502020204030204" pitchFamily="34" charset="0"/>
                <a:cs typeface="Calibri" panose="020F0502020204030204" pitchFamily="34" charset="0"/>
              </a:defRPr>
            </a:lvl3pPr>
            <a:lvl4pPr>
              <a:defRPr sz="1200" b="0" i="0">
                <a:latin typeface="Calibri" panose="020F0502020204030204" pitchFamily="34" charset="0"/>
                <a:cs typeface="Calibri" panose="020F0502020204030204" pitchFamily="34" charset="0"/>
              </a:defRPr>
            </a:lvl4pPr>
            <a:lvl5pPr>
              <a:defRPr sz="1200" b="0" i="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3" y="1005577"/>
            <a:ext cx="4041775" cy="625580"/>
          </a:xfrm>
        </p:spPr>
        <p:txBody>
          <a:bodyPr anchor="b"/>
          <a:lstStyle>
            <a:lvl1pPr marL="0" indent="0">
              <a:buNone/>
              <a:defRPr sz="1800" b="0" i="0">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b="0" i="0">
                <a:latin typeface="Calibri" panose="020F0502020204030204" pitchFamily="34" charset="0"/>
                <a:cs typeface="Calibri" panose="020F0502020204030204" pitchFamily="34" charset="0"/>
              </a:defRPr>
            </a:lvl1pPr>
            <a:lvl2pPr>
              <a:defRPr sz="1500" b="0" i="0">
                <a:latin typeface="Calibri" panose="020F0502020204030204" pitchFamily="34" charset="0"/>
                <a:cs typeface="Calibri" panose="020F0502020204030204" pitchFamily="34" charset="0"/>
              </a:defRPr>
            </a:lvl2pPr>
            <a:lvl3pPr>
              <a:defRPr sz="1350" b="0" i="0">
                <a:latin typeface="Calibri" panose="020F0502020204030204" pitchFamily="34" charset="0"/>
                <a:cs typeface="Calibri" panose="020F0502020204030204" pitchFamily="34" charset="0"/>
              </a:defRPr>
            </a:lvl3pPr>
            <a:lvl4pPr>
              <a:defRPr sz="1200" b="0" i="0">
                <a:latin typeface="Calibri" panose="020F0502020204030204" pitchFamily="34" charset="0"/>
                <a:cs typeface="Calibri" panose="020F0502020204030204" pitchFamily="34" charset="0"/>
              </a:defRPr>
            </a:lvl4pPr>
            <a:lvl5pPr>
              <a:defRPr sz="1200" b="0" i="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8" name="Footer Placeholder 7"/>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9" name="Slide Number Placeholder 8"/>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52113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135605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3" name="Footer Placeholder 2"/>
          <p:cNvSpPr>
            <a:spLocks noGrp="1"/>
          </p:cNvSpPr>
          <p:nvPr>
            <p:ph type="ftr" sz="quarter" idx="11"/>
          </p:nvPr>
        </p:nvSpPr>
        <p:spPr/>
        <p:txBody>
          <a:bodyPr/>
          <a:lstStyle/>
          <a:p>
            <a:endParaRPr lang="en-IE">
              <a:solidFill>
                <a:srgbClr val="3C1053">
                  <a:tint val="75000"/>
                </a:srgbClr>
              </a:solidFill>
            </a:endParaRPr>
          </a:p>
        </p:txBody>
      </p:sp>
      <p:sp>
        <p:nvSpPr>
          <p:cNvPr id="4" name="Slide Number Placeholder 3"/>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73143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009463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951571"/>
            <a:ext cx="5111750" cy="3643052"/>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b="0" i="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80717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b="0" i="0">
                <a:latin typeface="Calibri" panose="020F0502020204030204" pitchFamily="34" charset="0"/>
                <a:cs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41"/>
            <a:ext cx="5486400" cy="603647"/>
          </a:xfrm>
        </p:spPr>
        <p:txBody>
          <a:bodyPr/>
          <a:lstStyle>
            <a:lvl1pPr marL="0" indent="0">
              <a:buNone/>
              <a:defRPr sz="1050" b="0" i="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422801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25675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5" name="Footer Placeholder 4"/>
          <p:cNvSpPr>
            <a:spLocks noGrp="1"/>
          </p:cNvSpPr>
          <p:nvPr>
            <p:ph type="ftr" sz="quarter" idx="11"/>
          </p:nvPr>
        </p:nvSpPr>
        <p:spPr/>
        <p:txBody>
          <a:bodyPr/>
          <a:lstStyle/>
          <a:p>
            <a:endParaRPr lang="en-IE">
              <a:solidFill>
                <a:srgbClr val="3C1053">
                  <a:tint val="75000"/>
                </a:srgbClr>
              </a:solidFill>
            </a:endParaRPr>
          </a:p>
        </p:txBody>
      </p:sp>
      <p:sp>
        <p:nvSpPr>
          <p:cNvPr id="6" name="Slide Number Placeholder 5"/>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402108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solidFill>
                  <a:schemeClr val="accent3"/>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95288" y="1005577"/>
            <a:ext cx="8640762" cy="3672390"/>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423538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6"/>
          <p:cNvSpPr>
            <a:spLocks noGrp="1"/>
          </p:cNvSpPr>
          <p:nvPr>
            <p:ph type="body" sz="quarter" idx="13"/>
          </p:nvPr>
        </p:nvSpPr>
        <p:spPr>
          <a:xfrm>
            <a:off x="395288" y="1006078"/>
            <a:ext cx="8640762" cy="367188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992942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95292" y="1059657"/>
            <a:ext cx="8569325" cy="3618310"/>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416549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6"/>
          <p:cNvSpPr>
            <a:spLocks noGrp="1"/>
          </p:cNvSpPr>
          <p:nvPr>
            <p:ph type="body" sz="quarter" idx="13"/>
          </p:nvPr>
        </p:nvSpPr>
        <p:spPr>
          <a:xfrm>
            <a:off x="468317" y="951310"/>
            <a:ext cx="8567737" cy="3780234"/>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48040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716016" y="0"/>
            <a:ext cx="4460076" cy="857250"/>
          </a:xfrm>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2" name="Content Placeholder 11"/>
          <p:cNvSpPr>
            <a:spLocks noGrp="1"/>
          </p:cNvSpPr>
          <p:nvPr>
            <p:ph sz="quarter" idx="14"/>
          </p:nvPr>
        </p:nvSpPr>
        <p:spPr>
          <a:xfrm>
            <a:off x="4716474" y="897744"/>
            <a:ext cx="4319587"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322076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644008" y="0"/>
            <a:ext cx="4532084" cy="857250"/>
          </a:xfrm>
        </p:spPr>
        <p:txBody>
          <a:bodyPr/>
          <a:lstStyle>
            <a:lvl1pPr>
              <a:defRPr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8" name="Content Placeholder 11"/>
          <p:cNvSpPr>
            <a:spLocks noGrp="1"/>
          </p:cNvSpPr>
          <p:nvPr>
            <p:ph sz="quarter" idx="14"/>
          </p:nvPr>
        </p:nvSpPr>
        <p:spPr>
          <a:xfrm>
            <a:off x="4716474" y="897744"/>
            <a:ext cx="4319587" cy="3833813"/>
          </a:xfrm>
        </p:spPr>
        <p:txBody>
          <a:bodyPr/>
          <a:lstStyle>
            <a:lvl1pPr>
              <a:defRPr b="0" i="0">
                <a:solidFill>
                  <a:schemeClr val="bg1"/>
                </a:solidFill>
                <a:latin typeface="Calibri" panose="020F0502020204030204" pitchFamily="34" charset="0"/>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5264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009818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644008" y="0"/>
            <a:ext cx="4532084" cy="857250"/>
          </a:xfrm>
        </p:spPr>
        <p:txBody>
          <a:bodyPr/>
          <a:lstStyle>
            <a:lvl1pPr>
              <a:defRPr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8" name="Content Placeholder 11"/>
          <p:cNvSpPr>
            <a:spLocks noGrp="1"/>
          </p:cNvSpPr>
          <p:nvPr>
            <p:ph sz="quarter" idx="14"/>
          </p:nvPr>
        </p:nvSpPr>
        <p:spPr>
          <a:xfrm>
            <a:off x="4716474" y="897744"/>
            <a:ext cx="4319587"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39150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2882261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966530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696455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7"/>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52636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153293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852944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611389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62875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21980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81566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205110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30872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41"/>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593257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318863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736204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15704"/>
            <a:ext cx="7772400" cy="1102519"/>
          </a:xfrm>
        </p:spPr>
        <p:txBody>
          <a:bodyPr/>
          <a:lstStyle>
            <a:lvl1pPr>
              <a:defRPr sz="3000"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435846"/>
            <a:ext cx="6400800" cy="1188132"/>
          </a:xfrm>
        </p:spPr>
        <p:txBody>
          <a:bodyPr/>
          <a:lstStyle>
            <a:lvl1pPr marL="0" indent="0" algn="ctr">
              <a:buNone/>
              <a:defRPr b="0" i="0">
                <a:solidFill>
                  <a:schemeClr val="accent3"/>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3646210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815704"/>
            <a:ext cx="7772400" cy="1102519"/>
          </a:xfrm>
        </p:spPr>
        <p:txBody>
          <a:bodyPr/>
          <a:lstStyle>
            <a:lvl1pPr>
              <a:defRPr sz="3000"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435846"/>
            <a:ext cx="6400800" cy="1188132"/>
          </a:xfrm>
        </p:spPr>
        <p:txBody>
          <a:bodyPr/>
          <a:lstStyle>
            <a:lvl1pPr marL="0" indent="0" algn="ctr">
              <a:buNone/>
              <a:defRPr b="0" i="0">
                <a:solidFill>
                  <a:schemeClr val="accent3"/>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66612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3948497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5" name="Footer Placeholder 4"/>
          <p:cNvSpPr>
            <a:spLocks noGrp="1"/>
          </p:cNvSpPr>
          <p:nvPr>
            <p:ph type="ftr" sz="quarter" idx="11"/>
          </p:nvPr>
        </p:nvSpPr>
        <p:spPr/>
        <p:txBody>
          <a:bodyPr/>
          <a:lstStyle/>
          <a:p>
            <a:endParaRPr lang="en-IE">
              <a:solidFill>
                <a:srgbClr val="3C1053">
                  <a:tint val="75000"/>
                </a:srgbClr>
              </a:solidFill>
            </a:endParaRPr>
          </a:p>
        </p:txBody>
      </p:sp>
      <p:sp>
        <p:nvSpPr>
          <p:cNvPr id="6" name="Slide Number Placeholder 5"/>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3893420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100" b="0" i="0">
                <a:latin typeface="Calibri" panose="020F0502020204030204" pitchFamily="34" charset="0"/>
                <a:cs typeface="Calibri" panose="020F0502020204030204" pitchFamily="34" charset="0"/>
              </a:defRPr>
            </a:lvl1pPr>
            <a:lvl2pPr>
              <a:defRPr sz="1800" b="0" i="0">
                <a:latin typeface="Calibri" panose="020F0502020204030204" pitchFamily="34" charset="0"/>
                <a:cs typeface="Calibri" panose="020F0502020204030204" pitchFamily="34" charset="0"/>
              </a:defRPr>
            </a:lvl2pPr>
            <a:lvl3pPr>
              <a:defRPr sz="1500" b="0" i="0">
                <a:latin typeface="Calibri" panose="020F0502020204030204" pitchFamily="34" charset="0"/>
                <a:cs typeface="Calibri" panose="020F0502020204030204" pitchFamily="34" charset="0"/>
              </a:defRPr>
            </a:lvl3pPr>
            <a:lvl4pPr>
              <a:defRPr sz="1350" b="0" i="0">
                <a:latin typeface="Calibri" panose="020F0502020204030204" pitchFamily="34" charset="0"/>
                <a:cs typeface="Calibri" panose="020F0502020204030204" pitchFamily="34" charset="0"/>
              </a:defRPr>
            </a:lvl4pPr>
            <a:lvl5pPr>
              <a:defRPr sz="135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100" b="0" i="0">
                <a:latin typeface="Calibri" panose="020F0502020204030204" pitchFamily="34" charset="0"/>
                <a:cs typeface="Calibri" panose="020F0502020204030204" pitchFamily="34" charset="0"/>
              </a:defRPr>
            </a:lvl1pPr>
            <a:lvl2pPr>
              <a:defRPr sz="1800" b="0" i="0">
                <a:latin typeface="Calibri" panose="020F0502020204030204" pitchFamily="34" charset="0"/>
                <a:cs typeface="Calibri" panose="020F0502020204030204" pitchFamily="34" charset="0"/>
              </a:defRPr>
            </a:lvl2pPr>
            <a:lvl3pPr>
              <a:defRPr sz="1500" b="0" i="0">
                <a:latin typeface="Calibri" panose="020F0502020204030204" pitchFamily="34" charset="0"/>
                <a:cs typeface="Calibri" panose="020F0502020204030204" pitchFamily="34" charset="0"/>
              </a:defRPr>
            </a:lvl3pPr>
            <a:lvl4pPr>
              <a:defRPr sz="1350" b="0" i="0">
                <a:latin typeface="Calibri" panose="020F0502020204030204" pitchFamily="34" charset="0"/>
                <a:cs typeface="Calibri" panose="020F0502020204030204" pitchFamily="34" charset="0"/>
              </a:defRPr>
            </a:lvl4pPr>
            <a:lvl5pPr>
              <a:defRPr sz="1350" b="0" i="0">
                <a:latin typeface="Calibri" panose="020F0502020204030204" pitchFamily="34" charset="0"/>
                <a:cs typeface="Calibri" panose="020F0502020204030204"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4098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738225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005577"/>
            <a:ext cx="4040188" cy="625580"/>
          </a:xfrm>
        </p:spPr>
        <p:txBody>
          <a:bodyPr anchor="b"/>
          <a:lstStyle>
            <a:lvl1pPr marL="0" indent="0">
              <a:buNone/>
              <a:defRPr sz="1800" b="0" i="0">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b="0" i="0">
                <a:latin typeface="Calibri" panose="020F0502020204030204" pitchFamily="34" charset="0"/>
                <a:cs typeface="Calibri" panose="020F0502020204030204" pitchFamily="34" charset="0"/>
              </a:defRPr>
            </a:lvl1pPr>
            <a:lvl2pPr>
              <a:defRPr sz="1500" b="0" i="0">
                <a:latin typeface="Calibri" panose="020F0502020204030204" pitchFamily="34" charset="0"/>
                <a:cs typeface="Calibri" panose="020F0502020204030204" pitchFamily="34" charset="0"/>
              </a:defRPr>
            </a:lvl2pPr>
            <a:lvl3pPr>
              <a:defRPr sz="1350" b="0" i="0">
                <a:latin typeface="Calibri" panose="020F0502020204030204" pitchFamily="34" charset="0"/>
                <a:cs typeface="Calibri" panose="020F0502020204030204" pitchFamily="34" charset="0"/>
              </a:defRPr>
            </a:lvl3pPr>
            <a:lvl4pPr>
              <a:defRPr sz="1200" b="0" i="0">
                <a:latin typeface="Calibri" panose="020F0502020204030204" pitchFamily="34" charset="0"/>
                <a:cs typeface="Calibri" panose="020F0502020204030204" pitchFamily="34" charset="0"/>
              </a:defRPr>
            </a:lvl4pPr>
            <a:lvl5pPr>
              <a:defRPr sz="1200" b="0" i="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33" y="1005577"/>
            <a:ext cx="4041775" cy="625580"/>
          </a:xfrm>
        </p:spPr>
        <p:txBody>
          <a:bodyPr anchor="b"/>
          <a:lstStyle>
            <a:lvl1pPr marL="0" indent="0">
              <a:buNone/>
              <a:defRPr sz="1800" b="0" i="0">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b="0" i="0">
                <a:latin typeface="Calibri" panose="020F0502020204030204" pitchFamily="34" charset="0"/>
                <a:cs typeface="Calibri" panose="020F0502020204030204" pitchFamily="34" charset="0"/>
              </a:defRPr>
            </a:lvl1pPr>
            <a:lvl2pPr>
              <a:defRPr sz="1500" b="0" i="0">
                <a:latin typeface="Calibri" panose="020F0502020204030204" pitchFamily="34" charset="0"/>
                <a:cs typeface="Calibri" panose="020F0502020204030204" pitchFamily="34" charset="0"/>
              </a:defRPr>
            </a:lvl2pPr>
            <a:lvl3pPr>
              <a:defRPr sz="1350" b="0" i="0">
                <a:latin typeface="Calibri" panose="020F0502020204030204" pitchFamily="34" charset="0"/>
                <a:cs typeface="Calibri" panose="020F0502020204030204" pitchFamily="34" charset="0"/>
              </a:defRPr>
            </a:lvl3pPr>
            <a:lvl4pPr>
              <a:defRPr sz="1200" b="0" i="0">
                <a:latin typeface="Calibri" panose="020F0502020204030204" pitchFamily="34" charset="0"/>
                <a:cs typeface="Calibri" panose="020F0502020204030204" pitchFamily="34" charset="0"/>
              </a:defRPr>
            </a:lvl4pPr>
            <a:lvl5pPr>
              <a:defRPr sz="1200" b="0" i="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8" name="Footer Placeholder 7"/>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9" name="Slide Number Placeholder 8"/>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31988428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4288186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3" name="Footer Placeholder 2"/>
          <p:cNvSpPr>
            <a:spLocks noGrp="1"/>
          </p:cNvSpPr>
          <p:nvPr>
            <p:ph type="ftr" sz="quarter" idx="11"/>
          </p:nvPr>
        </p:nvSpPr>
        <p:spPr/>
        <p:txBody>
          <a:bodyPr/>
          <a:lstStyle/>
          <a:p>
            <a:endParaRPr lang="en-IE">
              <a:solidFill>
                <a:srgbClr val="3C1053">
                  <a:tint val="75000"/>
                </a:srgbClr>
              </a:solidFill>
            </a:endParaRPr>
          </a:p>
        </p:txBody>
      </p:sp>
      <p:sp>
        <p:nvSpPr>
          <p:cNvPr id="4" name="Slide Number Placeholder 3"/>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12658986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951571"/>
            <a:ext cx="5111750" cy="3643052"/>
          </a:xfrm>
        </p:spPr>
        <p:txBody>
          <a:bodyPr/>
          <a:lstStyle>
            <a:lvl1pPr>
              <a:defRPr sz="2400" b="0" i="0">
                <a:latin typeface="Calibri" panose="020F0502020204030204" pitchFamily="34" charset="0"/>
                <a:cs typeface="Calibri" panose="020F0502020204030204" pitchFamily="34" charset="0"/>
              </a:defRPr>
            </a:lvl1pPr>
            <a:lvl2pPr>
              <a:defRPr sz="21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500" b="0" i="0">
                <a:latin typeface="Calibri" panose="020F0502020204030204" pitchFamily="34" charset="0"/>
                <a:cs typeface="Calibri" panose="020F0502020204030204" pitchFamily="34" charset="0"/>
              </a:defRPr>
            </a:lvl4pPr>
            <a:lvl5pPr>
              <a:defRPr sz="1500" b="0"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b="0" i="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353346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b="0" i="0">
                <a:latin typeface="Calibri" panose="020F0502020204030204" pitchFamily="34" charset="0"/>
                <a:cs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41"/>
            <a:ext cx="5486400" cy="603647"/>
          </a:xfrm>
        </p:spPr>
        <p:txBody>
          <a:bodyPr/>
          <a:lstStyle>
            <a:lvl1pPr marL="0" indent="0">
              <a:buNone/>
              <a:defRPr sz="1050" b="0" i="0">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6" name="Footer Placeholder 5"/>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7" name="Slide Number Placeholder 6"/>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1241263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2115001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5" name="Footer Placeholder 4"/>
          <p:cNvSpPr>
            <a:spLocks noGrp="1"/>
          </p:cNvSpPr>
          <p:nvPr>
            <p:ph type="ftr" sz="quarter" idx="11"/>
          </p:nvPr>
        </p:nvSpPr>
        <p:spPr/>
        <p:txBody>
          <a:bodyPr/>
          <a:lstStyle/>
          <a:p>
            <a:endParaRPr lang="en-IE">
              <a:solidFill>
                <a:srgbClr val="3C1053">
                  <a:tint val="75000"/>
                </a:srgbClr>
              </a:solidFill>
            </a:endParaRPr>
          </a:p>
        </p:txBody>
      </p:sp>
      <p:sp>
        <p:nvSpPr>
          <p:cNvPr id="6" name="Slide Number Placeholder 5"/>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131817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solidFill>
                  <a:schemeClr val="accent3"/>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95288" y="1005577"/>
            <a:ext cx="8640762" cy="3672390"/>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88965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6"/>
          <p:cNvSpPr>
            <a:spLocks noGrp="1"/>
          </p:cNvSpPr>
          <p:nvPr>
            <p:ph type="body" sz="quarter" idx="13"/>
          </p:nvPr>
        </p:nvSpPr>
        <p:spPr>
          <a:xfrm>
            <a:off x="395288" y="1006078"/>
            <a:ext cx="8640762" cy="3671888"/>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81124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95292" y="1059657"/>
            <a:ext cx="8569325" cy="3618310"/>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14871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158736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6"/>
          <p:cNvSpPr>
            <a:spLocks noGrp="1"/>
          </p:cNvSpPr>
          <p:nvPr>
            <p:ph type="body" sz="quarter" idx="13"/>
          </p:nvPr>
        </p:nvSpPr>
        <p:spPr>
          <a:xfrm>
            <a:off x="468317" y="951310"/>
            <a:ext cx="8567737" cy="3780234"/>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339081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716016" y="0"/>
            <a:ext cx="4460076" cy="857250"/>
          </a:xfrm>
        </p:spPr>
        <p:txBody>
          <a:bodyPr/>
          <a:lstStyle>
            <a:lvl1pPr>
              <a:defRPr b="0" i="0">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8"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2" name="Content Placeholder 11"/>
          <p:cNvSpPr>
            <a:spLocks noGrp="1"/>
          </p:cNvSpPr>
          <p:nvPr>
            <p:ph sz="quarter" idx="14"/>
          </p:nvPr>
        </p:nvSpPr>
        <p:spPr>
          <a:xfrm>
            <a:off x="4716474" y="897744"/>
            <a:ext cx="4319587"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730330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644008" y="0"/>
            <a:ext cx="4532084" cy="857250"/>
          </a:xfrm>
        </p:spPr>
        <p:txBody>
          <a:bodyPr/>
          <a:lstStyle>
            <a:lvl1pPr>
              <a:defRPr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8" name="Content Placeholder 11"/>
          <p:cNvSpPr>
            <a:spLocks noGrp="1"/>
          </p:cNvSpPr>
          <p:nvPr>
            <p:ph sz="quarter" idx="14"/>
          </p:nvPr>
        </p:nvSpPr>
        <p:spPr>
          <a:xfrm>
            <a:off x="4716474" y="897744"/>
            <a:ext cx="4319587" cy="3833813"/>
          </a:xfrm>
        </p:spPr>
        <p:txBody>
          <a:bodyPr/>
          <a:lstStyle>
            <a:lvl1pPr>
              <a:defRPr b="0" i="0">
                <a:solidFill>
                  <a:schemeClr val="bg1"/>
                </a:solidFill>
                <a:latin typeface="Calibri" panose="020F0502020204030204" pitchFamily="34" charset="0"/>
                <a:cs typeface="Calibri" panose="020F0502020204030204" pitchFamily="34" charset="0"/>
              </a:defRPr>
            </a:lvl1pPr>
            <a:lvl2pPr>
              <a:defRPr b="0" i="0">
                <a:solidFill>
                  <a:schemeClr val="bg1"/>
                </a:solidFill>
                <a:latin typeface="Calibri" panose="020F0502020204030204" pitchFamily="34" charset="0"/>
                <a:cs typeface="Calibri" panose="020F0502020204030204" pitchFamily="34" charset="0"/>
              </a:defRPr>
            </a:lvl2pPr>
            <a:lvl3pPr>
              <a:defRPr b="0" i="0">
                <a:solidFill>
                  <a:schemeClr val="bg1"/>
                </a:solidFill>
                <a:latin typeface="Calibri" panose="020F0502020204030204" pitchFamily="34" charset="0"/>
                <a:cs typeface="Calibri" panose="020F0502020204030204" pitchFamily="34" charset="0"/>
              </a:defRPr>
            </a:lvl3pPr>
            <a:lvl4pPr>
              <a:defRPr b="0" i="0">
                <a:solidFill>
                  <a:schemeClr val="bg1"/>
                </a:solidFill>
                <a:latin typeface="Calibri" panose="020F0502020204030204" pitchFamily="34" charset="0"/>
                <a:cs typeface="Calibri" panose="020F0502020204030204" pitchFamily="34" charset="0"/>
              </a:defRPr>
            </a:lvl4pPr>
            <a:lvl5pPr>
              <a:defRPr b="0" i="0">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480397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644008" y="0"/>
            <a:ext cx="4532084" cy="857250"/>
          </a:xfrm>
        </p:spPr>
        <p:txBody>
          <a:bodyPr/>
          <a:lstStyle>
            <a:lvl1pPr>
              <a:defRPr b="0" i="0">
                <a:solidFill>
                  <a:schemeClr val="accent2"/>
                </a:solidFill>
                <a:latin typeface="Calibri" panose="020F0502020204030204" pitchFamily="34" charset="0"/>
                <a:cs typeface="Calibri" panose="020F0502020204030204" pitchFamily="34" charset="0"/>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lvl1pPr>
              <a:defRPr b="0" i="0">
                <a:latin typeface="Calibri" panose="020F0502020204030204" pitchFamily="34" charset="0"/>
                <a:cs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4" name="Footer Placeholder 3"/>
          <p:cNvSpPr>
            <a:spLocks noGrp="1"/>
          </p:cNvSpPr>
          <p:nvPr>
            <p:ph type="ftr" sz="quarter" idx="11"/>
          </p:nvPr>
        </p:nvSpPr>
        <p:spPr/>
        <p:txBody>
          <a:bodyPr/>
          <a:lstStyle>
            <a:lvl1pPr>
              <a:defRPr b="0" i="0">
                <a:latin typeface="Calibri" panose="020F0502020204030204" pitchFamily="34" charset="0"/>
                <a:cs typeface="Calibri" panose="020F0502020204030204" pitchFamily="34" charset="0"/>
              </a:defRPr>
            </a:lvl1pPr>
          </a:lstStyle>
          <a:p>
            <a:endParaRPr lang="en-IE" dirty="0">
              <a:solidFill>
                <a:srgbClr val="3C1053">
                  <a:tint val="75000"/>
                </a:srgbClr>
              </a:solidFill>
            </a:endParaRPr>
          </a:p>
        </p:txBody>
      </p:sp>
      <p:sp>
        <p:nvSpPr>
          <p:cNvPr id="5" name="Slide Number Placeholder 4"/>
          <p:cNvSpPr>
            <a:spLocks noGrp="1"/>
          </p:cNvSpPr>
          <p:nvPr>
            <p:ph type="sldNum" sz="quarter" idx="12"/>
          </p:nvPr>
        </p:nvSpPr>
        <p:spPr/>
        <p:txBody>
          <a:bodyPr/>
          <a:lstStyle>
            <a:lvl1pPr>
              <a:defRPr b="0" i="0">
                <a:latin typeface="Calibri" panose="020F0502020204030204" pitchFamily="34" charset="0"/>
                <a:cs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
        <p:nvSpPr>
          <p:cNvPr id="7" name="Text Placeholder 7"/>
          <p:cNvSpPr>
            <a:spLocks noGrp="1"/>
          </p:cNvSpPr>
          <p:nvPr>
            <p:ph type="body" sz="quarter" idx="13"/>
          </p:nvPr>
        </p:nvSpPr>
        <p:spPr>
          <a:xfrm>
            <a:off x="323850" y="897744"/>
            <a:ext cx="4248150"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8" name="Content Placeholder 11"/>
          <p:cNvSpPr>
            <a:spLocks noGrp="1"/>
          </p:cNvSpPr>
          <p:nvPr>
            <p:ph sz="quarter" idx="14"/>
          </p:nvPr>
        </p:nvSpPr>
        <p:spPr>
          <a:xfrm>
            <a:off x="4716474" y="897744"/>
            <a:ext cx="4319587" cy="3833813"/>
          </a:xfr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18231621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41742786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2765380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91687641-8362-457B-B760-7E9E79B2E008}" type="datetimeFigureOut">
              <a:rPr lang="en-IE" smtClean="0">
                <a:solidFill>
                  <a:srgbClr val="3C1053">
                    <a:tint val="75000"/>
                  </a:srgbClr>
                </a:solidFill>
              </a:rPr>
              <a:pPr/>
              <a:t>09/03/2020</a:t>
            </a:fld>
            <a:endParaRPr lang="en-IE">
              <a:solidFill>
                <a:srgbClr val="3C1053">
                  <a:tint val="75000"/>
                </a:srgbClr>
              </a:solidFill>
            </a:endParaRPr>
          </a:p>
        </p:txBody>
      </p:sp>
      <p:sp>
        <p:nvSpPr>
          <p:cNvPr id="4" name="Footer Placeholder 3"/>
          <p:cNvSpPr>
            <a:spLocks noGrp="1"/>
          </p:cNvSpPr>
          <p:nvPr>
            <p:ph type="ftr" sz="quarter" idx="11"/>
          </p:nvPr>
        </p:nvSpPr>
        <p:spPr/>
        <p:txBody>
          <a:bodyPr/>
          <a:lstStyle/>
          <a:p>
            <a:endParaRPr lang="en-IE">
              <a:solidFill>
                <a:srgbClr val="3C1053">
                  <a:tint val="75000"/>
                </a:srgbClr>
              </a:solidFill>
            </a:endParaRPr>
          </a:p>
        </p:txBody>
      </p:sp>
      <p:sp>
        <p:nvSpPr>
          <p:cNvPr id="5" name="Slide Number Placeholder 4"/>
          <p:cNvSpPr>
            <a:spLocks noGrp="1"/>
          </p:cNvSpPr>
          <p:nvPr>
            <p:ph type="sldNum" sz="quarter" idx="12"/>
          </p:nvPr>
        </p:nvSpPr>
        <p:spPr/>
        <p:txBody>
          <a:bodyPr/>
          <a:lstStyle/>
          <a:p>
            <a:fld id="{C43CE166-8A1D-4708-84CD-E4BBCB15005F}" type="slidenum">
              <a:rPr lang="en-IE" smtClean="0">
                <a:solidFill>
                  <a:srgbClr val="3C1053">
                    <a:tint val="75000"/>
                  </a:srgbClr>
                </a:solidFill>
              </a:rPr>
              <a:pPr/>
              <a:t>‹#›</a:t>
            </a:fld>
            <a:endParaRPr lang="en-IE">
              <a:solidFill>
                <a:srgbClr val="3C1053">
                  <a:tint val="75000"/>
                </a:srgbClr>
              </a:solidFill>
            </a:endParaRPr>
          </a:p>
        </p:txBody>
      </p:sp>
    </p:spTree>
    <p:extLst>
      <p:ext uri="{BB962C8B-B14F-4D97-AF65-F5344CB8AC3E}">
        <p14:creationId xmlns:p14="http://schemas.microsoft.com/office/powerpoint/2010/main" val="1962114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1762090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4521904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2A3FE-5DC9-4662-90C1-FEA83E3F788D}"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12479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83467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42A3FE-5DC9-4662-90C1-FEA83E3F788D}"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3206429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42A3FE-5DC9-4662-90C1-FEA83E3F788D}" type="datetimeFigureOut">
              <a:rPr lang="en-GB" smtClean="0"/>
              <a:t>09/03/2020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3630879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42A3FE-5DC9-4662-90C1-FEA83E3F788D}" type="datetimeFigureOut">
              <a:rPr lang="en-GB" smtClean="0"/>
              <a:t>09/03/2020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3726009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A3FE-5DC9-4662-90C1-FEA83E3F788D}" type="datetimeFigureOut">
              <a:rPr lang="en-GB" smtClean="0"/>
              <a:t>09/03/2020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14026241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4021637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5426592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3240905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42A3FE-5DC9-4662-90C1-FEA83E3F788D}"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535B09-50E6-4F5C-880E-B284B0CAB3A3}" type="slidenum">
              <a:rPr lang="en-GB" smtClean="0"/>
              <a:t>‹#›</a:t>
            </a:fld>
            <a:endParaRPr lang="en-GB"/>
          </a:p>
        </p:txBody>
      </p:sp>
    </p:spTree>
    <p:extLst>
      <p:ext uri="{BB962C8B-B14F-4D97-AF65-F5344CB8AC3E}">
        <p14:creationId xmlns:p14="http://schemas.microsoft.com/office/powerpoint/2010/main" val="2523685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857E4D-53F0-4755-91BB-1B583A3485B0}"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0017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384CD-EDB0-4369-AD3A-B0069C8E5E77}"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398748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1862379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B4112-EC9D-4C87-A497-8C084E01093B}"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39214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97470B-5EBC-464F-971B-0B8229AAB6D6}"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911672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3EDF71-9A2C-4DDD-B351-3DDFA2257BE8}" type="datetime1">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38321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2292EB-0096-425B-A6B3-F931500C7DD7}" type="datetime1">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83808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2F73-F38C-4723-91FA-AB9AF054377A}" type="datetime1">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895661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3" y="204797"/>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65E00-F376-46CE-B3D2-99F72C549DE0}"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87624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3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77849-7EC3-47D2-9615-F0F883382412}"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0754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9A87E-EF64-45FF-BE63-86999B465211}"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8449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C614EE-852E-464B-964D-86A702B5A70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52106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857E4D-53F0-4755-91BB-1B583A3485B0}"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93497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41"/>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9688887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6384CD-EDB0-4369-AD3A-B0069C8E5E77}"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6053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B4112-EC9D-4C87-A497-8C084E01093B}"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552251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97470B-5EBC-464F-971B-0B8229AAB6D6}"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195161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3EDF71-9A2C-4DDD-B351-3DDFA2257BE8}" type="datetime1">
              <a:rPr lang="en-GB" smtClean="0">
                <a:solidFill>
                  <a:srgbClr val="3C1053">
                    <a:tint val="75000"/>
                  </a:srgbClr>
                </a:solidFill>
              </a:rPr>
              <a:pPr/>
              <a:t>09/03/2020</a:t>
            </a:fld>
            <a:endParaRPr lang="en-GB">
              <a:solidFill>
                <a:srgbClr val="3C1053">
                  <a:tint val="75000"/>
                </a:srgbClr>
              </a:solidFill>
            </a:endParaRPr>
          </a:p>
        </p:txBody>
      </p:sp>
      <p:sp>
        <p:nvSpPr>
          <p:cNvPr id="8" name="Footer Placeholder 7"/>
          <p:cNvSpPr>
            <a:spLocks noGrp="1"/>
          </p:cNvSpPr>
          <p:nvPr>
            <p:ph type="ftr" sz="quarter" idx="11"/>
          </p:nvPr>
        </p:nvSpPr>
        <p:spPr/>
        <p:txBody>
          <a:bodyPr/>
          <a:lstStyle/>
          <a:p>
            <a:endParaRPr lang="en-GB">
              <a:solidFill>
                <a:srgbClr val="3C1053">
                  <a:tint val="75000"/>
                </a:srgbClr>
              </a:solidFill>
            </a:endParaRPr>
          </a:p>
        </p:txBody>
      </p:sp>
      <p:sp>
        <p:nvSpPr>
          <p:cNvPr id="9" name="Slide Number Placeholder 8"/>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477272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2292EB-0096-425B-A6B3-F931500C7DD7}" type="datetime1">
              <a:rPr lang="en-GB" smtClean="0">
                <a:solidFill>
                  <a:srgbClr val="3C1053">
                    <a:tint val="75000"/>
                  </a:srgbClr>
                </a:solidFill>
              </a:rPr>
              <a:pPr/>
              <a:t>09/03/2020</a:t>
            </a:fld>
            <a:endParaRPr lang="en-GB">
              <a:solidFill>
                <a:srgbClr val="3C1053">
                  <a:tint val="75000"/>
                </a:srgbClr>
              </a:solidFill>
            </a:endParaRPr>
          </a:p>
        </p:txBody>
      </p:sp>
      <p:sp>
        <p:nvSpPr>
          <p:cNvPr id="4" name="Footer Placeholder 3"/>
          <p:cNvSpPr>
            <a:spLocks noGrp="1"/>
          </p:cNvSpPr>
          <p:nvPr>
            <p:ph type="ftr" sz="quarter" idx="11"/>
          </p:nvPr>
        </p:nvSpPr>
        <p:spPr/>
        <p:txBody>
          <a:bodyPr/>
          <a:lstStyle/>
          <a:p>
            <a:endParaRPr lang="en-GB">
              <a:solidFill>
                <a:srgbClr val="3C1053">
                  <a:tint val="75000"/>
                </a:srgbClr>
              </a:solidFill>
            </a:endParaRPr>
          </a:p>
        </p:txBody>
      </p:sp>
      <p:sp>
        <p:nvSpPr>
          <p:cNvPr id="5" name="Slide Number Placeholder 4"/>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80533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42F73-F38C-4723-91FA-AB9AF054377A}" type="datetime1">
              <a:rPr lang="en-GB" smtClean="0">
                <a:solidFill>
                  <a:srgbClr val="3C1053">
                    <a:tint val="75000"/>
                  </a:srgbClr>
                </a:solidFill>
              </a:rPr>
              <a:pPr/>
              <a:t>09/03/2020</a:t>
            </a:fld>
            <a:endParaRPr lang="en-GB">
              <a:solidFill>
                <a:srgbClr val="3C1053">
                  <a:tint val="75000"/>
                </a:srgbClr>
              </a:solidFill>
            </a:endParaRPr>
          </a:p>
        </p:txBody>
      </p:sp>
      <p:sp>
        <p:nvSpPr>
          <p:cNvPr id="3" name="Footer Placeholder 2"/>
          <p:cNvSpPr>
            <a:spLocks noGrp="1"/>
          </p:cNvSpPr>
          <p:nvPr>
            <p:ph type="ftr" sz="quarter" idx="11"/>
          </p:nvPr>
        </p:nvSpPr>
        <p:spPr/>
        <p:txBody>
          <a:bodyPr/>
          <a:lstStyle/>
          <a:p>
            <a:endParaRPr lang="en-GB">
              <a:solidFill>
                <a:srgbClr val="3C1053">
                  <a:tint val="75000"/>
                </a:srgbClr>
              </a:solidFill>
            </a:endParaRPr>
          </a:p>
        </p:txBody>
      </p:sp>
      <p:sp>
        <p:nvSpPr>
          <p:cNvPr id="4" name="Slide Number Placeholder 3"/>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88728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67" y="204797"/>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65E00-F376-46CE-B3D2-99F72C549DE0}"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331415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977849-7EC3-47D2-9615-F0F883382412}" type="datetime1">
              <a:rPr lang="en-GB" smtClean="0">
                <a:solidFill>
                  <a:srgbClr val="3C1053">
                    <a:tint val="75000"/>
                  </a:srgbClr>
                </a:solidFill>
              </a:rPr>
              <a:pPr/>
              <a:t>09/03/2020</a:t>
            </a:fld>
            <a:endParaRPr lang="en-GB">
              <a:solidFill>
                <a:srgbClr val="3C1053">
                  <a:tint val="75000"/>
                </a:srgbClr>
              </a:solidFill>
            </a:endParaRPr>
          </a:p>
        </p:txBody>
      </p:sp>
      <p:sp>
        <p:nvSpPr>
          <p:cNvPr id="6" name="Footer Placeholder 5"/>
          <p:cNvSpPr>
            <a:spLocks noGrp="1"/>
          </p:cNvSpPr>
          <p:nvPr>
            <p:ph type="ftr" sz="quarter" idx="11"/>
          </p:nvPr>
        </p:nvSpPr>
        <p:spPr/>
        <p:txBody>
          <a:bodyPr/>
          <a:lstStyle/>
          <a:p>
            <a:endParaRPr lang="en-GB">
              <a:solidFill>
                <a:srgbClr val="3C1053">
                  <a:tint val="75000"/>
                </a:srgbClr>
              </a:solidFill>
            </a:endParaRPr>
          </a:p>
        </p:txBody>
      </p:sp>
      <p:sp>
        <p:nvSpPr>
          <p:cNvPr id="7" name="Slide Number Placeholder 6"/>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93092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39A87E-EF64-45FF-BE63-86999B465211}"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291641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C614EE-852E-464B-964D-86A702B5A70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11"/>
          </p:nvPr>
        </p:nvSpPr>
        <p:spPr/>
        <p:txBody>
          <a:bodyPr/>
          <a:lstStyle/>
          <a:p>
            <a:endParaRPr lang="en-GB">
              <a:solidFill>
                <a:srgbClr val="3C1053">
                  <a:tint val="75000"/>
                </a:srgbClr>
              </a:solidFill>
            </a:endParaRPr>
          </a:p>
        </p:txBody>
      </p:sp>
      <p:sp>
        <p:nvSpPr>
          <p:cNvPr id="6" name="Slide Number Placeholder 5"/>
          <p:cNvSpPr>
            <a:spLocks noGrp="1"/>
          </p:cNvSpPr>
          <p:nvPr>
            <p:ph type="sldNum" sz="quarter" idx="12"/>
          </p:nvPr>
        </p:nvSpPr>
        <p:spPr/>
        <p:txBody>
          <a:body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50147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image" Target="../media/image2.jpeg"/><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1.jpe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4.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7.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8.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200279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3059836" y="0"/>
            <a:ext cx="6116261" cy="85725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05576"/>
            <a:ext cx="8229600" cy="35890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b="0" i="0">
                <a:solidFill>
                  <a:schemeClr val="tx1">
                    <a:tint val="75000"/>
                  </a:schemeClr>
                </a:solidFill>
                <a:latin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184780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557213" indent="-214313" algn="l" defTabSz="685800" rtl="0" eaLnBrk="1" latinLnBrk="0" hangingPunct="1">
        <a:spcBef>
          <a:spcPct val="20000"/>
        </a:spcBef>
        <a:buFont typeface="Arial" panose="020B0604020202020204" pitchFamily="34" charset="0"/>
        <a:buChar char="–"/>
        <a:defRPr sz="2100" b="0" i="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spcBef>
          <a:spcPct val="200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spcBef>
          <a:spcPct val="20000"/>
        </a:spcBef>
        <a:buFont typeface="Arial" panose="020B0604020202020204" pitchFamily="34" charset="0"/>
        <a:buChar char="–"/>
        <a:defRPr sz="1500" b="0" i="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spcBef>
          <a:spcPct val="20000"/>
        </a:spcBef>
        <a:buFont typeface="Arial" panose="020B0604020202020204" pitchFamily="34" charset="0"/>
        <a:buChar char="»"/>
        <a:defRPr sz="1500" b="0" i="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364224895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3059836" y="0"/>
            <a:ext cx="6116261" cy="85725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05576"/>
            <a:ext cx="8229600" cy="35890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defRPr>
            </a:lvl1pPr>
          </a:lstStyle>
          <a:p>
            <a:fld id="{91687641-8362-457B-B760-7E9E79B2E008}" type="datetimeFigureOut">
              <a:rPr lang="en-IE" smtClean="0">
                <a:solidFill>
                  <a:srgbClr val="3C1053">
                    <a:tint val="75000"/>
                  </a:srgbClr>
                </a:solidFill>
              </a:rPr>
              <a:pPr/>
              <a:t>09/03/2020</a:t>
            </a:fld>
            <a:endParaRPr lang="en-IE" dirty="0">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b="0" i="0">
                <a:solidFill>
                  <a:schemeClr val="tx1">
                    <a:tint val="75000"/>
                  </a:schemeClr>
                </a:solidFill>
                <a:latin typeface="Calibri" panose="020F0502020204030204" pitchFamily="34" charset="0"/>
              </a:defRPr>
            </a:lvl1pPr>
          </a:lstStyle>
          <a:p>
            <a:endParaRPr lang="en-IE" dirty="0">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Calibri" panose="020F0502020204030204" pitchFamily="34" charset="0"/>
              </a:defRPr>
            </a:lvl1pPr>
          </a:lstStyle>
          <a:p>
            <a:fld id="{C43CE166-8A1D-4708-84CD-E4BBCB15005F}" type="slidenum">
              <a:rPr lang="en-IE" smtClean="0">
                <a:solidFill>
                  <a:srgbClr val="3C1053">
                    <a:tint val="75000"/>
                  </a:srgbClr>
                </a:solidFill>
              </a:rPr>
              <a:pPr/>
              <a:t>‹#›</a:t>
            </a:fld>
            <a:endParaRPr lang="en-IE" dirty="0">
              <a:solidFill>
                <a:srgbClr val="3C1053">
                  <a:tint val="75000"/>
                </a:srgbClr>
              </a:solidFill>
            </a:endParaRPr>
          </a:p>
        </p:txBody>
      </p:sp>
    </p:spTree>
    <p:extLst>
      <p:ext uri="{BB962C8B-B14F-4D97-AF65-F5344CB8AC3E}">
        <p14:creationId xmlns:p14="http://schemas.microsoft.com/office/powerpoint/2010/main" val="79751527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Lst>
  <p:txStyles>
    <p:title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557213" indent="-214313" algn="l" defTabSz="685800" rtl="0" eaLnBrk="1" latinLnBrk="0" hangingPunct="1">
        <a:spcBef>
          <a:spcPct val="20000"/>
        </a:spcBef>
        <a:buFont typeface="Arial" panose="020B0604020202020204" pitchFamily="34" charset="0"/>
        <a:buChar char="–"/>
        <a:defRPr sz="2100" b="0" i="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spcBef>
          <a:spcPct val="200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spcBef>
          <a:spcPct val="20000"/>
        </a:spcBef>
        <a:buFont typeface="Arial" panose="020B0604020202020204" pitchFamily="34" charset="0"/>
        <a:buChar char="–"/>
        <a:defRPr sz="1500" b="0" i="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spcBef>
          <a:spcPct val="20000"/>
        </a:spcBef>
        <a:buFont typeface="Arial" panose="020B0604020202020204" pitchFamily="34" charset="0"/>
        <a:buChar char="»"/>
        <a:defRPr sz="1500" b="0" i="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42A3FE-5DC9-4662-90C1-FEA83E3F788D}" type="datetimeFigureOut">
              <a:rPr lang="en-GB" smtClean="0"/>
              <a:t>09/03/2020</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E535B09-50E6-4F5C-880E-B284B0CAB3A3}" type="slidenum">
              <a:rPr lang="en-GB" smtClean="0"/>
              <a:t>‹#›</a:t>
            </a:fld>
            <a:endParaRPr lang="en-GB"/>
          </a:p>
        </p:txBody>
      </p:sp>
    </p:spTree>
    <p:extLst>
      <p:ext uri="{BB962C8B-B14F-4D97-AF65-F5344CB8AC3E}">
        <p14:creationId xmlns:p14="http://schemas.microsoft.com/office/powerpoint/2010/main" val="25490734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8E479F-FDD6-451A-956B-55F4D7696BE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41431473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8E479F-FDD6-451A-956B-55F4D7696BE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57631288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8E479F-FDD6-451A-956B-55F4D7696BE2}" type="datetime1">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68302744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E42A3FE-5DC9-4662-90C1-FEA83E3F788D}" type="datetimeFigureOut">
              <a:rPr lang="en-GB" smtClean="0">
                <a:solidFill>
                  <a:srgbClr val="3C1053">
                    <a:tint val="75000"/>
                  </a:srgbClr>
                </a:solidFill>
              </a:rPr>
              <a:pPr/>
              <a:t>09/03/2020</a:t>
            </a:fld>
            <a:endParaRPr lang="en-GB">
              <a:solidFill>
                <a:srgbClr val="3C1053">
                  <a:tint val="75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3C1053">
                  <a:tint val="75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535B09-50E6-4F5C-880E-B284B0CAB3A3}" type="slidenum">
              <a:rPr lang="en-GB" smtClean="0">
                <a:solidFill>
                  <a:srgbClr val="3C1053">
                    <a:tint val="75000"/>
                  </a:srgbClr>
                </a:solidFill>
              </a:rPr>
              <a:pPr/>
              <a:t>‹#›</a:t>
            </a:fld>
            <a:endParaRPr lang="en-GB">
              <a:solidFill>
                <a:srgbClr val="3C1053">
                  <a:tint val="75000"/>
                </a:srgbClr>
              </a:solidFill>
            </a:endParaRPr>
          </a:p>
        </p:txBody>
      </p:sp>
    </p:spTree>
    <p:extLst>
      <p:ext uri="{BB962C8B-B14F-4D97-AF65-F5344CB8AC3E}">
        <p14:creationId xmlns:p14="http://schemas.microsoft.com/office/powerpoint/2010/main" val="102188380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17.jpe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27.svg"/><Relationship Id="rId18" Type="http://schemas.openxmlformats.org/officeDocument/2006/relationships/image" Target="../media/image92.png"/><Relationship Id="rId3" Type="http://schemas.openxmlformats.org/officeDocument/2006/relationships/image" Target="../media/image81.png"/><Relationship Id="rId21" Type="http://schemas.openxmlformats.org/officeDocument/2006/relationships/image" Target="../media/image35.svg"/><Relationship Id="rId7" Type="http://schemas.openxmlformats.org/officeDocument/2006/relationships/image" Target="../media/image85.png"/><Relationship Id="rId12" Type="http://schemas.openxmlformats.org/officeDocument/2006/relationships/image" Target="../media/image89.png"/><Relationship Id="rId17" Type="http://schemas.openxmlformats.org/officeDocument/2006/relationships/image" Target="../media/image31.svg"/><Relationship Id="rId2" Type="http://schemas.openxmlformats.org/officeDocument/2006/relationships/notesSlide" Target="../notesSlides/notesSlide14.xml"/><Relationship Id="rId16" Type="http://schemas.openxmlformats.org/officeDocument/2006/relationships/image" Target="../media/image91.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25.svg"/><Relationship Id="rId5" Type="http://schemas.openxmlformats.org/officeDocument/2006/relationships/image" Target="../media/image83.png"/><Relationship Id="rId15" Type="http://schemas.openxmlformats.org/officeDocument/2006/relationships/image" Target="../media/image29.svg"/><Relationship Id="rId23" Type="http://schemas.openxmlformats.org/officeDocument/2006/relationships/image" Target="../media/image37.svg"/><Relationship Id="rId10" Type="http://schemas.openxmlformats.org/officeDocument/2006/relationships/image" Target="../media/image88.png"/><Relationship Id="rId19" Type="http://schemas.openxmlformats.org/officeDocument/2006/relationships/image" Target="../media/image33.sv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0.png"/><Relationship Id="rId22" Type="http://schemas.openxmlformats.org/officeDocument/2006/relationships/image" Target="../media/image94.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102.png"/><Relationship Id="rId3" Type="http://schemas.openxmlformats.org/officeDocument/2006/relationships/image" Target="../media/image95.png"/><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1.png"/><Relationship Id="rId5" Type="http://schemas.openxmlformats.org/officeDocument/2006/relationships/image" Target="../media/image97.png"/><Relationship Id="rId10" Type="http://schemas.openxmlformats.org/officeDocument/2006/relationships/image" Target="../media/image100.png"/><Relationship Id="rId4" Type="http://schemas.openxmlformats.org/officeDocument/2006/relationships/image" Target="../media/image96.png"/><Relationship Id="rId9" Type="http://schemas.openxmlformats.org/officeDocument/2006/relationships/image" Target="../media/image99.png"/><Relationship Id="rId14"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58.svg"/><Relationship Id="rId3" Type="http://schemas.openxmlformats.org/officeDocument/2006/relationships/image" Target="../media/image104.jpeg"/><Relationship Id="rId7" Type="http://schemas.openxmlformats.org/officeDocument/2006/relationships/image" Target="../media/image52.svg"/><Relationship Id="rId12"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108.png"/><Relationship Id="rId4" Type="http://schemas.openxmlformats.org/officeDocument/2006/relationships/image" Target="../media/image105.png"/><Relationship Id="rId9" Type="http://schemas.openxmlformats.org/officeDocument/2006/relationships/image" Target="../media/image54.svg"/></Relationships>
</file>

<file path=ppt/slides/_rels/slide25.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115.png"/><Relationship Id="rId7" Type="http://schemas.openxmlformats.org/officeDocument/2006/relationships/image" Target="../media/image118.png"/><Relationship Id="rId12" Type="http://schemas.openxmlformats.org/officeDocument/2006/relationships/image" Target="../media/image110.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5.svg"/><Relationship Id="rId11" Type="http://schemas.openxmlformats.org/officeDocument/2006/relationships/image" Target="../media/image120.png"/><Relationship Id="rId5" Type="http://schemas.openxmlformats.org/officeDocument/2006/relationships/image" Target="../media/image117.png"/><Relationship Id="rId10" Type="http://schemas.openxmlformats.org/officeDocument/2006/relationships/image" Target="../media/image108.svg"/><Relationship Id="rId4" Type="http://schemas.openxmlformats.org/officeDocument/2006/relationships/image" Target="../media/image116.png"/><Relationship Id="rId9"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7.jpeg"/><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5.jpeg"/><Relationship Id="rId11" Type="http://schemas.openxmlformats.org/officeDocument/2006/relationships/image" Target="../media/image130.jpeg"/><Relationship Id="rId5" Type="http://schemas.openxmlformats.org/officeDocument/2006/relationships/image" Target="../media/image124.jpeg"/><Relationship Id="rId10" Type="http://schemas.openxmlformats.org/officeDocument/2006/relationships/image" Target="../media/image129.jpeg"/><Relationship Id="rId4" Type="http://schemas.openxmlformats.org/officeDocument/2006/relationships/image" Target="../media/image123.jpeg"/><Relationship Id="rId9" Type="http://schemas.openxmlformats.org/officeDocument/2006/relationships/image" Target="../media/image128.jpeg"/></Relationships>
</file>

<file path=ppt/slides/_rels/slide2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12.xml"/></Relationships>
</file>

<file path=ppt/slides/_rels/slide30.xml.rels><?xml version="1.0" encoding="UTF-8" standalone="yes"?>
<Relationships xmlns="http://schemas.openxmlformats.org/package/2006/relationships"><Relationship Id="rId8" Type="http://schemas.openxmlformats.org/officeDocument/2006/relationships/image" Target="../media/image135.emf"/><Relationship Id="rId3" Type="http://schemas.openxmlformats.org/officeDocument/2006/relationships/image" Target="../media/image132.jpeg"/><Relationship Id="rId7" Type="http://schemas.openxmlformats.org/officeDocument/2006/relationships/image" Target="../media/image25.sv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134.png"/><Relationship Id="rId5" Type="http://schemas.openxmlformats.org/officeDocument/2006/relationships/image" Target="../media/image23.svg"/><Relationship Id="rId4" Type="http://schemas.openxmlformats.org/officeDocument/2006/relationships/image" Target="../media/image133.png"/><Relationship Id="rId9" Type="http://schemas.openxmlformats.org/officeDocument/2006/relationships/image" Target="../media/image136.emf"/></Relationships>
</file>

<file path=ppt/slides/_rels/slide31.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image" Target="../media/image139.jpeg"/><Relationship Id="rId4" Type="http://schemas.openxmlformats.org/officeDocument/2006/relationships/image" Target="../media/image138.jpeg"/></Relationships>
</file>

<file path=ppt/slides/_rels/slide3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0.svg"/><Relationship Id="rId4" Type="http://schemas.openxmlformats.org/officeDocument/2006/relationships/image" Target="../media/image141.png"/></Relationships>
</file>

<file path=ppt/slides/_rels/slide33.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42.jpeg"/><Relationship Id="rId7" Type="http://schemas.openxmlformats.org/officeDocument/2006/relationships/image" Target="../media/image114.png"/><Relationship Id="rId2" Type="http://schemas.openxmlformats.org/officeDocument/2006/relationships/notesSlide" Target="../notesSlides/notesSlide25.xml"/><Relationship Id="rId1" Type="http://schemas.openxmlformats.org/officeDocument/2006/relationships/slideLayout" Target="../slideLayouts/slideLayout47.xml"/><Relationship Id="rId6" Type="http://schemas.openxmlformats.org/officeDocument/2006/relationships/image" Target="../media/image113.png"/><Relationship Id="rId5" Type="http://schemas.openxmlformats.org/officeDocument/2006/relationships/image" Target="../media/image112.png"/><Relationship Id="rId10" Type="http://schemas.openxmlformats.org/officeDocument/2006/relationships/image" Target="../media/image145.png"/><Relationship Id="rId4" Type="http://schemas.openxmlformats.org/officeDocument/2006/relationships/image" Target="../media/image111.png"/><Relationship Id="rId9" Type="http://schemas.openxmlformats.org/officeDocument/2006/relationships/image" Target="../media/image1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79.xml"/><Relationship Id="rId6" Type="http://schemas.openxmlformats.org/officeDocument/2006/relationships/image" Target="../media/image24.png"/><Relationship Id="rId11" Type="http://schemas.openxmlformats.org/officeDocument/2006/relationships/image" Target="../media/image29.gif"/><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jpeg"/><Relationship Id="rId28" Type="http://schemas.openxmlformats.org/officeDocument/2006/relationships/image" Target="../media/image46.png"/><Relationship Id="rId10" Type="http://schemas.openxmlformats.org/officeDocument/2006/relationships/image" Target="../media/image28.jpe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jp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72.svg"/><Relationship Id="rId26" Type="http://schemas.openxmlformats.org/officeDocument/2006/relationships/image" Target="../media/image80.svg"/><Relationship Id="rId3" Type="http://schemas.openxmlformats.org/officeDocument/2006/relationships/image" Target="../media/image52.png"/><Relationship Id="rId21" Type="http://schemas.openxmlformats.org/officeDocument/2006/relationships/image" Target="../media/image65.png"/><Relationship Id="rId34" Type="http://schemas.openxmlformats.org/officeDocument/2006/relationships/image" Target="../media/image88.sv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3.png"/><Relationship Id="rId25" Type="http://schemas.openxmlformats.org/officeDocument/2006/relationships/image" Target="../media/image67.png"/><Relationship Id="rId33" Type="http://schemas.openxmlformats.org/officeDocument/2006/relationships/image" Target="../media/image71.png"/><Relationship Id="rId2" Type="http://schemas.openxmlformats.org/officeDocument/2006/relationships/notesSlide" Target="../notesSlides/notesSlide5.xml"/><Relationship Id="rId16" Type="http://schemas.openxmlformats.org/officeDocument/2006/relationships/image" Target="../media/image70.svg"/><Relationship Id="rId20" Type="http://schemas.openxmlformats.org/officeDocument/2006/relationships/image" Target="../media/image74.svg"/><Relationship Id="rId29"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54.png"/><Relationship Id="rId11" Type="http://schemas.openxmlformats.org/officeDocument/2006/relationships/image" Target="../media/image59.png"/><Relationship Id="rId24" Type="http://schemas.openxmlformats.org/officeDocument/2006/relationships/image" Target="../media/image78.svg"/><Relationship Id="rId32" Type="http://schemas.openxmlformats.org/officeDocument/2006/relationships/image" Target="../media/image86.svg"/><Relationship Id="rId5" Type="http://schemas.openxmlformats.org/officeDocument/2006/relationships/image" Target="../media/image53.png"/><Relationship Id="rId15" Type="http://schemas.openxmlformats.org/officeDocument/2006/relationships/image" Target="../media/image62.png"/><Relationship Id="rId23" Type="http://schemas.openxmlformats.org/officeDocument/2006/relationships/image" Target="../media/image66.png"/><Relationship Id="rId28" Type="http://schemas.openxmlformats.org/officeDocument/2006/relationships/image" Target="../media/image82.svg"/><Relationship Id="rId10" Type="http://schemas.openxmlformats.org/officeDocument/2006/relationships/image" Target="../media/image58.png"/><Relationship Id="rId19" Type="http://schemas.openxmlformats.org/officeDocument/2006/relationships/image" Target="../media/image64.png"/><Relationship Id="rId31" Type="http://schemas.openxmlformats.org/officeDocument/2006/relationships/image" Target="../media/image70.png"/><Relationship Id="rId4" Type="http://schemas.microsoft.com/office/2007/relationships/hdphoto" Target="../media/hdphoto1.wdp"/><Relationship Id="rId9" Type="http://schemas.openxmlformats.org/officeDocument/2006/relationships/image" Target="../media/image57.png"/><Relationship Id="rId14" Type="http://schemas.microsoft.com/office/2007/relationships/hdphoto" Target="../media/hdphoto2.wdp"/><Relationship Id="rId22" Type="http://schemas.openxmlformats.org/officeDocument/2006/relationships/image" Target="../media/image76.svg"/><Relationship Id="rId27" Type="http://schemas.openxmlformats.org/officeDocument/2006/relationships/image" Target="../media/image68.png"/><Relationship Id="rId30" Type="http://schemas.openxmlformats.org/officeDocument/2006/relationships/image" Target="../media/image84.svg"/><Relationship Id="rId35"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238209" y="3107606"/>
            <a:ext cx="3402377" cy="692497"/>
          </a:xfrm>
          <a:prstGeom prst="rect">
            <a:avLst/>
          </a:prstGeom>
          <a:noFill/>
        </p:spPr>
        <p:txBody>
          <a:bodyPr wrap="square" rtlCol="0">
            <a:spAutoFit/>
          </a:bodyPr>
          <a:lstStyle/>
          <a:p>
            <a:pPr defTabSz="685800"/>
            <a:r>
              <a:rPr lang="en-IE" sz="2400" dirty="0">
                <a:solidFill>
                  <a:srgbClr val="FFFFFF"/>
                </a:solidFill>
                <a:latin typeface="Calibri"/>
              </a:rPr>
              <a:t>NUI Galway Presentation</a:t>
            </a:r>
          </a:p>
          <a:p>
            <a:pPr defTabSz="685800"/>
            <a:r>
              <a:rPr lang="en-IE" sz="1500" dirty="0" smtClean="0">
                <a:solidFill>
                  <a:srgbClr val="FFFFFF"/>
                </a:solidFill>
                <a:latin typeface="Calibri"/>
              </a:rPr>
              <a:t>February 2020</a:t>
            </a:r>
            <a:endParaRPr lang="en-IE" sz="1500" dirty="0">
              <a:solidFill>
                <a:srgbClr val="FFFFFF"/>
              </a:solidFill>
              <a:latin typeface="Calibri"/>
            </a:endParaRPr>
          </a:p>
        </p:txBody>
      </p:sp>
      <p:sp>
        <p:nvSpPr>
          <p:cNvPr id="4" name="Rectangle 3"/>
          <p:cNvSpPr/>
          <p:nvPr/>
        </p:nvSpPr>
        <p:spPr>
          <a:xfrm>
            <a:off x="0" y="4297406"/>
            <a:ext cx="9144000" cy="846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E" sz="1350">
              <a:solidFill>
                <a:srgbClr val="FFFFFF"/>
              </a:solidFill>
              <a:latin typeface="Calibri"/>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209" y="4447687"/>
            <a:ext cx="1597487" cy="545531"/>
          </a:xfrm>
          <a:prstGeom prst="rect">
            <a:avLst/>
          </a:prstGeom>
        </p:spPr>
      </p:pic>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52320" y="4519526"/>
            <a:ext cx="1350150" cy="40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Critical\Brand\Imagery\Approved images\iStock-625507986 (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74714" y="339503"/>
            <a:ext cx="5369286" cy="357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97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5BA3C980-6630-3B44-8720-5338B0CF60B2}"/>
              </a:ext>
            </a:extLst>
          </p:cNvPr>
          <p:cNvSpPr/>
          <p:nvPr/>
        </p:nvSpPr>
        <p:spPr>
          <a:xfrm rot="10800000">
            <a:off x="53753" y="51470"/>
            <a:ext cx="9036494" cy="4745815"/>
          </a:xfrm>
          <a:prstGeom prst="round1Rect">
            <a:avLst>
              <a:gd name="adj" fmla="val 25061"/>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ight Triangle 1">
            <a:extLst>
              <a:ext uri="{FF2B5EF4-FFF2-40B4-BE49-F238E27FC236}">
                <a16:creationId xmlns:a16="http://schemas.microsoft.com/office/drawing/2014/main" id="{AE27D72F-C7C3-1046-9AF2-A87234BF58DF}"/>
              </a:ext>
            </a:extLst>
          </p:cNvPr>
          <p:cNvSpPr/>
          <p:nvPr/>
        </p:nvSpPr>
        <p:spPr>
          <a:xfrm>
            <a:off x="736353" y="1503503"/>
            <a:ext cx="6795078" cy="2783863"/>
          </a:xfrm>
          <a:prstGeom prst="rtTriangle">
            <a:avLst/>
          </a:prstGeom>
          <a:solidFill>
            <a:srgbClr val="038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0">
            <a:extLst>
              <a:ext uri="{FF2B5EF4-FFF2-40B4-BE49-F238E27FC236}">
                <a16:creationId xmlns:a16="http://schemas.microsoft.com/office/drawing/2014/main" id="{21DFDB7F-2E59-2F4B-9A20-A3824735E14E}"/>
              </a:ext>
            </a:extLst>
          </p:cNvPr>
          <p:cNvSpPr txBox="1">
            <a:spLocks/>
          </p:cNvSpPr>
          <p:nvPr/>
        </p:nvSpPr>
        <p:spPr>
          <a:xfrm>
            <a:off x="251520" y="55675"/>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algn="l"/>
            <a:r>
              <a:rPr lang="en-IE" sz="2800" b="1" dirty="0"/>
              <a:t>What your </a:t>
            </a:r>
            <a:r>
              <a:rPr lang="en-IE" sz="2800" b="1" dirty="0" smtClean="0"/>
              <a:t>scheme </a:t>
            </a:r>
            <a:r>
              <a:rPr lang="en-IE" sz="2800" b="1" dirty="0"/>
              <a:t>does</a:t>
            </a:r>
          </a:p>
        </p:txBody>
      </p:sp>
      <p:sp>
        <p:nvSpPr>
          <p:cNvPr id="34" name="TextBox 33">
            <a:extLst>
              <a:ext uri="{FF2B5EF4-FFF2-40B4-BE49-F238E27FC236}">
                <a16:creationId xmlns:a16="http://schemas.microsoft.com/office/drawing/2014/main" id="{9F488375-82C5-BB4B-8E62-7F89D00F942D}"/>
              </a:ext>
            </a:extLst>
          </p:cNvPr>
          <p:cNvSpPr txBox="1"/>
          <p:nvPr/>
        </p:nvSpPr>
        <p:spPr>
          <a:xfrm>
            <a:off x="755577" y="4774168"/>
            <a:ext cx="8344819" cy="338554"/>
          </a:xfrm>
          <a:prstGeom prst="rect">
            <a:avLst/>
          </a:prstGeom>
          <a:noFill/>
        </p:spPr>
        <p:txBody>
          <a:bodyPr wrap="square" rtlCol="0">
            <a:spAutoFit/>
          </a:bodyPr>
          <a:lstStyle/>
          <a:p>
            <a:pPr algn="r"/>
            <a:r>
              <a:rPr lang="en-GB" sz="800" dirty="0">
                <a:solidFill>
                  <a:schemeClr val="accent5"/>
                </a:solidFill>
                <a:latin typeface="Calibri" panose="020F0502020204030204" pitchFamily="34" charset="0"/>
              </a:rPr>
              <a:t>Based on a Public Sector employee, paying Class A PRSI, who is a member of the Superannuation Scheme with 20 years’ service earning €50,000 per annum. </a:t>
            </a:r>
          </a:p>
          <a:p>
            <a:pPr algn="r"/>
            <a:r>
              <a:rPr lang="en-GB" sz="800" dirty="0">
                <a:solidFill>
                  <a:schemeClr val="accent5"/>
                </a:solidFill>
                <a:latin typeface="Calibri" panose="020F0502020204030204" pitchFamily="34" charset="0"/>
              </a:rPr>
              <a:t>*Less any other income that you may be entitled to e.g. half pay, Ill Health Early Retirement Pension, Temporary Rehabilitation Remuneration, State Illness or Invalidity Benefit.  </a:t>
            </a:r>
          </a:p>
        </p:txBody>
      </p:sp>
      <p:cxnSp>
        <p:nvCxnSpPr>
          <p:cNvPr id="6" name="Straight Connector 5">
            <a:extLst>
              <a:ext uri="{FF2B5EF4-FFF2-40B4-BE49-F238E27FC236}">
                <a16:creationId xmlns:a16="http://schemas.microsoft.com/office/drawing/2014/main" id="{ECCCB26D-516D-F74E-97BA-E4A01D7F4774}"/>
              </a:ext>
            </a:extLst>
          </p:cNvPr>
          <p:cNvCxnSpPr>
            <a:cxnSpLocks/>
          </p:cNvCxnSpPr>
          <p:nvPr/>
        </p:nvCxnSpPr>
        <p:spPr>
          <a:xfrm>
            <a:off x="5238000" y="612002"/>
            <a:ext cx="0" cy="4013115"/>
          </a:xfrm>
          <a:prstGeom prst="line">
            <a:avLst/>
          </a:prstGeom>
          <a:ln w="44450">
            <a:solidFill>
              <a:srgbClr val="05A1C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99B971-A80A-A44F-B7BD-D4B150DF645C}"/>
              </a:ext>
            </a:extLst>
          </p:cNvPr>
          <p:cNvCxnSpPr>
            <a:cxnSpLocks/>
          </p:cNvCxnSpPr>
          <p:nvPr/>
        </p:nvCxnSpPr>
        <p:spPr>
          <a:xfrm>
            <a:off x="2987824" y="743732"/>
            <a:ext cx="0" cy="4013115"/>
          </a:xfrm>
          <a:prstGeom prst="line">
            <a:avLst/>
          </a:prstGeom>
          <a:ln w="44450">
            <a:solidFill>
              <a:srgbClr val="05A1C6"/>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A0A15280-FEE5-C546-8026-8A572298642D}"/>
              </a:ext>
            </a:extLst>
          </p:cNvPr>
          <p:cNvSpPr/>
          <p:nvPr/>
        </p:nvSpPr>
        <p:spPr>
          <a:xfrm>
            <a:off x="762679" y="1043550"/>
            <a:ext cx="2205584" cy="3157242"/>
          </a:xfrm>
          <a:prstGeom prst="rect">
            <a:avLst/>
          </a:prstGeom>
          <a:solidFill>
            <a:srgbClr val="0385A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51" name="Rectangle 150">
            <a:extLst>
              <a:ext uri="{FF2B5EF4-FFF2-40B4-BE49-F238E27FC236}">
                <a16:creationId xmlns:a16="http://schemas.microsoft.com/office/drawing/2014/main" id="{5A8CAFAF-A286-9244-9680-A0CE679000F0}"/>
              </a:ext>
            </a:extLst>
          </p:cNvPr>
          <p:cNvSpPr/>
          <p:nvPr/>
        </p:nvSpPr>
        <p:spPr>
          <a:xfrm>
            <a:off x="3007664" y="1043550"/>
            <a:ext cx="2205584" cy="3243810"/>
          </a:xfrm>
          <a:prstGeom prst="rect">
            <a:avLst/>
          </a:prstGeom>
          <a:solidFill>
            <a:srgbClr val="0385A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4606C9D5-ECFD-5845-BA0A-2AE07306506F}"/>
              </a:ext>
            </a:extLst>
          </p:cNvPr>
          <p:cNvSpPr/>
          <p:nvPr/>
        </p:nvSpPr>
        <p:spPr>
          <a:xfrm>
            <a:off x="5261450" y="1043550"/>
            <a:ext cx="2197604" cy="3243810"/>
          </a:xfrm>
          <a:prstGeom prst="rect">
            <a:avLst/>
          </a:prstGeom>
          <a:solidFill>
            <a:srgbClr val="0385A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EA98053B-45EB-C74B-A0FD-E6130F9EFB62}"/>
              </a:ext>
            </a:extLst>
          </p:cNvPr>
          <p:cNvGrpSpPr/>
          <p:nvPr/>
        </p:nvGrpSpPr>
        <p:grpSpPr>
          <a:xfrm>
            <a:off x="1329558" y="1286716"/>
            <a:ext cx="7634930" cy="3157242"/>
            <a:chOff x="1106431" y="1567997"/>
            <a:chExt cx="7634930" cy="3157242"/>
          </a:xfrm>
        </p:grpSpPr>
        <p:sp>
          <p:nvSpPr>
            <p:cNvPr id="5" name="Right Triangle 4">
              <a:extLst>
                <a:ext uri="{FF2B5EF4-FFF2-40B4-BE49-F238E27FC236}">
                  <a16:creationId xmlns:a16="http://schemas.microsoft.com/office/drawing/2014/main" id="{64280193-B07E-C449-A095-959B13B94DA8}"/>
                </a:ext>
              </a:extLst>
            </p:cNvPr>
            <p:cNvSpPr/>
            <p:nvPr/>
          </p:nvSpPr>
          <p:spPr>
            <a:xfrm flipH="1" flipV="1">
              <a:off x="1106431" y="1567997"/>
              <a:ext cx="7634930" cy="3157242"/>
            </a:xfrm>
            <a:prstGeom prst="rtTriangle">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4727A2D6-C35F-5143-A732-398551BC374F}"/>
                </a:ext>
              </a:extLst>
            </p:cNvPr>
            <p:cNvGrpSpPr/>
            <p:nvPr/>
          </p:nvGrpSpPr>
          <p:grpSpPr>
            <a:xfrm flipH="1">
              <a:off x="6933847" y="1895438"/>
              <a:ext cx="1708643" cy="1687093"/>
              <a:chOff x="4288464" y="4016217"/>
              <a:chExt cx="2271560" cy="2242910"/>
            </a:xfrm>
            <a:solidFill>
              <a:srgbClr val="C6E3ED"/>
            </a:solidFill>
          </p:grpSpPr>
          <p:sp>
            <p:nvSpPr>
              <p:cNvPr id="53" name="Teardrop 52">
                <a:extLst>
                  <a:ext uri="{FF2B5EF4-FFF2-40B4-BE49-F238E27FC236}">
                    <a16:creationId xmlns:a16="http://schemas.microsoft.com/office/drawing/2014/main" id="{8034CD6C-9B03-364E-A541-8176ABD3D905}"/>
                  </a:ext>
                </a:extLst>
              </p:cNvPr>
              <p:cNvSpPr/>
              <p:nvPr/>
            </p:nvSpPr>
            <p:spPr>
              <a:xfrm rot="10800000" flipV="1">
                <a:off x="4288464" y="4016217"/>
                <a:ext cx="2271560" cy="224291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A284E9DA-A13E-0043-A241-110D96BD0B00}"/>
                  </a:ext>
                </a:extLst>
              </p:cNvPr>
              <p:cNvSpPr/>
              <p:nvPr/>
            </p:nvSpPr>
            <p:spPr>
              <a:xfrm>
                <a:off x="4387945" y="4532549"/>
                <a:ext cx="2033681" cy="15043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IE" b="1" dirty="0" smtClean="0">
                    <a:solidFill>
                      <a:srgbClr val="FFC000"/>
                    </a:solidFill>
                    <a:latin typeface="Calibri" panose="020F0502020204030204" pitchFamily="34" charset="0"/>
                  </a:rPr>
                  <a:t>up to </a:t>
                </a:r>
              </a:p>
              <a:p>
                <a:pPr algn="ctr">
                  <a:lnSpc>
                    <a:spcPct val="90000"/>
                  </a:lnSpc>
                </a:pPr>
                <a:r>
                  <a:rPr lang="en-IE" sz="4400" b="1" dirty="0" smtClean="0">
                    <a:solidFill>
                      <a:srgbClr val="FFC000"/>
                    </a:solidFill>
                    <a:latin typeface="Calibri" panose="020F0502020204030204" pitchFamily="34" charset="0"/>
                  </a:rPr>
                  <a:t>75</a:t>
                </a:r>
                <a:r>
                  <a:rPr lang="en-IE" sz="4400" b="1" dirty="0">
                    <a:solidFill>
                      <a:srgbClr val="FFC000"/>
                    </a:solidFill>
                    <a:latin typeface="Calibri" panose="020F0502020204030204" pitchFamily="34" charset="0"/>
                  </a:rPr>
                  <a:t>%</a:t>
                </a:r>
                <a:r>
                  <a:rPr lang="en-IE" sz="3600" b="1" dirty="0">
                    <a:solidFill>
                      <a:srgbClr val="FFC000"/>
                    </a:solidFill>
                    <a:latin typeface="Calibri" panose="020F0502020204030204" pitchFamily="34" charset="0"/>
                  </a:rPr>
                  <a:t> </a:t>
                </a:r>
              </a:p>
              <a:p>
                <a:pPr algn="ctr">
                  <a:lnSpc>
                    <a:spcPct val="90000"/>
                  </a:lnSpc>
                </a:pPr>
                <a:r>
                  <a:rPr lang="en-IE" b="1" dirty="0">
                    <a:solidFill>
                      <a:srgbClr val="FFC000"/>
                    </a:solidFill>
                    <a:latin typeface="Calibri" panose="020F0502020204030204" pitchFamily="34" charset="0"/>
                  </a:rPr>
                  <a:t>of your salary* </a:t>
                </a:r>
                <a:r>
                  <a:rPr lang="en-IE" b="1" dirty="0">
                    <a:solidFill>
                      <a:srgbClr val="0E9EC4"/>
                    </a:solidFill>
                    <a:latin typeface="Calibri" panose="020F0502020204030204" pitchFamily="34" charset="0"/>
                  </a:rPr>
                  <a:t/>
                </a:r>
                <a:br>
                  <a:rPr lang="en-IE" b="1" dirty="0">
                    <a:solidFill>
                      <a:srgbClr val="0E9EC4"/>
                    </a:solidFill>
                    <a:latin typeface="Calibri" panose="020F0502020204030204" pitchFamily="34" charset="0"/>
                  </a:rPr>
                </a:br>
                <a:endParaRPr lang="en-IE" dirty="0">
                  <a:solidFill>
                    <a:srgbClr val="0E9EC4"/>
                  </a:solidFill>
                  <a:latin typeface="Calibri" panose="020F0502020204030204" pitchFamily="34" charset="0"/>
                </a:endParaRPr>
              </a:p>
            </p:txBody>
          </p:sp>
        </p:grpSp>
        <p:cxnSp>
          <p:nvCxnSpPr>
            <p:cNvPr id="4" name="Straight Arrow Connector 3"/>
            <p:cNvCxnSpPr>
              <a:cxnSpLocks/>
            </p:cNvCxnSpPr>
            <p:nvPr/>
          </p:nvCxnSpPr>
          <p:spPr>
            <a:xfrm>
              <a:off x="1972609" y="1752663"/>
              <a:ext cx="6682990" cy="0"/>
            </a:xfrm>
            <a:prstGeom prst="straightConnector1">
              <a:avLst/>
            </a:prstGeom>
            <a:solidFill>
              <a:srgbClr val="C6E3ED"/>
            </a:solidFill>
            <a:ln w="57150">
              <a:solidFill>
                <a:srgbClr val="FFC000"/>
              </a:solidFill>
              <a:prstDash val="sysDot"/>
              <a:headEnd type="oval"/>
              <a:tailEnd type="stealth"/>
            </a:ln>
          </p:spPr>
          <p:style>
            <a:lnRef idx="1">
              <a:schemeClr val="accent1"/>
            </a:lnRef>
            <a:fillRef idx="0">
              <a:schemeClr val="accent1"/>
            </a:fillRef>
            <a:effectRef idx="0">
              <a:schemeClr val="accent1"/>
            </a:effectRef>
            <a:fontRef idx="minor">
              <a:schemeClr val="tx1"/>
            </a:fontRef>
          </p:style>
        </p:cxnSp>
      </p:grpSp>
      <p:sp>
        <p:nvSpPr>
          <p:cNvPr id="153" name="Rounded Rectangle 152">
            <a:extLst>
              <a:ext uri="{FF2B5EF4-FFF2-40B4-BE49-F238E27FC236}">
                <a16:creationId xmlns:a16="http://schemas.microsoft.com/office/drawing/2014/main" id="{2A819EE1-1F21-8747-A52C-B56CD8FE394C}"/>
              </a:ext>
            </a:extLst>
          </p:cNvPr>
          <p:cNvSpPr/>
          <p:nvPr/>
        </p:nvSpPr>
        <p:spPr>
          <a:xfrm rot="1380000">
            <a:off x="307816" y="2536239"/>
            <a:ext cx="7586782" cy="439253"/>
          </a:xfrm>
          <a:prstGeom prst="roundRect">
            <a:avLst>
              <a:gd name="adj" fmla="val 50000"/>
            </a:avLst>
          </a:prstGeom>
          <a:gradFill flip="none" rotWithShape="1">
            <a:gsLst>
              <a:gs pos="64000">
                <a:srgbClr val="3C1053"/>
              </a:gs>
              <a:gs pos="99000">
                <a:srgbClr val="FFFFFF"/>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54" name="Oval 153">
            <a:extLst>
              <a:ext uri="{FF2B5EF4-FFF2-40B4-BE49-F238E27FC236}">
                <a16:creationId xmlns:a16="http://schemas.microsoft.com/office/drawing/2014/main" id="{C7C3CB57-8646-5643-B832-CA9A8B8F4435}"/>
              </a:ext>
            </a:extLst>
          </p:cNvPr>
          <p:cNvSpPr>
            <a:spLocks noChangeAspect="1"/>
          </p:cNvSpPr>
          <p:nvPr/>
        </p:nvSpPr>
        <p:spPr>
          <a:xfrm>
            <a:off x="546655" y="994332"/>
            <a:ext cx="605441" cy="60544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55" name="Oval 154">
            <a:extLst>
              <a:ext uri="{FF2B5EF4-FFF2-40B4-BE49-F238E27FC236}">
                <a16:creationId xmlns:a16="http://schemas.microsoft.com/office/drawing/2014/main" id="{B80A61F1-43F1-DA45-A10C-259DBCB6A25B}"/>
              </a:ext>
            </a:extLst>
          </p:cNvPr>
          <p:cNvSpPr>
            <a:spLocks noChangeAspect="1"/>
          </p:cNvSpPr>
          <p:nvPr/>
        </p:nvSpPr>
        <p:spPr>
          <a:xfrm>
            <a:off x="2724427" y="1973097"/>
            <a:ext cx="605441" cy="60544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56" name="Oval 155">
            <a:extLst>
              <a:ext uri="{FF2B5EF4-FFF2-40B4-BE49-F238E27FC236}">
                <a16:creationId xmlns:a16="http://schemas.microsoft.com/office/drawing/2014/main" id="{A65BA33C-F9FD-224A-9D53-195B4F9849CC}"/>
              </a:ext>
            </a:extLst>
          </p:cNvPr>
          <p:cNvSpPr>
            <a:spLocks noChangeAspect="1"/>
          </p:cNvSpPr>
          <p:nvPr/>
        </p:nvSpPr>
        <p:spPr>
          <a:xfrm>
            <a:off x="5002375" y="2981190"/>
            <a:ext cx="605441" cy="60544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57" name="Oval 156">
            <a:extLst>
              <a:ext uri="{FF2B5EF4-FFF2-40B4-BE49-F238E27FC236}">
                <a16:creationId xmlns:a16="http://schemas.microsoft.com/office/drawing/2014/main" id="{3C488F78-7B08-B24E-A53E-B9972EC6AF82}"/>
              </a:ext>
            </a:extLst>
          </p:cNvPr>
          <p:cNvSpPr>
            <a:spLocks noChangeAspect="1"/>
          </p:cNvSpPr>
          <p:nvPr/>
        </p:nvSpPr>
        <p:spPr>
          <a:xfrm>
            <a:off x="558910" y="994332"/>
            <a:ext cx="605441" cy="605441"/>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59" name="Group 158">
            <a:extLst>
              <a:ext uri="{FF2B5EF4-FFF2-40B4-BE49-F238E27FC236}">
                <a16:creationId xmlns:a16="http://schemas.microsoft.com/office/drawing/2014/main" id="{0DC9D742-E6C9-9B47-A50E-EA61DF0860C2}"/>
              </a:ext>
            </a:extLst>
          </p:cNvPr>
          <p:cNvGrpSpPr/>
          <p:nvPr/>
        </p:nvGrpSpPr>
        <p:grpSpPr>
          <a:xfrm>
            <a:off x="752959" y="1008386"/>
            <a:ext cx="1881020" cy="1195506"/>
            <a:chOff x="948562" y="957841"/>
            <a:chExt cx="1881020" cy="1195506"/>
          </a:xfrm>
        </p:grpSpPr>
        <p:cxnSp>
          <p:nvCxnSpPr>
            <p:cNvPr id="160" name="Straight Connector 159">
              <a:extLst>
                <a:ext uri="{FF2B5EF4-FFF2-40B4-BE49-F238E27FC236}">
                  <a16:creationId xmlns:a16="http://schemas.microsoft.com/office/drawing/2014/main" id="{3A540C04-13D4-1746-B45F-EC278DE054C2}"/>
                </a:ext>
              </a:extLst>
            </p:cNvPr>
            <p:cNvCxnSpPr>
              <a:cxnSpLocks/>
            </p:cNvCxnSpPr>
            <p:nvPr/>
          </p:nvCxnSpPr>
          <p:spPr>
            <a:xfrm rot="21420000">
              <a:off x="1390399" y="1448893"/>
              <a:ext cx="1404000" cy="684000"/>
            </a:xfrm>
            <a:prstGeom prst="line">
              <a:avLst/>
            </a:prstGeom>
            <a:noFill/>
            <a:ln w="15875" cap="flat" cmpd="sng" algn="ctr">
              <a:solidFill>
                <a:srgbClr val="FFFFFF"/>
              </a:solidFill>
              <a:prstDash val="solid"/>
              <a:headEnd type="oval"/>
              <a:tailEnd type="oval"/>
            </a:ln>
            <a:effectLst/>
          </p:spPr>
        </p:cxnSp>
        <p:sp>
          <p:nvSpPr>
            <p:cNvPr id="161" name="Rectangle 160">
              <a:extLst>
                <a:ext uri="{FF2B5EF4-FFF2-40B4-BE49-F238E27FC236}">
                  <a16:creationId xmlns:a16="http://schemas.microsoft.com/office/drawing/2014/main" id="{FFA8C438-B720-234B-8080-7FA4860D9460}"/>
                </a:ext>
              </a:extLst>
            </p:cNvPr>
            <p:cNvSpPr/>
            <p:nvPr/>
          </p:nvSpPr>
          <p:spPr>
            <a:xfrm>
              <a:off x="1584071" y="957841"/>
              <a:ext cx="1245511" cy="338554"/>
            </a:xfrm>
            <a:prstGeom prst="rect">
              <a:avLst/>
            </a:prstGeom>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rgbClr val="FFFFFF"/>
                  </a:solidFill>
                  <a:effectLst/>
                  <a:uLnTx/>
                  <a:uFillTx/>
                  <a:latin typeface="Calibri"/>
                </a:rPr>
                <a:t>13 WEEKS  </a:t>
              </a:r>
            </a:p>
          </p:txBody>
        </p:sp>
        <p:sp>
          <p:nvSpPr>
            <p:cNvPr id="162" name="Rectangle 161">
              <a:extLst>
                <a:ext uri="{FF2B5EF4-FFF2-40B4-BE49-F238E27FC236}">
                  <a16:creationId xmlns:a16="http://schemas.microsoft.com/office/drawing/2014/main" id="{3692FD32-3AFE-0244-8273-1F55DEF1876D}"/>
                </a:ext>
              </a:extLst>
            </p:cNvPr>
            <p:cNvSpPr/>
            <p:nvPr/>
          </p:nvSpPr>
          <p:spPr>
            <a:xfrm>
              <a:off x="948562" y="1630127"/>
              <a:ext cx="1245511" cy="523220"/>
            </a:xfrm>
            <a:prstGeom prst="rect">
              <a:avLst/>
            </a:prstGeom>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srgbClr val="FFFFFF"/>
                  </a:solidFill>
                  <a:effectLst/>
                  <a:uLnTx/>
                  <a:uFillTx/>
                  <a:latin typeface="Calibri"/>
                </a:rPr>
                <a:t>FULL </a:t>
              </a:r>
            </a:p>
            <a:p>
              <a:pPr marL="0" marR="0" lvl="0" indent="0" defTabSz="914400" eaLnBrk="1" fontAlgn="b"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srgbClr val="FFFFFF"/>
                  </a:solidFill>
                  <a:effectLst/>
                  <a:uLnTx/>
                  <a:uFillTx/>
                  <a:latin typeface="Calibri"/>
                </a:rPr>
                <a:t>PAY</a:t>
              </a:r>
            </a:p>
          </p:txBody>
        </p:sp>
      </p:grpSp>
      <p:sp>
        <p:nvSpPr>
          <p:cNvPr id="163" name="TextBox 162">
            <a:extLst>
              <a:ext uri="{FF2B5EF4-FFF2-40B4-BE49-F238E27FC236}">
                <a16:creationId xmlns:a16="http://schemas.microsoft.com/office/drawing/2014/main" id="{6F7D54FE-4232-6844-B46E-A0AEF08FE70E}"/>
              </a:ext>
            </a:extLst>
          </p:cNvPr>
          <p:cNvSpPr txBox="1"/>
          <p:nvPr/>
        </p:nvSpPr>
        <p:spPr>
          <a:xfrm>
            <a:off x="2601308" y="2088372"/>
            <a:ext cx="899695" cy="369332"/>
          </a:xfrm>
          <a:prstGeom prst="rect">
            <a:avLst/>
          </a:prstGeom>
          <a:noFill/>
        </p:spPr>
        <p:txBody>
          <a:bodyPr wrap="square" rtlCol="0">
            <a:spAutoFit/>
          </a:bodyPr>
          <a:lstStyle/>
          <a:p>
            <a:pPr algn="ctr"/>
            <a:r>
              <a:rPr lang="en-US" b="1" dirty="0">
                <a:solidFill>
                  <a:srgbClr val="01A2C6"/>
                </a:solidFill>
                <a:latin typeface="Calibri"/>
              </a:rPr>
              <a:t>50%</a:t>
            </a:r>
          </a:p>
        </p:txBody>
      </p:sp>
      <p:sp>
        <p:nvSpPr>
          <p:cNvPr id="164" name="TextBox 163">
            <a:extLst>
              <a:ext uri="{FF2B5EF4-FFF2-40B4-BE49-F238E27FC236}">
                <a16:creationId xmlns:a16="http://schemas.microsoft.com/office/drawing/2014/main" id="{3F20D027-A139-D047-A62D-17AB5FFF3789}"/>
              </a:ext>
            </a:extLst>
          </p:cNvPr>
          <p:cNvSpPr txBox="1"/>
          <p:nvPr/>
        </p:nvSpPr>
        <p:spPr>
          <a:xfrm>
            <a:off x="4867160" y="3108430"/>
            <a:ext cx="899695" cy="369332"/>
          </a:xfrm>
          <a:prstGeom prst="rect">
            <a:avLst/>
          </a:prstGeom>
          <a:noFill/>
        </p:spPr>
        <p:txBody>
          <a:bodyPr wrap="square" rtlCol="0">
            <a:spAutoFit/>
          </a:bodyPr>
          <a:lstStyle/>
          <a:p>
            <a:pPr algn="ctr"/>
            <a:r>
              <a:rPr lang="en-US" b="1" dirty="0">
                <a:solidFill>
                  <a:srgbClr val="01A2C6"/>
                </a:solidFill>
                <a:latin typeface="Calibri"/>
              </a:rPr>
              <a:t>35%</a:t>
            </a:r>
          </a:p>
        </p:txBody>
      </p:sp>
      <p:grpSp>
        <p:nvGrpSpPr>
          <p:cNvPr id="165" name="Group 164">
            <a:extLst>
              <a:ext uri="{FF2B5EF4-FFF2-40B4-BE49-F238E27FC236}">
                <a16:creationId xmlns:a16="http://schemas.microsoft.com/office/drawing/2014/main" id="{A33A7D89-A223-A848-81CD-F0DFBC0478A2}"/>
              </a:ext>
            </a:extLst>
          </p:cNvPr>
          <p:cNvGrpSpPr/>
          <p:nvPr/>
        </p:nvGrpSpPr>
        <p:grpSpPr>
          <a:xfrm>
            <a:off x="3016469" y="1670897"/>
            <a:ext cx="1728589" cy="1535699"/>
            <a:chOff x="3239565" y="675135"/>
            <a:chExt cx="1728589" cy="1535699"/>
          </a:xfrm>
        </p:grpSpPr>
        <p:cxnSp>
          <p:nvCxnSpPr>
            <p:cNvPr id="166" name="Straight Connector 165">
              <a:extLst>
                <a:ext uri="{FF2B5EF4-FFF2-40B4-BE49-F238E27FC236}">
                  <a16:creationId xmlns:a16="http://schemas.microsoft.com/office/drawing/2014/main" id="{124BC405-E1FB-DC45-A001-FA7D2EBF3E63}"/>
                </a:ext>
              </a:extLst>
            </p:cNvPr>
            <p:cNvCxnSpPr>
              <a:cxnSpLocks/>
            </p:cNvCxnSpPr>
            <p:nvPr/>
          </p:nvCxnSpPr>
          <p:spPr>
            <a:xfrm rot="21540000">
              <a:off x="3722083" y="1509867"/>
              <a:ext cx="1246071" cy="566098"/>
            </a:xfrm>
            <a:prstGeom prst="line">
              <a:avLst/>
            </a:prstGeom>
            <a:noFill/>
            <a:ln w="15875" cap="flat" cmpd="sng" algn="ctr">
              <a:solidFill>
                <a:srgbClr val="FFFFFF"/>
              </a:solidFill>
              <a:prstDash val="solid"/>
              <a:headEnd type="oval"/>
              <a:tailEnd type="oval"/>
            </a:ln>
            <a:effectLst/>
          </p:spPr>
        </p:cxnSp>
        <p:sp>
          <p:nvSpPr>
            <p:cNvPr id="167" name="Rectangle 166">
              <a:extLst>
                <a:ext uri="{FF2B5EF4-FFF2-40B4-BE49-F238E27FC236}">
                  <a16:creationId xmlns:a16="http://schemas.microsoft.com/office/drawing/2014/main" id="{810DE3F1-2854-B147-956C-EBE5D26C9158}"/>
                </a:ext>
              </a:extLst>
            </p:cNvPr>
            <p:cNvSpPr/>
            <p:nvPr/>
          </p:nvSpPr>
          <p:spPr>
            <a:xfrm>
              <a:off x="3239565" y="675135"/>
              <a:ext cx="1448123" cy="338554"/>
            </a:xfrm>
            <a:prstGeom prst="rect">
              <a:avLst/>
            </a:prstGeom>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rgbClr val="01A2C6"/>
                  </a:solidFill>
                  <a:effectLst/>
                  <a:uLnTx/>
                  <a:uFillTx/>
                  <a:latin typeface="Calibri"/>
                </a:rPr>
                <a:t>13 WEEKS  </a:t>
              </a:r>
            </a:p>
          </p:txBody>
        </p:sp>
        <p:sp>
          <p:nvSpPr>
            <p:cNvPr id="168" name="Rectangle 167">
              <a:extLst>
                <a:ext uri="{FF2B5EF4-FFF2-40B4-BE49-F238E27FC236}">
                  <a16:creationId xmlns:a16="http://schemas.microsoft.com/office/drawing/2014/main" id="{0C9460B7-79CA-BF4C-AE36-567FAF916B91}"/>
                </a:ext>
              </a:extLst>
            </p:cNvPr>
            <p:cNvSpPr/>
            <p:nvPr/>
          </p:nvSpPr>
          <p:spPr>
            <a:xfrm>
              <a:off x="3239565" y="1687614"/>
              <a:ext cx="1448123" cy="523220"/>
            </a:xfrm>
            <a:prstGeom prst="rect">
              <a:avLst/>
            </a:prstGeom>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srgbClr val="FFFFFF"/>
                  </a:solidFill>
                  <a:effectLst/>
                  <a:uLnTx/>
                  <a:uFillTx/>
                  <a:latin typeface="Calibri"/>
                </a:rPr>
                <a:t>HALF </a:t>
              </a:r>
              <a:br>
                <a:rPr kumimoji="0" lang="en-IE" sz="1400" b="1" i="0" u="none" strike="noStrike" kern="0" cap="none" spc="0" normalizeH="0" baseline="0" noProof="0" dirty="0">
                  <a:ln>
                    <a:noFill/>
                  </a:ln>
                  <a:solidFill>
                    <a:srgbClr val="FFFFFF"/>
                  </a:solidFill>
                  <a:effectLst/>
                  <a:uLnTx/>
                  <a:uFillTx/>
                  <a:latin typeface="Calibri"/>
                </a:rPr>
              </a:br>
              <a:r>
                <a:rPr kumimoji="0" lang="en-IE" sz="1400" b="1" i="0" u="none" strike="noStrike" kern="0" cap="none" spc="0" normalizeH="0" baseline="0" noProof="0" dirty="0">
                  <a:ln>
                    <a:noFill/>
                  </a:ln>
                  <a:solidFill>
                    <a:srgbClr val="FFFFFF"/>
                  </a:solidFill>
                  <a:effectLst/>
                  <a:uLnTx/>
                  <a:uFillTx/>
                  <a:latin typeface="Calibri"/>
                </a:rPr>
                <a:t>PAY</a:t>
              </a:r>
            </a:p>
          </p:txBody>
        </p:sp>
      </p:grpSp>
      <p:grpSp>
        <p:nvGrpSpPr>
          <p:cNvPr id="169" name="Group 168">
            <a:extLst>
              <a:ext uri="{FF2B5EF4-FFF2-40B4-BE49-F238E27FC236}">
                <a16:creationId xmlns:a16="http://schemas.microsoft.com/office/drawing/2014/main" id="{D3CEF990-5895-3240-89C2-28C767D32E70}"/>
              </a:ext>
            </a:extLst>
          </p:cNvPr>
          <p:cNvGrpSpPr/>
          <p:nvPr/>
        </p:nvGrpSpPr>
        <p:grpSpPr>
          <a:xfrm>
            <a:off x="5191146" y="2188228"/>
            <a:ext cx="2734407" cy="2123085"/>
            <a:chOff x="6348507" y="66534"/>
            <a:chExt cx="2734407" cy="2123085"/>
          </a:xfrm>
        </p:grpSpPr>
        <p:cxnSp>
          <p:nvCxnSpPr>
            <p:cNvPr id="170" name="Straight Connector 169">
              <a:extLst>
                <a:ext uri="{FF2B5EF4-FFF2-40B4-BE49-F238E27FC236}">
                  <a16:creationId xmlns:a16="http://schemas.microsoft.com/office/drawing/2014/main" id="{173F2004-5742-C447-B74C-A394830A51E7}"/>
                </a:ext>
              </a:extLst>
            </p:cNvPr>
            <p:cNvCxnSpPr>
              <a:cxnSpLocks/>
            </p:cNvCxnSpPr>
            <p:nvPr/>
          </p:nvCxnSpPr>
          <p:spPr>
            <a:xfrm>
              <a:off x="6888611" y="1320940"/>
              <a:ext cx="1425744" cy="605441"/>
            </a:xfrm>
            <a:prstGeom prst="line">
              <a:avLst/>
            </a:prstGeom>
            <a:noFill/>
            <a:ln w="15875" cap="flat" cmpd="sng" algn="ctr">
              <a:solidFill>
                <a:srgbClr val="FFFFFF"/>
              </a:solidFill>
              <a:prstDash val="sysDash"/>
              <a:headEnd type="oval"/>
              <a:tailEnd type="triangle"/>
            </a:ln>
            <a:effectLst/>
          </p:spPr>
        </p:cxnSp>
        <p:sp>
          <p:nvSpPr>
            <p:cNvPr id="171" name="Rectangle 170">
              <a:extLst>
                <a:ext uri="{FF2B5EF4-FFF2-40B4-BE49-F238E27FC236}">
                  <a16:creationId xmlns:a16="http://schemas.microsoft.com/office/drawing/2014/main" id="{18C327CE-8B75-5C4F-AC0D-1750C109FA55}"/>
                </a:ext>
              </a:extLst>
            </p:cNvPr>
            <p:cNvSpPr/>
            <p:nvPr/>
          </p:nvSpPr>
          <p:spPr>
            <a:xfrm>
              <a:off x="6370628" y="66534"/>
              <a:ext cx="2712286" cy="830997"/>
            </a:xfrm>
            <a:prstGeom prst="rect">
              <a:avLst/>
            </a:prstGeom>
          </p:spPr>
          <p:txBody>
            <a:bodyPr wrap="square">
              <a:spAutoFit/>
            </a:bodyPr>
            <a:lstStyle/>
            <a:p>
              <a:pPr marL="0" marR="0" lvl="0" indent="0" defTabSz="914400" eaLnBrk="1" fontAlgn="b" latinLnBrk="0" hangingPunct="1">
                <a:lnSpc>
                  <a:spcPct val="100000"/>
                </a:lnSpc>
                <a:spcBef>
                  <a:spcPts val="0"/>
                </a:spcBef>
                <a:spcAft>
                  <a:spcPts val="0"/>
                </a:spcAft>
                <a:buClrTx/>
                <a:buSzTx/>
                <a:buFontTx/>
                <a:buNone/>
                <a:tabLst/>
                <a:defRPr/>
              </a:pPr>
              <a:r>
                <a:rPr kumimoji="0" lang="en-IE" sz="1600" b="1" i="0" u="none" strike="noStrike" kern="0" cap="none" spc="0" normalizeH="0" baseline="0" noProof="0" dirty="0">
                  <a:ln>
                    <a:noFill/>
                  </a:ln>
                  <a:solidFill>
                    <a:srgbClr val="01A2C6"/>
                  </a:solidFill>
                  <a:effectLst/>
                  <a:uLnTx/>
                  <a:uFillTx/>
                  <a:latin typeface="Calibri"/>
                </a:rPr>
                <a:t>FROM </a:t>
              </a:r>
              <a:br>
                <a:rPr kumimoji="0" lang="en-IE" sz="1600" b="1" i="0" u="none" strike="noStrike" kern="0" cap="none" spc="0" normalizeH="0" baseline="0" noProof="0" dirty="0">
                  <a:ln>
                    <a:noFill/>
                  </a:ln>
                  <a:solidFill>
                    <a:srgbClr val="01A2C6"/>
                  </a:solidFill>
                  <a:effectLst/>
                  <a:uLnTx/>
                  <a:uFillTx/>
                  <a:latin typeface="Calibri"/>
                </a:rPr>
              </a:br>
              <a:r>
                <a:rPr kumimoji="0" lang="en-IE" sz="1600" b="1" i="0" u="none" strike="noStrike" kern="0" cap="none" spc="0" normalizeH="0" baseline="0" noProof="0" dirty="0">
                  <a:ln>
                    <a:noFill/>
                  </a:ln>
                  <a:solidFill>
                    <a:srgbClr val="01A2C6"/>
                  </a:solidFill>
                  <a:effectLst/>
                  <a:uLnTx/>
                  <a:uFillTx/>
                  <a:latin typeface="Calibri"/>
                </a:rPr>
                <a:t>6 MONTHS </a:t>
              </a:r>
              <a:br>
                <a:rPr kumimoji="0" lang="en-IE" sz="1600" b="1" i="0" u="none" strike="noStrike" kern="0" cap="none" spc="0" normalizeH="0" baseline="0" noProof="0" dirty="0">
                  <a:ln>
                    <a:noFill/>
                  </a:ln>
                  <a:solidFill>
                    <a:srgbClr val="01A2C6"/>
                  </a:solidFill>
                  <a:effectLst/>
                  <a:uLnTx/>
                  <a:uFillTx/>
                  <a:latin typeface="Calibri"/>
                </a:rPr>
              </a:br>
              <a:r>
                <a:rPr kumimoji="0" lang="en-IE" sz="1600" b="1" i="0" u="none" strike="noStrike" kern="0" cap="none" spc="0" normalizeH="0" baseline="0" noProof="0" dirty="0">
                  <a:ln>
                    <a:noFill/>
                  </a:ln>
                  <a:solidFill>
                    <a:srgbClr val="01A2C6"/>
                  </a:solidFill>
                  <a:effectLst/>
                  <a:uLnTx/>
                  <a:uFillTx/>
                  <a:latin typeface="Calibri"/>
                </a:rPr>
                <a:t>ONWARDS</a:t>
              </a:r>
            </a:p>
          </p:txBody>
        </p:sp>
        <p:sp>
          <p:nvSpPr>
            <p:cNvPr id="172" name="Rectangle 171">
              <a:extLst>
                <a:ext uri="{FF2B5EF4-FFF2-40B4-BE49-F238E27FC236}">
                  <a16:creationId xmlns:a16="http://schemas.microsoft.com/office/drawing/2014/main" id="{61A042E9-33DB-2843-929C-25CC59B3C538}"/>
                </a:ext>
              </a:extLst>
            </p:cNvPr>
            <p:cNvSpPr/>
            <p:nvPr/>
          </p:nvSpPr>
          <p:spPr>
            <a:xfrm>
              <a:off x="6348507" y="1515588"/>
              <a:ext cx="1698494" cy="674031"/>
            </a:xfrm>
            <a:prstGeom prst="rect">
              <a:avLst/>
            </a:prstGeom>
          </p:spPr>
          <p:txBody>
            <a:bodyPr wrap="square">
              <a:spAutoFit/>
            </a:bodyPr>
            <a:lstStyle/>
            <a:p>
              <a:pPr marL="0" marR="0" lvl="0" indent="0" defTabSz="914400" eaLnBrk="1" fontAlgn="b" latinLnBrk="0" hangingPunct="1">
                <a:lnSpc>
                  <a:spcPct val="90000"/>
                </a:lnSpc>
                <a:spcBef>
                  <a:spcPts val="0"/>
                </a:spcBef>
                <a:spcAft>
                  <a:spcPts val="0"/>
                </a:spcAft>
                <a:buClrTx/>
                <a:buSzTx/>
                <a:buFontTx/>
                <a:buNone/>
                <a:tabLst/>
                <a:defRPr/>
              </a:pPr>
              <a:r>
                <a:rPr kumimoji="0" lang="en-IE" sz="1400" b="1" i="0" u="none" strike="noStrike" kern="0" cap="none" spc="0" normalizeH="0" baseline="0" noProof="0" dirty="0">
                  <a:ln>
                    <a:noFill/>
                  </a:ln>
                  <a:solidFill>
                    <a:srgbClr val="FFFFFF"/>
                  </a:solidFill>
                  <a:effectLst/>
                  <a:uLnTx/>
                  <a:uFillTx/>
                  <a:latin typeface="Calibri"/>
                </a:rPr>
                <a:t>TRR / </a:t>
              </a:r>
              <a:br>
                <a:rPr kumimoji="0" lang="en-IE" sz="1400" b="1" i="0" u="none" strike="noStrike" kern="0" cap="none" spc="0" normalizeH="0" baseline="0" noProof="0" dirty="0">
                  <a:ln>
                    <a:noFill/>
                  </a:ln>
                  <a:solidFill>
                    <a:srgbClr val="FFFFFF"/>
                  </a:solidFill>
                  <a:effectLst/>
                  <a:uLnTx/>
                  <a:uFillTx/>
                  <a:latin typeface="Calibri"/>
                </a:rPr>
              </a:br>
              <a:r>
                <a:rPr kumimoji="0" lang="en-IE" sz="1400" b="1" i="0" u="none" strike="noStrike" kern="0" cap="none" spc="0" normalizeH="0" baseline="0" noProof="0" dirty="0">
                  <a:ln>
                    <a:noFill/>
                  </a:ln>
                  <a:solidFill>
                    <a:srgbClr val="FFFFFF"/>
                  </a:solidFill>
                  <a:effectLst/>
                  <a:uLnTx/>
                  <a:uFillTx/>
                  <a:latin typeface="Calibri"/>
                </a:rPr>
                <a:t>SOCIAL </a:t>
              </a:r>
              <a:br>
                <a:rPr kumimoji="0" lang="en-IE" sz="1400" b="1" i="0" u="none" strike="noStrike" kern="0" cap="none" spc="0" normalizeH="0" baseline="0" noProof="0" dirty="0">
                  <a:ln>
                    <a:noFill/>
                  </a:ln>
                  <a:solidFill>
                    <a:srgbClr val="FFFFFF"/>
                  </a:solidFill>
                  <a:effectLst/>
                  <a:uLnTx/>
                  <a:uFillTx/>
                  <a:latin typeface="Calibri"/>
                </a:rPr>
              </a:br>
              <a:r>
                <a:rPr kumimoji="0" lang="en-IE" sz="1400" b="1" i="0" u="none" strike="noStrike" kern="0" cap="none" spc="0" normalizeH="0" baseline="0" noProof="0" dirty="0">
                  <a:ln>
                    <a:noFill/>
                  </a:ln>
                  <a:solidFill>
                    <a:srgbClr val="FFFFFF"/>
                  </a:solidFill>
                  <a:effectLst/>
                  <a:uLnTx/>
                  <a:uFillTx/>
                  <a:latin typeface="Calibri"/>
                </a:rPr>
                <a:t>WELFARE</a:t>
              </a:r>
            </a:p>
          </p:txBody>
        </p:sp>
      </p:grpSp>
      <p:sp>
        <p:nvSpPr>
          <p:cNvPr id="173" name="TextBox 172">
            <a:extLst>
              <a:ext uri="{FF2B5EF4-FFF2-40B4-BE49-F238E27FC236}">
                <a16:creationId xmlns:a16="http://schemas.microsoft.com/office/drawing/2014/main" id="{F8893C62-1A23-9F4B-BDCF-B72709B2204C}"/>
              </a:ext>
            </a:extLst>
          </p:cNvPr>
          <p:cNvSpPr txBox="1"/>
          <p:nvPr/>
        </p:nvSpPr>
        <p:spPr>
          <a:xfrm>
            <a:off x="6905482" y="3946653"/>
            <a:ext cx="899695" cy="369332"/>
          </a:xfrm>
          <a:prstGeom prst="rect">
            <a:avLst/>
          </a:prstGeom>
          <a:noFill/>
        </p:spPr>
        <p:txBody>
          <a:bodyPr wrap="square" rtlCol="0">
            <a:spAutoFit/>
          </a:bodyPr>
          <a:lstStyle/>
          <a:p>
            <a:pPr algn="ctr"/>
            <a:r>
              <a:rPr lang="en-US" b="1" dirty="0">
                <a:solidFill>
                  <a:srgbClr val="01A2C6"/>
                </a:solidFill>
                <a:latin typeface="Calibri"/>
              </a:rPr>
              <a:t>?%</a:t>
            </a:r>
          </a:p>
        </p:txBody>
      </p:sp>
      <p:sp>
        <p:nvSpPr>
          <p:cNvPr id="158" name="TextBox 157">
            <a:extLst>
              <a:ext uri="{FF2B5EF4-FFF2-40B4-BE49-F238E27FC236}">
                <a16:creationId xmlns:a16="http://schemas.microsoft.com/office/drawing/2014/main" id="{0D619652-78E7-4A4C-8FF4-E9D1E1035A78}"/>
              </a:ext>
            </a:extLst>
          </p:cNvPr>
          <p:cNvSpPr txBox="1"/>
          <p:nvPr/>
        </p:nvSpPr>
        <p:spPr>
          <a:xfrm>
            <a:off x="402642" y="1102050"/>
            <a:ext cx="899695" cy="369332"/>
          </a:xfrm>
          <a:prstGeom prst="rect">
            <a:avLst/>
          </a:prstGeom>
          <a:noFill/>
        </p:spPr>
        <p:txBody>
          <a:bodyPr wrap="square" rtlCol="0">
            <a:spAutoFit/>
          </a:bodyPr>
          <a:lstStyle/>
          <a:p>
            <a:pPr algn="ctr"/>
            <a:r>
              <a:rPr lang="en-US" b="1" dirty="0">
                <a:solidFill>
                  <a:srgbClr val="01A2C6"/>
                </a:solidFill>
                <a:latin typeface="Calibri"/>
              </a:rPr>
              <a:t>100%</a:t>
            </a:r>
          </a:p>
        </p:txBody>
      </p:sp>
      <p:sp>
        <p:nvSpPr>
          <p:cNvPr id="40" name="Teardrop 39">
            <a:extLst>
              <a:ext uri="{FF2B5EF4-FFF2-40B4-BE49-F238E27FC236}">
                <a16:creationId xmlns:a16="http://schemas.microsoft.com/office/drawing/2014/main" id="{8034CD6C-9B03-364E-A541-8176ABD3D905}"/>
              </a:ext>
            </a:extLst>
          </p:cNvPr>
          <p:cNvSpPr/>
          <p:nvPr/>
        </p:nvSpPr>
        <p:spPr>
          <a:xfrm rot="10972371" flipH="1" flipV="1">
            <a:off x="428842" y="3422731"/>
            <a:ext cx="1017006" cy="1071048"/>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746B597-8089-3F4B-AB88-CF06A1F3FE35}"/>
              </a:ext>
            </a:extLst>
          </p:cNvPr>
          <p:cNvSpPr txBox="1"/>
          <p:nvPr/>
        </p:nvSpPr>
        <p:spPr>
          <a:xfrm>
            <a:off x="436205" y="3497813"/>
            <a:ext cx="1071559" cy="830997"/>
          </a:xfrm>
          <a:prstGeom prst="rect">
            <a:avLst/>
          </a:prstGeom>
          <a:noFill/>
          <a:ln>
            <a:noFill/>
          </a:ln>
        </p:spPr>
        <p:txBody>
          <a:bodyPr wrap="square" rtlCol="0">
            <a:spAutoFit/>
          </a:bodyPr>
          <a:lstStyle/>
          <a:p>
            <a:pPr algn="ctr"/>
            <a:r>
              <a:rPr lang="en-GB" sz="1200" b="1" dirty="0">
                <a:solidFill>
                  <a:schemeClr val="bg1"/>
                </a:solidFill>
                <a:latin typeface="Calibri" panose="020F0502020204030204" pitchFamily="34" charset="0"/>
                <a:cs typeface="Calibri" panose="020F0502020204030204" pitchFamily="34" charset="0"/>
              </a:rPr>
              <a:t>Remember, </a:t>
            </a:r>
            <a:br>
              <a:rPr lang="en-GB" sz="1200" b="1" dirty="0">
                <a:solidFill>
                  <a:schemeClr val="bg1"/>
                </a:solidFill>
                <a:latin typeface="Calibri" panose="020F0502020204030204" pitchFamily="34" charset="0"/>
                <a:cs typeface="Calibri" panose="020F0502020204030204" pitchFamily="34" charset="0"/>
              </a:rPr>
            </a:br>
            <a:r>
              <a:rPr lang="en-GB" sz="1200" b="1" dirty="0">
                <a:solidFill>
                  <a:schemeClr val="bg1"/>
                </a:solidFill>
                <a:latin typeface="Calibri" panose="020F0502020204030204" pitchFamily="34" charset="0"/>
                <a:cs typeface="Calibri" panose="020F0502020204030204" pitchFamily="34" charset="0"/>
              </a:rPr>
              <a:t>it’s for </a:t>
            </a:r>
          </a:p>
          <a:p>
            <a:pPr algn="ctr"/>
            <a:r>
              <a:rPr lang="en-GB" sz="1200" b="1" dirty="0">
                <a:solidFill>
                  <a:schemeClr val="bg1"/>
                </a:solidFill>
                <a:latin typeface="Calibri" panose="020F0502020204030204" pitchFamily="34" charset="0"/>
                <a:cs typeface="Calibri" panose="020F0502020204030204" pitchFamily="34" charset="0"/>
              </a:rPr>
              <a:t>short term illnesses too</a:t>
            </a:r>
            <a:endParaRPr lang="en-IE" sz="1200" b="1" dirty="0">
              <a:solidFill>
                <a:schemeClr val="bg1"/>
              </a:solidFill>
              <a:latin typeface="Calibri" panose="020F0502020204030204" pitchFamily="34" charset="0"/>
              <a:cs typeface="Calibri" panose="020F0502020204030204" pitchFamily="34" charset="0"/>
            </a:endParaRPr>
          </a:p>
        </p:txBody>
      </p:sp>
      <p:sp>
        <p:nvSpPr>
          <p:cNvPr id="42" name="Teardrop 41">
            <a:extLst>
              <a:ext uri="{FF2B5EF4-FFF2-40B4-BE49-F238E27FC236}">
                <a16:creationId xmlns:a16="http://schemas.microsoft.com/office/drawing/2014/main" id="{8034CD6C-9B03-364E-A541-8176ABD3D905}"/>
              </a:ext>
            </a:extLst>
          </p:cNvPr>
          <p:cNvSpPr/>
          <p:nvPr/>
        </p:nvSpPr>
        <p:spPr>
          <a:xfrm rot="10800000" flipH="1" flipV="1">
            <a:off x="1523933" y="3423946"/>
            <a:ext cx="1085101" cy="1094646"/>
          </a:xfrm>
          <a:prstGeom prst="teardrop">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746B597-8089-3F4B-AB88-CF06A1F3FE35}"/>
              </a:ext>
            </a:extLst>
          </p:cNvPr>
          <p:cNvSpPr txBox="1"/>
          <p:nvPr/>
        </p:nvSpPr>
        <p:spPr>
          <a:xfrm>
            <a:off x="1596287" y="3542760"/>
            <a:ext cx="1071559" cy="830997"/>
          </a:xfrm>
          <a:prstGeom prst="rect">
            <a:avLst/>
          </a:prstGeom>
          <a:noFill/>
          <a:ln>
            <a:noFill/>
          </a:ln>
        </p:spPr>
        <p:txBody>
          <a:bodyPr wrap="square" rtlCol="0">
            <a:spAutoFit/>
          </a:bodyPr>
          <a:lstStyle/>
          <a:p>
            <a:pPr algn="ctr"/>
            <a:r>
              <a:rPr lang="en-GB" sz="1200" b="1" dirty="0" smtClean="0">
                <a:solidFill>
                  <a:schemeClr val="bg1"/>
                </a:solidFill>
                <a:latin typeface="Calibri" panose="020F0502020204030204" pitchFamily="34" charset="0"/>
                <a:cs typeface="Calibri" panose="020F0502020204030204" pitchFamily="34" charset="0"/>
              </a:rPr>
              <a:t>No deferred  period for Critical Illness claims</a:t>
            </a:r>
            <a:endParaRPr lang="en-IE"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495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2"/>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P spid="42"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ingle Corner Rectangle 27">
            <a:extLst>
              <a:ext uri="{FF2B5EF4-FFF2-40B4-BE49-F238E27FC236}">
                <a16:creationId xmlns:a16="http://schemas.microsoft.com/office/drawing/2014/main" id="{0491A824-DF0A-BE4E-B331-D1474E59FD53}"/>
              </a:ext>
            </a:extLst>
          </p:cNvPr>
          <p:cNvSpPr/>
          <p:nvPr/>
        </p:nvSpPr>
        <p:spPr>
          <a:xfrm rot="10800000">
            <a:off x="53753" y="51469"/>
            <a:ext cx="9036494" cy="4847581"/>
          </a:xfrm>
          <a:prstGeom prst="round1Rect">
            <a:avLst>
              <a:gd name="adj" fmla="val 25061"/>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ound Single Corner Rectangle 10">
            <a:extLst>
              <a:ext uri="{FF2B5EF4-FFF2-40B4-BE49-F238E27FC236}">
                <a16:creationId xmlns:a16="http://schemas.microsoft.com/office/drawing/2014/main" id="{5BA3C980-6630-3B44-8720-5338B0CF60B2}"/>
              </a:ext>
            </a:extLst>
          </p:cNvPr>
          <p:cNvSpPr/>
          <p:nvPr/>
        </p:nvSpPr>
        <p:spPr>
          <a:xfrm rot="10800000">
            <a:off x="53753" y="4774168"/>
            <a:ext cx="9036494" cy="0"/>
          </a:xfrm>
          <a:prstGeom prst="round1Rect">
            <a:avLst>
              <a:gd name="adj" fmla="val 25061"/>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Plus 1">
            <a:extLst>
              <a:ext uri="{FF2B5EF4-FFF2-40B4-BE49-F238E27FC236}">
                <a16:creationId xmlns:a16="http://schemas.microsoft.com/office/drawing/2014/main" id="{AC009100-BD0A-BF4D-88E9-C64443DE8A2F}"/>
              </a:ext>
            </a:extLst>
          </p:cNvPr>
          <p:cNvSpPr/>
          <p:nvPr/>
        </p:nvSpPr>
        <p:spPr>
          <a:xfrm>
            <a:off x="2915816" y="1875943"/>
            <a:ext cx="1152128" cy="1152128"/>
          </a:xfrm>
          <a:prstGeom prst="mathPlus">
            <a:avLst/>
          </a:prstGeom>
          <a:solidFill>
            <a:srgbClr val="C04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C65B133-0297-9C40-90C9-7AD780620308}"/>
              </a:ext>
            </a:extLst>
          </p:cNvPr>
          <p:cNvGrpSpPr/>
          <p:nvPr/>
        </p:nvGrpSpPr>
        <p:grpSpPr>
          <a:xfrm>
            <a:off x="4283993" y="1716152"/>
            <a:ext cx="4316161" cy="498249"/>
            <a:chOff x="4536504" y="1563638"/>
            <a:chExt cx="4050695" cy="498249"/>
          </a:xfrm>
        </p:grpSpPr>
        <p:sp>
          <p:nvSpPr>
            <p:cNvPr id="5" name="Rectangle 4">
              <a:extLst>
                <a:ext uri="{FF2B5EF4-FFF2-40B4-BE49-F238E27FC236}">
                  <a16:creationId xmlns:a16="http://schemas.microsoft.com/office/drawing/2014/main" id="{8B6C5040-23FD-0E46-B3C8-74E555582F50}"/>
                </a:ext>
              </a:extLst>
            </p:cNvPr>
            <p:cNvSpPr/>
            <p:nvPr/>
          </p:nvSpPr>
          <p:spPr>
            <a:xfrm>
              <a:off x="4555199" y="1563638"/>
              <a:ext cx="4032000" cy="498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Rectangle 6">
              <a:extLst>
                <a:ext uri="{FF2B5EF4-FFF2-40B4-BE49-F238E27FC236}">
                  <a16:creationId xmlns:a16="http://schemas.microsoft.com/office/drawing/2014/main" id="{BC0A47C5-732E-8444-A57E-87D1C34CF9C3}"/>
                </a:ext>
              </a:extLst>
            </p:cNvPr>
            <p:cNvSpPr/>
            <p:nvPr/>
          </p:nvSpPr>
          <p:spPr>
            <a:xfrm>
              <a:off x="4536504" y="1597319"/>
              <a:ext cx="2880705" cy="430887"/>
            </a:xfrm>
            <a:prstGeom prst="rect">
              <a:avLst/>
            </a:prstGeom>
          </p:spPr>
          <p:txBody>
            <a:bodyPr wrap="none" anchor="ctr">
              <a:spAutoFit/>
            </a:bodyPr>
            <a:lstStyle/>
            <a:p>
              <a:pPr>
                <a:spcBef>
                  <a:spcPts val="200"/>
                </a:spcBef>
                <a:spcAft>
                  <a:spcPts val="600"/>
                </a:spcAft>
              </a:pPr>
              <a:r>
                <a:rPr lang="en-IE" altLang="en-US" sz="2200" b="1" dirty="0">
                  <a:solidFill>
                    <a:schemeClr val="bg1"/>
                  </a:solidFill>
                  <a:latin typeface="Calibri" panose="020F0502020204030204" pitchFamily="34" charset="0"/>
                </a:rPr>
                <a:t>Group purchasing </a:t>
              </a:r>
              <a:r>
                <a:rPr lang="en-IE" altLang="en-US" sz="2200" b="1" dirty="0" smtClean="0">
                  <a:solidFill>
                    <a:schemeClr val="bg1"/>
                  </a:solidFill>
                  <a:latin typeface="Calibri" panose="020F0502020204030204" pitchFamily="34" charset="0"/>
                </a:rPr>
                <a:t>power</a:t>
              </a:r>
              <a:endParaRPr lang="en-IE" altLang="en-US" sz="2200" b="1" dirty="0">
                <a:solidFill>
                  <a:schemeClr val="bg1"/>
                </a:solidFill>
                <a:latin typeface="Calibri" panose="020F0502020204030204" pitchFamily="34" charset="0"/>
              </a:endParaRPr>
            </a:p>
          </p:txBody>
        </p:sp>
      </p:grpSp>
      <p:grpSp>
        <p:nvGrpSpPr>
          <p:cNvPr id="10" name="Group 9">
            <a:extLst>
              <a:ext uri="{FF2B5EF4-FFF2-40B4-BE49-F238E27FC236}">
                <a16:creationId xmlns:a16="http://schemas.microsoft.com/office/drawing/2014/main" id="{BA60B995-8FF8-DC42-9FEA-C7B39A9B3D58}"/>
              </a:ext>
            </a:extLst>
          </p:cNvPr>
          <p:cNvGrpSpPr/>
          <p:nvPr/>
        </p:nvGrpSpPr>
        <p:grpSpPr>
          <a:xfrm>
            <a:off x="4283968" y="2300711"/>
            <a:ext cx="4316160" cy="498249"/>
            <a:chOff x="4536504" y="2778364"/>
            <a:chExt cx="4050695" cy="498249"/>
          </a:xfrm>
        </p:grpSpPr>
        <p:sp>
          <p:nvSpPr>
            <p:cNvPr id="34" name="Rectangle 33">
              <a:extLst>
                <a:ext uri="{FF2B5EF4-FFF2-40B4-BE49-F238E27FC236}">
                  <a16:creationId xmlns:a16="http://schemas.microsoft.com/office/drawing/2014/main" id="{BEF82EBE-A367-B54E-B456-22B33FBFE574}"/>
                </a:ext>
              </a:extLst>
            </p:cNvPr>
            <p:cNvSpPr/>
            <p:nvPr/>
          </p:nvSpPr>
          <p:spPr>
            <a:xfrm>
              <a:off x="4555199" y="2778364"/>
              <a:ext cx="4032000" cy="498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Rectangle 8">
              <a:extLst>
                <a:ext uri="{FF2B5EF4-FFF2-40B4-BE49-F238E27FC236}">
                  <a16:creationId xmlns:a16="http://schemas.microsoft.com/office/drawing/2014/main" id="{7FAD52BB-E039-7945-A7AA-F1A862BE0E92}"/>
                </a:ext>
              </a:extLst>
            </p:cNvPr>
            <p:cNvSpPr/>
            <p:nvPr/>
          </p:nvSpPr>
          <p:spPr>
            <a:xfrm>
              <a:off x="4536504" y="2812045"/>
              <a:ext cx="2663107" cy="430887"/>
            </a:xfrm>
            <a:prstGeom prst="rect">
              <a:avLst/>
            </a:prstGeom>
          </p:spPr>
          <p:txBody>
            <a:bodyPr wrap="none">
              <a:spAutoFit/>
            </a:bodyPr>
            <a:lstStyle/>
            <a:p>
              <a:pPr>
                <a:spcBef>
                  <a:spcPts val="200"/>
                </a:spcBef>
                <a:spcAft>
                  <a:spcPts val="600"/>
                </a:spcAft>
              </a:pPr>
              <a:r>
                <a:rPr lang="en-IE" sz="2200" b="1" dirty="0">
                  <a:solidFill>
                    <a:schemeClr val="bg1"/>
                  </a:solidFill>
                  <a:latin typeface="Calibri" panose="020F0502020204030204" pitchFamily="34" charset="0"/>
                  <a:cs typeface="Calibri" panose="020F0502020204030204" pitchFamily="34" charset="0"/>
                </a:rPr>
                <a:t>Dedicated claims team</a:t>
              </a:r>
            </a:p>
          </p:txBody>
        </p:sp>
      </p:grpSp>
      <p:sp>
        <p:nvSpPr>
          <p:cNvPr id="21" name="TextBox 20">
            <a:extLst>
              <a:ext uri="{FF2B5EF4-FFF2-40B4-BE49-F238E27FC236}">
                <a16:creationId xmlns:a16="http://schemas.microsoft.com/office/drawing/2014/main" id="{9F488375-82C5-BB4B-8E62-7F89D00F942D}"/>
              </a:ext>
            </a:extLst>
          </p:cNvPr>
          <p:cNvSpPr txBox="1"/>
          <p:nvPr/>
        </p:nvSpPr>
        <p:spPr>
          <a:xfrm>
            <a:off x="-30290" y="4899051"/>
            <a:ext cx="9174290" cy="230832"/>
          </a:xfrm>
          <a:prstGeom prst="rect">
            <a:avLst/>
          </a:prstGeom>
          <a:noFill/>
        </p:spPr>
        <p:txBody>
          <a:bodyPr wrap="square" rtlCol="0">
            <a:spAutoFit/>
          </a:bodyPr>
          <a:lstStyle/>
          <a:p>
            <a:pPr algn="r"/>
            <a:r>
              <a:rPr lang="en-GB" sz="900" dirty="0">
                <a:solidFill>
                  <a:schemeClr val="accent5"/>
                </a:solidFill>
                <a:latin typeface="Calibri" panose="020F0502020204030204" pitchFamily="34" charset="0"/>
              </a:rPr>
              <a:t>*Less any other income that you may be entitled to e.g. half pay, Ill Health Early Retirement Pension, Temporary Rehabilitation Remuneration, State Illness or Invalidity Benefit.  </a:t>
            </a:r>
          </a:p>
        </p:txBody>
      </p:sp>
      <p:sp>
        <p:nvSpPr>
          <p:cNvPr id="25" name="Teardrop 24">
            <a:extLst>
              <a:ext uri="{FF2B5EF4-FFF2-40B4-BE49-F238E27FC236}">
                <a16:creationId xmlns:a16="http://schemas.microsoft.com/office/drawing/2014/main" id="{95CD8B83-7F8B-0F48-9B93-BDB5DA972D30}"/>
              </a:ext>
            </a:extLst>
          </p:cNvPr>
          <p:cNvSpPr/>
          <p:nvPr/>
        </p:nvSpPr>
        <p:spPr>
          <a:xfrm rot="10800000" flipH="1" flipV="1">
            <a:off x="542663" y="1419622"/>
            <a:ext cx="2189329" cy="216171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F73CE60A-49F6-484B-9808-4023FB517121}"/>
              </a:ext>
            </a:extLst>
          </p:cNvPr>
          <p:cNvSpPr/>
          <p:nvPr/>
        </p:nvSpPr>
        <p:spPr>
          <a:xfrm flipH="1">
            <a:off x="749705" y="1930809"/>
            <a:ext cx="1775243" cy="13132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IE" sz="2000" b="1" dirty="0">
                <a:solidFill>
                  <a:srgbClr val="FFC000"/>
                </a:solidFill>
                <a:latin typeface="Calibri" panose="020F0502020204030204" pitchFamily="34" charset="0"/>
              </a:rPr>
              <a:t>up </a:t>
            </a:r>
            <a:r>
              <a:rPr lang="en-IE" sz="2000" b="1" dirty="0" smtClean="0">
                <a:solidFill>
                  <a:srgbClr val="FFC000"/>
                </a:solidFill>
                <a:latin typeface="Calibri" panose="020F0502020204030204" pitchFamily="34" charset="0"/>
              </a:rPr>
              <a:t>to</a:t>
            </a:r>
            <a:endParaRPr lang="en-IE" sz="4800" b="1" dirty="0" smtClean="0">
              <a:solidFill>
                <a:srgbClr val="FFC000"/>
              </a:solidFill>
              <a:latin typeface="Calibri" panose="020F0502020204030204" pitchFamily="34" charset="0"/>
            </a:endParaRPr>
          </a:p>
          <a:p>
            <a:pPr algn="ctr">
              <a:lnSpc>
                <a:spcPct val="90000"/>
              </a:lnSpc>
            </a:pPr>
            <a:r>
              <a:rPr lang="en-IE" sz="4800" b="1" dirty="0" smtClean="0">
                <a:solidFill>
                  <a:srgbClr val="FFC000"/>
                </a:solidFill>
                <a:latin typeface="Calibri" panose="020F0502020204030204" pitchFamily="34" charset="0"/>
              </a:rPr>
              <a:t>75</a:t>
            </a:r>
            <a:r>
              <a:rPr lang="en-IE" sz="4800" b="1" dirty="0">
                <a:solidFill>
                  <a:srgbClr val="FFC000"/>
                </a:solidFill>
                <a:latin typeface="Calibri" panose="020F0502020204030204" pitchFamily="34" charset="0"/>
              </a:rPr>
              <a:t>%</a:t>
            </a:r>
            <a:r>
              <a:rPr lang="en-IE" sz="4000" b="1" dirty="0">
                <a:solidFill>
                  <a:srgbClr val="FFC000"/>
                </a:solidFill>
                <a:latin typeface="Calibri" panose="020F0502020204030204" pitchFamily="34" charset="0"/>
              </a:rPr>
              <a:t> </a:t>
            </a:r>
          </a:p>
          <a:p>
            <a:pPr algn="ctr">
              <a:lnSpc>
                <a:spcPct val="90000"/>
              </a:lnSpc>
            </a:pPr>
            <a:r>
              <a:rPr lang="en-IE" sz="2000" b="1" dirty="0">
                <a:solidFill>
                  <a:srgbClr val="FFC000"/>
                </a:solidFill>
                <a:latin typeface="Calibri" panose="020F0502020204030204" pitchFamily="34" charset="0"/>
              </a:rPr>
              <a:t>of your salary* </a:t>
            </a:r>
            <a:r>
              <a:rPr lang="en-IE" sz="2000" b="1" dirty="0">
                <a:solidFill>
                  <a:srgbClr val="0E9EC4"/>
                </a:solidFill>
                <a:latin typeface="Calibri" panose="020F0502020204030204" pitchFamily="34" charset="0"/>
              </a:rPr>
              <a:t/>
            </a:r>
            <a:br>
              <a:rPr lang="en-IE" sz="2000" b="1" dirty="0">
                <a:solidFill>
                  <a:srgbClr val="0E9EC4"/>
                </a:solidFill>
                <a:latin typeface="Calibri" panose="020F0502020204030204" pitchFamily="34" charset="0"/>
              </a:rPr>
            </a:br>
            <a:endParaRPr lang="en-IE" sz="2000" dirty="0">
              <a:solidFill>
                <a:srgbClr val="0E9EC4"/>
              </a:solidFill>
              <a:latin typeface="Calibri" panose="020F0502020204030204" pitchFamily="34" charset="0"/>
            </a:endParaRPr>
          </a:p>
        </p:txBody>
      </p:sp>
      <p:sp>
        <p:nvSpPr>
          <p:cNvPr id="27" name="Title 10">
            <a:extLst>
              <a:ext uri="{FF2B5EF4-FFF2-40B4-BE49-F238E27FC236}">
                <a16:creationId xmlns:a16="http://schemas.microsoft.com/office/drawing/2014/main" id="{E16EFDBE-ED4F-8243-A958-508D57BA3CCB}"/>
              </a:ext>
            </a:extLst>
          </p:cNvPr>
          <p:cNvSpPr txBox="1">
            <a:spLocks/>
          </p:cNvSpPr>
          <p:nvPr/>
        </p:nvSpPr>
        <p:spPr>
          <a:xfrm>
            <a:off x="251520" y="55675"/>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algn="l"/>
            <a:r>
              <a:rPr lang="en-IE" sz="2800" b="1" dirty="0"/>
              <a:t>What your </a:t>
            </a:r>
            <a:r>
              <a:rPr lang="en-IE" sz="2800" b="1" dirty="0" smtClean="0"/>
              <a:t>scheme </a:t>
            </a:r>
            <a:r>
              <a:rPr lang="en-IE" sz="2800" b="1" dirty="0"/>
              <a:t>does</a:t>
            </a:r>
          </a:p>
        </p:txBody>
      </p:sp>
      <p:grpSp>
        <p:nvGrpSpPr>
          <p:cNvPr id="14" name="Group 13"/>
          <p:cNvGrpSpPr/>
          <p:nvPr/>
        </p:nvGrpSpPr>
        <p:grpSpPr>
          <a:xfrm>
            <a:off x="4283967" y="2916609"/>
            <a:ext cx="4871629" cy="922795"/>
            <a:chOff x="4283967" y="3218896"/>
            <a:chExt cx="4871629" cy="922795"/>
          </a:xfrm>
        </p:grpSpPr>
        <p:grpSp>
          <p:nvGrpSpPr>
            <p:cNvPr id="13" name="Group 12">
              <a:extLst>
                <a:ext uri="{FF2B5EF4-FFF2-40B4-BE49-F238E27FC236}">
                  <a16:creationId xmlns:a16="http://schemas.microsoft.com/office/drawing/2014/main" id="{A2D59372-8849-2A41-9154-0707C3868878}"/>
                </a:ext>
              </a:extLst>
            </p:cNvPr>
            <p:cNvGrpSpPr/>
            <p:nvPr/>
          </p:nvGrpSpPr>
          <p:grpSpPr>
            <a:xfrm>
              <a:off x="4283967" y="3218896"/>
              <a:ext cx="4871629" cy="654805"/>
              <a:chOff x="4536504" y="3411173"/>
              <a:chExt cx="4572000" cy="418775"/>
            </a:xfrm>
          </p:grpSpPr>
          <p:sp>
            <p:nvSpPr>
              <p:cNvPr id="35" name="Rectangle 34">
                <a:extLst>
                  <a:ext uri="{FF2B5EF4-FFF2-40B4-BE49-F238E27FC236}">
                    <a16:creationId xmlns:a16="http://schemas.microsoft.com/office/drawing/2014/main" id="{9AE08452-B56E-D84E-8F90-0221A876BB2B}"/>
                  </a:ext>
                </a:extLst>
              </p:cNvPr>
              <p:cNvSpPr/>
              <p:nvPr/>
            </p:nvSpPr>
            <p:spPr>
              <a:xfrm>
                <a:off x="4555199" y="3411173"/>
                <a:ext cx="4032000" cy="418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 name="Rectangle 2">
                <a:extLst>
                  <a:ext uri="{FF2B5EF4-FFF2-40B4-BE49-F238E27FC236}">
                    <a16:creationId xmlns:a16="http://schemas.microsoft.com/office/drawing/2014/main" id="{BB71EB6A-B404-F34B-98FA-1646B9822F3C}"/>
                  </a:ext>
                </a:extLst>
              </p:cNvPr>
              <p:cNvSpPr/>
              <p:nvPr/>
            </p:nvSpPr>
            <p:spPr>
              <a:xfrm>
                <a:off x="4536504" y="3419408"/>
                <a:ext cx="4572000" cy="275570"/>
              </a:xfrm>
              <a:prstGeom prst="rect">
                <a:avLst/>
              </a:prstGeom>
            </p:spPr>
            <p:txBody>
              <a:bodyPr>
                <a:spAutoFit/>
              </a:bodyPr>
              <a:lstStyle/>
              <a:p>
                <a:pPr>
                  <a:spcBef>
                    <a:spcPts val="200"/>
                  </a:spcBef>
                  <a:spcAft>
                    <a:spcPts val="600"/>
                  </a:spcAft>
                </a:pPr>
                <a:r>
                  <a:rPr lang="en-GB" altLang="en-US" sz="2200" b="1" dirty="0">
                    <a:solidFill>
                      <a:schemeClr val="bg1"/>
                    </a:solidFill>
                    <a:latin typeface="Calibri" panose="020F0502020204030204" pitchFamily="34" charset="0"/>
                  </a:rPr>
                  <a:t>Paid through your </a:t>
                </a:r>
                <a:r>
                  <a:rPr lang="en-GB" altLang="en-US" sz="2200" b="1" dirty="0" smtClean="0">
                    <a:solidFill>
                      <a:schemeClr val="bg1"/>
                    </a:solidFill>
                    <a:latin typeface="Calibri" panose="020F0502020204030204" pitchFamily="34" charset="0"/>
                  </a:rPr>
                  <a:t>salary</a:t>
                </a:r>
              </a:p>
            </p:txBody>
          </p:sp>
        </p:grpSp>
        <p:sp>
          <p:nvSpPr>
            <p:cNvPr id="12" name="TextBox 11"/>
            <p:cNvSpPr txBox="1"/>
            <p:nvPr/>
          </p:nvSpPr>
          <p:spPr>
            <a:xfrm>
              <a:off x="4283968" y="3526138"/>
              <a:ext cx="2433126" cy="615553"/>
            </a:xfrm>
            <a:prstGeom prst="rect">
              <a:avLst/>
            </a:prstGeom>
            <a:noFill/>
          </p:spPr>
          <p:txBody>
            <a:bodyPr wrap="square" rtlCol="0">
              <a:spAutoFit/>
            </a:bodyPr>
            <a:lstStyle/>
            <a:p>
              <a:r>
                <a:rPr lang="en-GB" sz="1600" dirty="0">
                  <a:solidFill>
                    <a:schemeClr val="bg1"/>
                  </a:solidFill>
                  <a:latin typeface="Calibri" panose="020F0502020204030204" pitchFamily="34" charset="0"/>
                  <a:cs typeface="Calibri" panose="020F0502020204030204" pitchFamily="34" charset="0"/>
                </a:rPr>
                <a:t>(where available)</a:t>
              </a:r>
              <a:endParaRPr lang="en-IE" sz="1600" dirty="0">
                <a:solidFill>
                  <a:schemeClr val="bg1"/>
                </a:solidFill>
                <a:latin typeface="Calibri" panose="020F0502020204030204" pitchFamily="34" charset="0"/>
                <a:cs typeface="Calibri" panose="020F0502020204030204" pitchFamily="34" charset="0"/>
              </a:endParaRPr>
            </a:p>
            <a:p>
              <a:endParaRPr lang="en-GB" dirty="0"/>
            </a:p>
          </p:txBody>
        </p:sp>
      </p:grpSp>
    </p:spTree>
    <p:extLst>
      <p:ext uri="{BB962C8B-B14F-4D97-AF65-F5344CB8AC3E}">
        <p14:creationId xmlns:p14="http://schemas.microsoft.com/office/powerpoint/2010/main" val="214614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a:extLst>
              <a:ext uri="{FF2B5EF4-FFF2-40B4-BE49-F238E27FC236}">
                <a16:creationId xmlns:a16="http://schemas.microsoft.com/office/drawing/2014/main" id="{415196E6-E730-AF49-8558-F9C8BC86AA02}"/>
              </a:ext>
            </a:extLst>
          </p:cNvPr>
          <p:cNvSpPr/>
          <p:nvPr/>
        </p:nvSpPr>
        <p:spPr>
          <a:xfrm rot="10800000">
            <a:off x="4571999" y="4"/>
            <a:ext cx="4572000" cy="1100657"/>
          </a:xfrm>
          <a:prstGeom prst="round1Rect">
            <a:avLst>
              <a:gd name="adj" fmla="val 25061"/>
            </a:avLst>
          </a:prstGeom>
          <a:solidFill>
            <a:srgbClr val="05A1C5">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itle 1"/>
          <p:cNvSpPr txBox="1">
            <a:spLocks/>
          </p:cNvSpPr>
          <p:nvPr/>
        </p:nvSpPr>
        <p:spPr>
          <a:xfrm>
            <a:off x="6053830" y="1851670"/>
            <a:ext cx="2776265" cy="2680842"/>
          </a:xfrm>
          <a:prstGeom prst="rect">
            <a:avLst/>
          </a:prstGeom>
        </p:spPr>
        <p:txBody>
          <a:bodyPr/>
          <a:lstStyle>
            <a:lvl1pPr algn="ctr" defTabSz="457200" rtl="0" eaLnBrk="1" fontAlgn="base" hangingPunct="1">
              <a:spcBef>
                <a:spcPct val="0"/>
              </a:spcBef>
              <a:spcAft>
                <a:spcPct val="0"/>
              </a:spcAft>
              <a:defRPr sz="44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a:cs typeface="Geneva"/>
              </a:defRPr>
            </a:lvl2pPr>
            <a:lvl3pPr algn="ctr" defTabSz="457200" rtl="0" eaLnBrk="1" fontAlgn="base" hangingPunct="1">
              <a:spcBef>
                <a:spcPct val="0"/>
              </a:spcBef>
              <a:spcAft>
                <a:spcPct val="0"/>
              </a:spcAft>
              <a:defRPr sz="4400">
                <a:solidFill>
                  <a:schemeClr val="tx1"/>
                </a:solidFill>
                <a:latin typeface="Calibri" pitchFamily="34" charset="0"/>
                <a:ea typeface="Geneva"/>
                <a:cs typeface="Geneva"/>
              </a:defRPr>
            </a:lvl3pPr>
            <a:lvl4pPr algn="ctr" defTabSz="457200" rtl="0" eaLnBrk="1" fontAlgn="base" hangingPunct="1">
              <a:spcBef>
                <a:spcPct val="0"/>
              </a:spcBef>
              <a:spcAft>
                <a:spcPct val="0"/>
              </a:spcAft>
              <a:defRPr sz="4400">
                <a:solidFill>
                  <a:schemeClr val="tx1"/>
                </a:solidFill>
                <a:latin typeface="Calibri" pitchFamily="34" charset="0"/>
                <a:ea typeface="Geneva"/>
                <a:cs typeface="Geneva"/>
              </a:defRPr>
            </a:lvl4pPr>
            <a:lvl5pPr algn="ctr" defTabSz="457200" rtl="0" eaLnBrk="1" fontAlgn="base" hangingPunct="1">
              <a:spcBef>
                <a:spcPct val="0"/>
              </a:spcBef>
              <a:spcAft>
                <a:spcPct val="0"/>
              </a:spcAft>
              <a:defRPr sz="4400">
                <a:solidFill>
                  <a:schemeClr val="tx1"/>
                </a:solidFill>
                <a:latin typeface="Calibri" pitchFamily="34" charset="0"/>
                <a:ea typeface="Geneva"/>
                <a:cs typeface="Geneva"/>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a:cs typeface="Geneva"/>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a:cs typeface="Geneva"/>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a:cs typeface="Geneva"/>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a:cs typeface="Geneva"/>
              </a:defRPr>
            </a:lvl9pPr>
          </a:lstStyle>
          <a:p>
            <a:pPr defTabSz="342900"/>
            <a:r>
              <a:rPr lang="en-IE" sz="2400" kern="0" dirty="0">
                <a:solidFill>
                  <a:srgbClr val="3C1053"/>
                </a:solidFill>
                <a:latin typeface="Calibri"/>
              </a:rPr>
              <a:t>Breakdown of </a:t>
            </a:r>
            <a:r>
              <a:rPr lang="en-IE" sz="2400" b="1" kern="0" dirty="0">
                <a:solidFill>
                  <a:srgbClr val="3C1053"/>
                </a:solidFill>
                <a:latin typeface="Calibri"/>
              </a:rPr>
              <a:t>Conditions of </a:t>
            </a:r>
          </a:p>
          <a:p>
            <a:pPr defTabSz="342900"/>
            <a:r>
              <a:rPr lang="en-IE" sz="2400" b="1" kern="0" dirty="0" smtClean="0">
                <a:solidFill>
                  <a:srgbClr val="3C1053"/>
                </a:solidFill>
                <a:latin typeface="Calibri"/>
              </a:rPr>
              <a:t>97 </a:t>
            </a:r>
            <a:r>
              <a:rPr lang="en-IE" sz="2400" kern="0" dirty="0">
                <a:solidFill>
                  <a:srgbClr val="3C1053"/>
                </a:solidFill>
                <a:latin typeface="Calibri"/>
              </a:rPr>
              <a:t>Disability </a:t>
            </a:r>
            <a:r>
              <a:rPr lang="en-IE" sz="2400" kern="0" dirty="0" smtClean="0">
                <a:solidFill>
                  <a:srgbClr val="3C1053"/>
                </a:solidFill>
                <a:latin typeface="Calibri"/>
              </a:rPr>
              <a:t>Claims admitted </a:t>
            </a:r>
            <a:endParaRPr lang="en-IE" sz="2400" kern="0" dirty="0">
              <a:solidFill>
                <a:srgbClr val="3C1053"/>
              </a:solidFill>
              <a:latin typeface="Calibri"/>
            </a:endParaRPr>
          </a:p>
          <a:p>
            <a:pPr defTabSz="342900"/>
            <a:r>
              <a:rPr lang="en-IE" sz="2400" kern="0" dirty="0">
                <a:solidFill>
                  <a:srgbClr val="3C1053"/>
                </a:solidFill>
                <a:latin typeface="Calibri"/>
              </a:rPr>
              <a:t>Since 1</a:t>
            </a:r>
            <a:r>
              <a:rPr lang="en-IE" sz="2400" kern="0" baseline="30000" dirty="0">
                <a:solidFill>
                  <a:srgbClr val="3C1053"/>
                </a:solidFill>
                <a:latin typeface="Calibri"/>
              </a:rPr>
              <a:t>st</a:t>
            </a:r>
            <a:r>
              <a:rPr lang="en-IE" sz="2400" kern="0" dirty="0">
                <a:solidFill>
                  <a:srgbClr val="3C1053"/>
                </a:solidFill>
                <a:latin typeface="Calibri"/>
              </a:rPr>
              <a:t> April 2014</a:t>
            </a:r>
          </a:p>
        </p:txBody>
      </p:sp>
      <p:sp>
        <p:nvSpPr>
          <p:cNvPr id="5" name="TextBox 4"/>
          <p:cNvSpPr txBox="1"/>
          <p:nvPr/>
        </p:nvSpPr>
        <p:spPr>
          <a:xfrm>
            <a:off x="4716016" y="0"/>
            <a:ext cx="4590510" cy="1077218"/>
          </a:xfrm>
          <a:prstGeom prst="rect">
            <a:avLst/>
          </a:prstGeom>
          <a:noFill/>
        </p:spPr>
        <p:txBody>
          <a:bodyPr wrap="square" rtlCol="0">
            <a:spAutoFit/>
          </a:bodyPr>
          <a:lstStyle/>
          <a:p>
            <a:pPr algn="ctr" defTabSz="685800"/>
            <a:r>
              <a:rPr lang="en-IE" sz="3200" dirty="0" smtClean="0">
                <a:solidFill>
                  <a:srgbClr val="FFFFFF"/>
                </a:solidFill>
                <a:latin typeface="Calibri"/>
              </a:rPr>
              <a:t>NUI Galway SPS Claims </a:t>
            </a:r>
            <a:endParaRPr lang="en-IE" sz="3200" dirty="0">
              <a:solidFill>
                <a:srgbClr val="FFFFFF"/>
              </a:solidFill>
              <a:latin typeface="Calibri"/>
            </a:endParaRPr>
          </a:p>
          <a:p>
            <a:pPr algn="ctr" defTabSz="685800"/>
            <a:r>
              <a:rPr lang="en-IE" sz="3200" dirty="0" smtClean="0">
                <a:solidFill>
                  <a:srgbClr val="FFFFFF"/>
                </a:solidFill>
                <a:latin typeface="Calibri"/>
              </a:rPr>
              <a:t> Jan 2014 –  Feb 2020</a:t>
            </a:r>
            <a:endParaRPr lang="en-IE" sz="3200" dirty="0">
              <a:solidFill>
                <a:srgbClr val="FFFFFF"/>
              </a:solidFill>
              <a:latin typeface="Calibri"/>
            </a:endParaRPr>
          </a:p>
        </p:txBody>
      </p:sp>
      <p:sp>
        <p:nvSpPr>
          <p:cNvPr id="11" name="Rectangle 10"/>
          <p:cNvSpPr/>
          <p:nvPr/>
        </p:nvSpPr>
        <p:spPr>
          <a:xfrm>
            <a:off x="3275856" y="4868022"/>
            <a:ext cx="6114032" cy="415498"/>
          </a:xfrm>
          <a:prstGeom prst="rect">
            <a:avLst/>
          </a:prstGeom>
        </p:spPr>
        <p:txBody>
          <a:bodyPr wrap="square">
            <a:spAutoFit/>
          </a:bodyPr>
          <a:lstStyle/>
          <a:p>
            <a:pPr algn="r"/>
            <a:r>
              <a:rPr lang="en-GB" sz="1050" dirty="0" smtClean="0"/>
              <a:t>SPS </a:t>
            </a:r>
            <a:r>
              <a:rPr lang="en-GB" sz="1050" dirty="0"/>
              <a:t>Benefit Claims information </a:t>
            </a:r>
            <a:r>
              <a:rPr lang="en-GB" sz="1050" dirty="0" smtClean="0"/>
              <a:t>provided by Irish Life in Feb 2020 for period 01/04/2014 to 13/02/2020 </a:t>
            </a:r>
            <a:r>
              <a:rPr lang="en-GB" sz="1050" dirty="0" smtClean="0">
                <a:solidFill>
                  <a:schemeClr val="bg1"/>
                </a:solidFill>
              </a:rPr>
              <a:t>2020</a:t>
            </a:r>
            <a:endParaRPr lang="en-GB" sz="1050" dirty="0">
              <a:solidFill>
                <a:schemeClr val="bg1"/>
              </a:solidFill>
            </a:endParaRPr>
          </a:p>
          <a:p>
            <a:pPr algn="r"/>
            <a:r>
              <a:rPr lang="en-GB" sz="1050" dirty="0" smtClean="0">
                <a:solidFill>
                  <a:schemeClr val="bg1"/>
                </a:solidFill>
              </a:rPr>
              <a:t>February 2020</a:t>
            </a:r>
            <a:endParaRPr lang="en-GB" sz="1050"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2944070687"/>
              </p:ext>
            </p:extLst>
          </p:nvPr>
        </p:nvGraphicFramePr>
        <p:xfrm>
          <a:off x="-828600" y="411510"/>
          <a:ext cx="6480720" cy="4688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316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2839539" y="195486"/>
            <a:ext cx="3129383" cy="646331"/>
          </a:xfrm>
          <a:prstGeom prst="rect">
            <a:avLst/>
          </a:prstGeom>
          <a:noFill/>
        </p:spPr>
        <p:txBody>
          <a:bodyPr wrap="none" rtlCol="0">
            <a:spAutoFit/>
          </a:bodyPr>
          <a:lstStyle/>
          <a:p>
            <a:r>
              <a:rPr lang="en-GB" sz="3600" b="1" dirty="0" smtClean="0">
                <a:solidFill>
                  <a:srgbClr val="FFFFFF"/>
                </a:solidFill>
              </a:rPr>
              <a:t>Making a Claim</a:t>
            </a:r>
            <a:endParaRPr lang="en-GB" sz="3600" b="1" dirty="0">
              <a:solidFill>
                <a:srgbClr val="FFFFFF"/>
              </a:solidFill>
            </a:endParaRPr>
          </a:p>
        </p:txBody>
      </p:sp>
      <p:graphicFrame>
        <p:nvGraphicFramePr>
          <p:cNvPr id="6" name="Diagram 5"/>
          <p:cNvGraphicFramePr/>
          <p:nvPr/>
        </p:nvGraphicFramePr>
        <p:xfrm>
          <a:off x="323531" y="1059594"/>
          <a:ext cx="816140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76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6F6F87-97B6-4CE6-8A44-1997F2EC8443}" type="slidenum">
              <a:rPr lang="en-IE" smtClean="0">
                <a:solidFill>
                  <a:srgbClr val="3C1053">
                    <a:tint val="75000"/>
                  </a:srgbClr>
                </a:solidFill>
              </a:rPr>
              <a:pPr/>
              <a:t>14</a:t>
            </a:fld>
            <a:endParaRPr lang="en-IE">
              <a:solidFill>
                <a:srgbClr val="3C1053">
                  <a:tint val="75000"/>
                </a:srgbClr>
              </a:solidFill>
            </a:endParaRPr>
          </a:p>
        </p:txBody>
      </p:sp>
      <p:sp>
        <p:nvSpPr>
          <p:cNvPr id="6" name="Rectangle 5"/>
          <p:cNvSpPr/>
          <p:nvPr/>
        </p:nvSpPr>
        <p:spPr>
          <a:xfrm>
            <a:off x="3770401" y="123734"/>
            <a:ext cx="7699197" cy="1138773"/>
          </a:xfrm>
          <a:prstGeom prst="rect">
            <a:avLst/>
          </a:prstGeom>
        </p:spPr>
        <p:txBody>
          <a:bodyPr wrap="square">
            <a:spAutoFit/>
          </a:bodyPr>
          <a:lstStyle/>
          <a:p>
            <a:r>
              <a:rPr lang="en-IE" sz="3600" b="1" dirty="0" smtClean="0"/>
              <a:t>Short Term </a:t>
            </a:r>
            <a:r>
              <a:rPr lang="en-IE" sz="3600" b="1" dirty="0"/>
              <a:t>C</a:t>
            </a:r>
            <a:r>
              <a:rPr lang="en-IE" sz="3600" b="1" dirty="0" smtClean="0"/>
              <a:t>laims Process</a:t>
            </a:r>
          </a:p>
          <a:p>
            <a:endParaRPr lang="en-IE" sz="3200" dirty="0" smtClean="0">
              <a:solidFill>
                <a:srgbClr val="3C1053"/>
              </a:solidFill>
            </a:endParaRPr>
          </a:p>
        </p:txBody>
      </p:sp>
      <p:graphicFrame>
        <p:nvGraphicFramePr>
          <p:cNvPr id="3" name="Diagram 2"/>
          <p:cNvGraphicFramePr/>
          <p:nvPr>
            <p:extLst>
              <p:ext uri="{D42A27DB-BD31-4B8C-83A1-F6EECF244321}">
                <p14:modId xmlns:p14="http://schemas.microsoft.com/office/powerpoint/2010/main" val="2008181378"/>
              </p:ext>
            </p:extLst>
          </p:nvPr>
        </p:nvGraphicFramePr>
        <p:xfrm>
          <a:off x="179512" y="699542"/>
          <a:ext cx="8539454" cy="4335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Left Arrow 6"/>
          <p:cNvSpPr/>
          <p:nvPr/>
        </p:nvSpPr>
        <p:spPr>
          <a:xfrm>
            <a:off x="7728454" y="1838315"/>
            <a:ext cx="846973" cy="1569164"/>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14" name="Striped Right Arrow 13"/>
          <p:cNvSpPr/>
          <p:nvPr/>
        </p:nvSpPr>
        <p:spPr>
          <a:xfrm rot="5400000">
            <a:off x="862364" y="1767958"/>
            <a:ext cx="438159" cy="438350"/>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Striped Right Arrow 15"/>
          <p:cNvSpPr/>
          <p:nvPr/>
        </p:nvSpPr>
        <p:spPr>
          <a:xfrm rot="5400000">
            <a:off x="827679" y="3291735"/>
            <a:ext cx="438159" cy="438350"/>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Striped Right Arrow 17"/>
          <p:cNvSpPr/>
          <p:nvPr/>
        </p:nvSpPr>
        <p:spPr>
          <a:xfrm>
            <a:off x="2195736" y="4155926"/>
            <a:ext cx="438159" cy="438350"/>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Striped Right Arrow 20"/>
          <p:cNvSpPr/>
          <p:nvPr/>
        </p:nvSpPr>
        <p:spPr>
          <a:xfrm rot="16200000">
            <a:off x="3848227" y="3417683"/>
            <a:ext cx="438159" cy="438350"/>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Striped Right Arrow 21"/>
          <p:cNvSpPr/>
          <p:nvPr/>
        </p:nvSpPr>
        <p:spPr>
          <a:xfrm>
            <a:off x="6010362" y="1797565"/>
            <a:ext cx="438159" cy="438350"/>
          </a:xfrm>
          <a:prstGeom prst="striped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20625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54" y="-22971"/>
            <a:ext cx="9356082" cy="5187010"/>
          </a:xfrm>
          <a:prstGeom prst="rect">
            <a:avLst/>
          </a:prstGeom>
        </p:spPr>
      </p:pic>
      <p:sp>
        <p:nvSpPr>
          <p:cNvPr id="7" name="Rectangle 6"/>
          <p:cNvSpPr/>
          <p:nvPr/>
        </p:nvSpPr>
        <p:spPr>
          <a:xfrm>
            <a:off x="-58329" y="0"/>
            <a:ext cx="9382857" cy="5145390"/>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Slide Number Placeholder 1"/>
          <p:cNvSpPr>
            <a:spLocks noGrp="1"/>
          </p:cNvSpPr>
          <p:nvPr>
            <p:ph type="sldNum" sz="quarter" idx="12"/>
          </p:nvPr>
        </p:nvSpPr>
        <p:spPr/>
        <p:txBody>
          <a:bodyPr/>
          <a:lstStyle/>
          <a:p>
            <a:fld id="{4E535B09-50E6-4F5C-880E-B284B0CAB3A3}" type="slidenum">
              <a:rPr lang="en-GB" smtClean="0">
                <a:solidFill>
                  <a:srgbClr val="3C1053">
                    <a:tint val="75000"/>
                  </a:srgbClr>
                </a:solidFill>
              </a:rPr>
              <a:pPr/>
              <a:t>15</a:t>
            </a:fld>
            <a:endParaRPr lang="en-GB">
              <a:solidFill>
                <a:srgbClr val="3C1053">
                  <a:tint val="75000"/>
                </a:srgbClr>
              </a:solidFill>
            </a:endParaRPr>
          </a:p>
        </p:txBody>
      </p:sp>
      <p:sp>
        <p:nvSpPr>
          <p:cNvPr id="5" name="Round Single Corner Rectangle 4">
            <a:extLst>
              <a:ext uri="{FF2B5EF4-FFF2-40B4-BE49-F238E27FC236}">
                <a16:creationId xmlns:a16="http://schemas.microsoft.com/office/drawing/2014/main" id="{DE7ACA91-D0F2-0E47-A0F6-B5E8718E7224}"/>
              </a:ext>
            </a:extLst>
          </p:cNvPr>
          <p:cNvSpPr/>
          <p:nvPr/>
        </p:nvSpPr>
        <p:spPr>
          <a:xfrm rot="10800000">
            <a:off x="4029882" y="51470"/>
            <a:ext cx="5060363" cy="915569"/>
          </a:xfrm>
          <a:prstGeom prst="round1Rect">
            <a:avLst>
              <a:gd name="adj" fmla="val 364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6" name="Title 1"/>
          <p:cNvSpPr txBox="1">
            <a:spLocks/>
          </p:cNvSpPr>
          <p:nvPr/>
        </p:nvSpPr>
        <p:spPr>
          <a:xfrm>
            <a:off x="4406995" y="187067"/>
            <a:ext cx="4414590" cy="83493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E" sz="2800" dirty="0" smtClean="0">
                <a:solidFill>
                  <a:srgbClr val="FFFFFF"/>
                </a:solidFill>
              </a:rPr>
              <a:t>Feedback from our Claimants</a:t>
            </a:r>
            <a:endParaRPr lang="en-IE" sz="2800" dirty="0">
              <a:solidFill>
                <a:srgbClr val="FFFFFF"/>
              </a:solidFill>
            </a:endParaRPr>
          </a:p>
        </p:txBody>
      </p:sp>
      <p:grpSp>
        <p:nvGrpSpPr>
          <p:cNvPr id="8" name="Group 7"/>
          <p:cNvGrpSpPr/>
          <p:nvPr/>
        </p:nvGrpSpPr>
        <p:grpSpPr>
          <a:xfrm>
            <a:off x="0" y="483518"/>
            <a:ext cx="3597835" cy="2812611"/>
            <a:chOff x="395536" y="1319427"/>
            <a:chExt cx="3672408" cy="2727685"/>
          </a:xfrm>
          <a:solidFill>
            <a:schemeClr val="tx2"/>
          </a:solidFill>
        </p:grpSpPr>
        <p:sp>
          <p:nvSpPr>
            <p:cNvPr id="9" name="Rounded Rectangular Callout 8"/>
            <p:cNvSpPr/>
            <p:nvPr/>
          </p:nvSpPr>
          <p:spPr>
            <a:xfrm>
              <a:off x="395536" y="1319427"/>
              <a:ext cx="3672408" cy="2128711"/>
            </a:xfrm>
            <a:prstGeom prst="wedgeRoundRectCallout">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3C1053"/>
                </a:solidFill>
              </a:endParaRPr>
            </a:p>
          </p:txBody>
        </p:sp>
        <p:sp>
          <p:nvSpPr>
            <p:cNvPr id="10" name="TextBox 9"/>
            <p:cNvSpPr txBox="1"/>
            <p:nvPr/>
          </p:nvSpPr>
          <p:spPr>
            <a:xfrm>
              <a:off x="673189" y="1518655"/>
              <a:ext cx="3117101" cy="2528457"/>
            </a:xfrm>
            <a:prstGeom prst="rect">
              <a:avLst/>
            </a:prstGeom>
            <a:noFill/>
            <a:ln>
              <a:noFill/>
            </a:ln>
          </p:spPr>
          <p:txBody>
            <a:bodyPr wrap="square" rtlCol="0">
              <a:spAutoFit/>
            </a:bodyPr>
            <a:lstStyle/>
            <a:p>
              <a:r>
                <a:rPr lang="en-IE" sz="1600" b="1" dirty="0" smtClean="0">
                  <a:solidFill>
                    <a:srgbClr val="3C1053"/>
                  </a:solidFill>
                </a:rPr>
                <a:t>‘…very </a:t>
              </a:r>
              <a:r>
                <a:rPr lang="en-IE" sz="1600" b="1" dirty="0">
                  <a:solidFill>
                    <a:srgbClr val="3C1053"/>
                  </a:solidFill>
                </a:rPr>
                <a:t>knowledgeable and very helpful and friendly each time I contacted them. all my questions/concerns were addressed and answered very promptly and in terms that were easy to </a:t>
              </a:r>
              <a:r>
                <a:rPr lang="en-IE" sz="1600" b="1" dirty="0" smtClean="0">
                  <a:solidFill>
                    <a:srgbClr val="3C1053"/>
                  </a:solidFill>
                </a:rPr>
                <a:t>understand…’</a:t>
              </a:r>
              <a:endParaRPr lang="en-IE" sz="1600" b="1" dirty="0">
                <a:solidFill>
                  <a:srgbClr val="3C1053"/>
                </a:solidFill>
              </a:endParaRPr>
            </a:p>
            <a:p>
              <a:endParaRPr lang="en-IE" sz="2000" dirty="0">
                <a:solidFill>
                  <a:srgbClr val="3C1053"/>
                </a:solidFill>
              </a:endParaRPr>
            </a:p>
          </p:txBody>
        </p:sp>
      </p:grpSp>
      <p:sp>
        <p:nvSpPr>
          <p:cNvPr id="12" name="Cloud Callout 11"/>
          <p:cNvSpPr/>
          <p:nvPr/>
        </p:nvSpPr>
        <p:spPr>
          <a:xfrm>
            <a:off x="6388299" y="1760099"/>
            <a:ext cx="2755701" cy="1754135"/>
          </a:xfrm>
          <a:prstGeom prst="wedgeEllipse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4" name="Rectangle 13"/>
          <p:cNvSpPr/>
          <p:nvPr/>
        </p:nvSpPr>
        <p:spPr>
          <a:xfrm>
            <a:off x="6668226" y="2016786"/>
            <a:ext cx="2258601" cy="1323439"/>
          </a:xfrm>
          <a:prstGeom prst="rect">
            <a:avLst/>
          </a:prstGeom>
        </p:spPr>
        <p:txBody>
          <a:bodyPr wrap="square">
            <a:spAutoFit/>
          </a:bodyPr>
          <a:lstStyle/>
          <a:p>
            <a:r>
              <a:rPr lang="en-GB" sz="1600" b="1" dirty="0" smtClean="0">
                <a:solidFill>
                  <a:srgbClr val="FFFFFF"/>
                </a:solidFill>
              </a:rPr>
              <a:t>‘My </a:t>
            </a:r>
            <a:r>
              <a:rPr lang="en-GB" sz="1600" b="1" dirty="0">
                <a:solidFill>
                  <a:srgbClr val="FFFFFF"/>
                </a:solidFill>
              </a:rPr>
              <a:t>claim was promptly and efficiently dealt with. All interactions with the department were very courteous</a:t>
            </a:r>
            <a:r>
              <a:rPr lang="en-GB" sz="1600" b="1" dirty="0" smtClean="0">
                <a:solidFill>
                  <a:srgbClr val="FFFFFF"/>
                </a:solidFill>
              </a:rPr>
              <a:t>.’</a:t>
            </a:r>
            <a:endParaRPr lang="en-GB" sz="1600" b="1" dirty="0">
              <a:solidFill>
                <a:srgbClr val="FFFFFF"/>
              </a:solidFill>
            </a:endParaRPr>
          </a:p>
        </p:txBody>
      </p:sp>
      <p:sp>
        <p:nvSpPr>
          <p:cNvPr id="15" name="Cloud Callout 14"/>
          <p:cNvSpPr/>
          <p:nvPr/>
        </p:nvSpPr>
        <p:spPr>
          <a:xfrm>
            <a:off x="467544" y="3327834"/>
            <a:ext cx="2376264" cy="1506030"/>
          </a:xfrm>
          <a:prstGeom prst="cloudCallout">
            <a:avLst>
              <a:gd name="adj1" fmla="val 30074"/>
              <a:gd name="adj2" fmla="val 601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6" name="Rectangle 15"/>
          <p:cNvSpPr/>
          <p:nvPr/>
        </p:nvSpPr>
        <p:spPr>
          <a:xfrm>
            <a:off x="882147" y="3588759"/>
            <a:ext cx="1944216" cy="1077218"/>
          </a:xfrm>
          <a:prstGeom prst="rect">
            <a:avLst/>
          </a:prstGeom>
        </p:spPr>
        <p:txBody>
          <a:bodyPr wrap="square">
            <a:spAutoFit/>
          </a:bodyPr>
          <a:lstStyle/>
          <a:p>
            <a:r>
              <a:rPr lang="en-IE" sz="1600" b="1" dirty="0" smtClean="0">
                <a:solidFill>
                  <a:srgbClr val="FFFFFF"/>
                </a:solidFill>
              </a:rPr>
              <a:t>‘Excellent </a:t>
            </a:r>
            <a:r>
              <a:rPr lang="en-IE" sz="1600" b="1" dirty="0">
                <a:solidFill>
                  <a:srgbClr val="FFFFFF"/>
                </a:solidFill>
              </a:rPr>
              <a:t>customer care.... follow up and regular updates</a:t>
            </a:r>
            <a:r>
              <a:rPr lang="en-IE" sz="1600" b="1" dirty="0" smtClean="0">
                <a:solidFill>
                  <a:srgbClr val="FFFFFF"/>
                </a:solidFill>
              </a:rPr>
              <a:t>.’</a:t>
            </a:r>
            <a:endParaRPr lang="en-IE" sz="1600" b="1" dirty="0">
              <a:solidFill>
                <a:srgbClr val="FFFFFF"/>
              </a:solidFill>
            </a:endParaRPr>
          </a:p>
        </p:txBody>
      </p:sp>
      <p:sp>
        <p:nvSpPr>
          <p:cNvPr id="17" name="Rectangular Callout 16"/>
          <p:cNvSpPr/>
          <p:nvPr/>
        </p:nvSpPr>
        <p:spPr>
          <a:xfrm>
            <a:off x="3131840" y="3435846"/>
            <a:ext cx="3456384" cy="1458162"/>
          </a:xfrm>
          <a:prstGeom prst="wedge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Rectangle 17"/>
          <p:cNvSpPr/>
          <p:nvPr/>
        </p:nvSpPr>
        <p:spPr>
          <a:xfrm>
            <a:off x="3320055" y="3557551"/>
            <a:ext cx="3268169" cy="1323439"/>
          </a:xfrm>
          <a:prstGeom prst="rect">
            <a:avLst/>
          </a:prstGeom>
        </p:spPr>
        <p:txBody>
          <a:bodyPr wrap="square">
            <a:spAutoFit/>
          </a:bodyPr>
          <a:lstStyle/>
          <a:p>
            <a:r>
              <a:rPr lang="en-IE" sz="1600" b="1" dirty="0" smtClean="0">
                <a:solidFill>
                  <a:srgbClr val="3C1053"/>
                </a:solidFill>
              </a:rPr>
              <a:t>‘They </a:t>
            </a:r>
            <a:r>
              <a:rPr lang="en-IE" sz="1600" b="1" dirty="0">
                <a:solidFill>
                  <a:srgbClr val="3C1053"/>
                </a:solidFill>
              </a:rPr>
              <a:t>kept me informed throughout the process. They were very efficient and thorough and chased up outstanding documentation when required</a:t>
            </a:r>
            <a:r>
              <a:rPr lang="en-IE" sz="1600" b="1" dirty="0" smtClean="0">
                <a:solidFill>
                  <a:srgbClr val="3C1053"/>
                </a:solidFill>
              </a:rPr>
              <a:t>.’</a:t>
            </a:r>
            <a:endParaRPr lang="en-IE" sz="1600" b="1" dirty="0">
              <a:solidFill>
                <a:srgbClr val="3C1053"/>
              </a:solidFill>
            </a:endParaRPr>
          </a:p>
        </p:txBody>
      </p:sp>
      <p:sp>
        <p:nvSpPr>
          <p:cNvPr id="4" name="TextBox 3"/>
          <p:cNvSpPr txBox="1"/>
          <p:nvPr/>
        </p:nvSpPr>
        <p:spPr>
          <a:xfrm>
            <a:off x="6779568" y="4933207"/>
            <a:ext cx="5328592" cy="230832"/>
          </a:xfrm>
          <a:prstGeom prst="rect">
            <a:avLst/>
          </a:prstGeom>
          <a:noFill/>
        </p:spPr>
        <p:txBody>
          <a:bodyPr wrap="square" rtlCol="0">
            <a:spAutoFit/>
          </a:bodyPr>
          <a:lstStyle/>
          <a:p>
            <a:r>
              <a:rPr lang="en-IE" sz="900" dirty="0" smtClean="0"/>
              <a:t>Source: Cornmarket Claims Survey Sept/Oct 2019</a:t>
            </a:r>
            <a:endParaRPr lang="en-IE" sz="900" dirty="0"/>
          </a:p>
        </p:txBody>
      </p:sp>
    </p:spTree>
    <p:extLst>
      <p:ext uri="{BB962C8B-B14F-4D97-AF65-F5344CB8AC3E}">
        <p14:creationId xmlns:p14="http://schemas.microsoft.com/office/powerpoint/2010/main" val="170001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Critical\Brand\Imagery\Approved images\iStock-8712630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403" y="-20538"/>
            <a:ext cx="9186405" cy="516741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 Single Corner Rectangle 12">
            <a:extLst>
              <a:ext uri="{FF2B5EF4-FFF2-40B4-BE49-F238E27FC236}">
                <a16:creationId xmlns:a16="http://schemas.microsoft.com/office/drawing/2014/main" id="{7B6A0FA7-F180-9044-9461-507293DB6742}"/>
              </a:ext>
            </a:extLst>
          </p:cNvPr>
          <p:cNvSpPr/>
          <p:nvPr/>
        </p:nvSpPr>
        <p:spPr>
          <a:xfrm rot="10800000">
            <a:off x="6143197" y="1690587"/>
            <a:ext cx="2880000" cy="1440000"/>
          </a:xfrm>
          <a:prstGeom prst="round1Rect">
            <a:avLst>
              <a:gd name="adj" fmla="val 24527"/>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14" name="Round Single Corner Rectangle 13">
            <a:extLst>
              <a:ext uri="{FF2B5EF4-FFF2-40B4-BE49-F238E27FC236}">
                <a16:creationId xmlns:a16="http://schemas.microsoft.com/office/drawing/2014/main" id="{7B6A0FA7-F180-9044-9461-507293DB6742}"/>
              </a:ext>
            </a:extLst>
          </p:cNvPr>
          <p:cNvSpPr/>
          <p:nvPr/>
        </p:nvSpPr>
        <p:spPr>
          <a:xfrm rot="10800000">
            <a:off x="6143197" y="3242696"/>
            <a:ext cx="2880000" cy="1440000"/>
          </a:xfrm>
          <a:prstGeom prst="round1Rect">
            <a:avLst>
              <a:gd name="adj" fmla="val 24527"/>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12" name="Round Single Corner Rectangle 11">
            <a:extLst>
              <a:ext uri="{FF2B5EF4-FFF2-40B4-BE49-F238E27FC236}">
                <a16:creationId xmlns:a16="http://schemas.microsoft.com/office/drawing/2014/main" id="{7B6A0FA7-F180-9044-9461-507293DB6742}"/>
              </a:ext>
            </a:extLst>
          </p:cNvPr>
          <p:cNvSpPr/>
          <p:nvPr/>
        </p:nvSpPr>
        <p:spPr>
          <a:xfrm rot="10800000">
            <a:off x="6134540" y="123479"/>
            <a:ext cx="2880000" cy="1440000"/>
          </a:xfrm>
          <a:prstGeom prst="round1Rect">
            <a:avLst>
              <a:gd name="adj" fmla="val 24527"/>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3" name="TextBox 2"/>
          <p:cNvSpPr txBox="1"/>
          <p:nvPr/>
        </p:nvSpPr>
        <p:spPr>
          <a:xfrm>
            <a:off x="57134" y="4408885"/>
            <a:ext cx="4865371" cy="584775"/>
          </a:xfrm>
          <a:prstGeom prst="rect">
            <a:avLst/>
          </a:prstGeom>
          <a:noFill/>
        </p:spPr>
        <p:txBody>
          <a:bodyPr wrap="none" rtlCol="0">
            <a:spAutoFit/>
          </a:bodyPr>
          <a:lstStyle/>
          <a:p>
            <a:pPr defTabSz="685800"/>
            <a:r>
              <a:rPr lang="en-IE" sz="3200" b="1" dirty="0" smtClean="0">
                <a:solidFill>
                  <a:srgbClr val="FFFFFF"/>
                </a:solidFill>
                <a:latin typeface="Calibri"/>
              </a:rPr>
              <a:t>NUI Galway Group </a:t>
            </a:r>
            <a:r>
              <a:rPr lang="en-IE" sz="3200" b="1" dirty="0">
                <a:solidFill>
                  <a:srgbClr val="FFFFFF"/>
                </a:solidFill>
                <a:latin typeface="Calibri"/>
              </a:rPr>
              <a:t>Life </a:t>
            </a:r>
            <a:r>
              <a:rPr lang="en-IE" sz="3200" b="1" dirty="0" smtClean="0">
                <a:solidFill>
                  <a:srgbClr val="FFFFFF"/>
                </a:solidFill>
                <a:latin typeface="Calibri"/>
              </a:rPr>
              <a:t>Plan</a:t>
            </a:r>
            <a:endParaRPr lang="en-IE" sz="3200" b="1" dirty="0">
              <a:solidFill>
                <a:srgbClr val="FFFFFF"/>
              </a:solidFill>
              <a:latin typeface="Calibri"/>
            </a:endParaRPr>
          </a:p>
        </p:txBody>
      </p:sp>
      <p:sp>
        <p:nvSpPr>
          <p:cNvPr id="5" name="TextBox 4"/>
          <p:cNvSpPr txBox="1"/>
          <p:nvPr/>
        </p:nvSpPr>
        <p:spPr>
          <a:xfrm>
            <a:off x="6286259" y="158452"/>
            <a:ext cx="2689598" cy="1261884"/>
          </a:xfrm>
          <a:prstGeom prst="rect">
            <a:avLst/>
          </a:prstGeom>
          <a:noFill/>
        </p:spPr>
        <p:txBody>
          <a:bodyPr wrap="square" rtlCol="0">
            <a:spAutoFit/>
          </a:bodyPr>
          <a:lstStyle/>
          <a:p>
            <a:pPr defTabSz="685800"/>
            <a:r>
              <a:rPr lang="en-IE" sz="4000" dirty="0" smtClean="0">
                <a:solidFill>
                  <a:schemeClr val="bg1"/>
                </a:solidFill>
              </a:rPr>
              <a:t>2078</a:t>
            </a:r>
            <a:endParaRPr lang="en-IE" sz="4000" dirty="0">
              <a:solidFill>
                <a:schemeClr val="bg1"/>
              </a:solidFill>
            </a:endParaRPr>
          </a:p>
          <a:p>
            <a:pPr defTabSz="685800"/>
            <a:r>
              <a:rPr lang="en-IE" dirty="0">
                <a:solidFill>
                  <a:schemeClr val="bg1"/>
                </a:solidFill>
                <a:cs typeface="Arial" panose="020B0604020202020204" pitchFamily="34" charset="0"/>
              </a:rPr>
              <a:t>Members </a:t>
            </a:r>
            <a:r>
              <a:rPr lang="en-IE" dirty="0" smtClean="0">
                <a:solidFill>
                  <a:schemeClr val="bg1"/>
                </a:solidFill>
                <a:cs typeface="Arial" panose="020B0604020202020204" pitchFamily="34" charset="0"/>
              </a:rPr>
              <a:t>currently protected under </a:t>
            </a:r>
            <a:r>
              <a:rPr lang="en-IE" dirty="0">
                <a:solidFill>
                  <a:schemeClr val="bg1"/>
                </a:solidFill>
                <a:cs typeface="Arial" panose="020B0604020202020204" pitchFamily="34" charset="0"/>
              </a:rPr>
              <a:t>the Plan</a:t>
            </a:r>
          </a:p>
        </p:txBody>
      </p:sp>
      <p:sp>
        <p:nvSpPr>
          <p:cNvPr id="7" name="TextBox 6"/>
          <p:cNvSpPr txBox="1"/>
          <p:nvPr/>
        </p:nvSpPr>
        <p:spPr>
          <a:xfrm>
            <a:off x="6287679" y="3274892"/>
            <a:ext cx="2964841" cy="1200329"/>
          </a:xfrm>
          <a:prstGeom prst="rect">
            <a:avLst/>
          </a:prstGeom>
          <a:noFill/>
        </p:spPr>
        <p:txBody>
          <a:bodyPr wrap="square" rtlCol="0">
            <a:spAutoFit/>
          </a:bodyPr>
          <a:lstStyle/>
          <a:p>
            <a:pPr defTabSz="685800"/>
            <a:r>
              <a:rPr lang="en-IE" sz="3900" dirty="0" smtClean="0">
                <a:solidFill>
                  <a:schemeClr val="bg1"/>
                </a:solidFill>
              </a:rPr>
              <a:t>€345,000</a:t>
            </a:r>
            <a:endParaRPr lang="en-IE" sz="3900" dirty="0">
              <a:solidFill>
                <a:schemeClr val="bg1"/>
              </a:solidFill>
            </a:endParaRPr>
          </a:p>
          <a:p>
            <a:pPr defTabSz="685800"/>
            <a:r>
              <a:rPr lang="en-IE" dirty="0">
                <a:solidFill>
                  <a:schemeClr val="bg1"/>
                </a:solidFill>
                <a:cs typeface="Arial" panose="020B0604020202020204" pitchFamily="34" charset="0"/>
              </a:rPr>
              <a:t>Paid out since </a:t>
            </a:r>
            <a:r>
              <a:rPr lang="en-IE" dirty="0" smtClean="0">
                <a:solidFill>
                  <a:schemeClr val="bg1"/>
                </a:solidFill>
                <a:cs typeface="Arial" panose="020B0604020202020204" pitchFamily="34" charset="0"/>
              </a:rPr>
              <a:t>2012</a:t>
            </a:r>
          </a:p>
          <a:p>
            <a:pPr defTabSz="685800"/>
            <a:endParaRPr lang="en-IE" sz="1500" dirty="0">
              <a:solidFill>
                <a:schemeClr val="bg1"/>
              </a:solidFill>
              <a:cs typeface="Arial" panose="020B0604020202020204" pitchFamily="34" charset="0"/>
            </a:endParaRPr>
          </a:p>
        </p:txBody>
      </p:sp>
      <p:sp>
        <p:nvSpPr>
          <p:cNvPr id="9" name="TextBox 8"/>
          <p:cNvSpPr txBox="1"/>
          <p:nvPr/>
        </p:nvSpPr>
        <p:spPr>
          <a:xfrm>
            <a:off x="6286446" y="1716127"/>
            <a:ext cx="2480925" cy="1261884"/>
          </a:xfrm>
          <a:prstGeom prst="rect">
            <a:avLst/>
          </a:prstGeom>
          <a:noFill/>
        </p:spPr>
        <p:txBody>
          <a:bodyPr wrap="square" rtlCol="0">
            <a:spAutoFit/>
          </a:bodyPr>
          <a:lstStyle/>
          <a:p>
            <a:pPr defTabSz="685800"/>
            <a:r>
              <a:rPr lang="en-IE" sz="4000" dirty="0">
                <a:solidFill>
                  <a:schemeClr val="bg1"/>
                </a:solidFill>
              </a:rPr>
              <a:t>45</a:t>
            </a:r>
          </a:p>
          <a:p>
            <a:pPr defTabSz="685800"/>
            <a:r>
              <a:rPr lang="en-IE" dirty="0">
                <a:solidFill>
                  <a:schemeClr val="bg1"/>
                </a:solidFill>
                <a:cs typeface="Arial" panose="020B0604020202020204" pitchFamily="34" charset="0"/>
              </a:rPr>
              <a:t>is the Average </a:t>
            </a:r>
            <a:r>
              <a:rPr lang="en-IE" dirty="0" smtClean="0">
                <a:solidFill>
                  <a:schemeClr val="bg1"/>
                </a:solidFill>
                <a:cs typeface="Arial" panose="020B0604020202020204" pitchFamily="34" charset="0"/>
              </a:rPr>
              <a:t>Age of </a:t>
            </a:r>
            <a:r>
              <a:rPr lang="en-IE" dirty="0">
                <a:solidFill>
                  <a:schemeClr val="bg1"/>
                </a:solidFill>
                <a:cs typeface="Arial" panose="020B0604020202020204" pitchFamily="34" charset="0"/>
              </a:rPr>
              <a:t>a Member in the Plan</a:t>
            </a:r>
          </a:p>
        </p:txBody>
      </p:sp>
      <p:sp>
        <p:nvSpPr>
          <p:cNvPr id="11" name="Rectangle 10"/>
          <p:cNvSpPr/>
          <p:nvPr/>
        </p:nvSpPr>
        <p:spPr>
          <a:xfrm>
            <a:off x="3391928" y="4728002"/>
            <a:ext cx="5752075" cy="400110"/>
          </a:xfrm>
          <a:prstGeom prst="rect">
            <a:avLst/>
          </a:prstGeom>
        </p:spPr>
        <p:txBody>
          <a:bodyPr wrap="square">
            <a:spAutoFit/>
          </a:bodyPr>
          <a:lstStyle/>
          <a:p>
            <a:pPr algn="r"/>
            <a:r>
              <a:rPr lang="en-GB" sz="1000" dirty="0" smtClean="0">
                <a:solidFill>
                  <a:schemeClr val="bg1"/>
                </a:solidFill>
              </a:rPr>
              <a:t>SPS Claims </a:t>
            </a:r>
            <a:r>
              <a:rPr lang="en-GB" sz="1000" dirty="0">
                <a:solidFill>
                  <a:schemeClr val="bg1"/>
                </a:solidFill>
              </a:rPr>
              <a:t>information </a:t>
            </a:r>
            <a:r>
              <a:rPr lang="en-GB" sz="1000" dirty="0" smtClean="0">
                <a:solidFill>
                  <a:schemeClr val="bg1"/>
                </a:solidFill>
              </a:rPr>
              <a:t>provided by Irish Life/Aviva June 2012 to Feb 2020   </a:t>
            </a:r>
          </a:p>
          <a:p>
            <a:pPr algn="r"/>
            <a:r>
              <a:rPr lang="en-GB" sz="1000" dirty="0" smtClean="0">
                <a:solidFill>
                  <a:schemeClr val="bg1"/>
                </a:solidFill>
              </a:rPr>
              <a:t>Member stats information provided by  Cornmarket Reporting System Feb 2020</a:t>
            </a:r>
            <a:endParaRPr lang="en-GB" sz="1000" dirty="0">
              <a:solidFill>
                <a:schemeClr val="bg1"/>
              </a:solidFill>
            </a:endParaRPr>
          </a:p>
        </p:txBody>
      </p:sp>
    </p:spTree>
    <p:extLst>
      <p:ext uri="{BB962C8B-B14F-4D97-AF65-F5344CB8AC3E}">
        <p14:creationId xmlns:p14="http://schemas.microsoft.com/office/powerpoint/2010/main" val="1680393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defRPr/>
            </a:pPr>
            <a:fld id="{F5E82E0B-6D94-4866-A95B-FE6A961DE63B}" type="slidenum">
              <a:rPr lang="en-US">
                <a:solidFill>
                  <a:srgbClr val="3C1053">
                    <a:tint val="75000"/>
                  </a:srgbClr>
                </a:solidFill>
                <a:latin typeface="Calibri"/>
              </a:rPr>
              <a:pPr defTabSz="685800">
                <a:defRPr/>
              </a:pPr>
              <a:t>17</a:t>
            </a:fld>
            <a:endParaRPr lang="en-US">
              <a:solidFill>
                <a:srgbClr val="3C1053">
                  <a:tint val="75000"/>
                </a:srgbClr>
              </a:solidFill>
              <a:latin typeface="Calibri"/>
            </a:endParaRPr>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2479" y="1341775"/>
            <a:ext cx="6480721" cy="2367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698341" y="730316"/>
            <a:ext cx="2132856" cy="1920526"/>
          </a:xfrm>
          <a:prstGeom prst="rect">
            <a:avLst/>
          </a:prstGeom>
          <a:solidFill>
            <a:schemeClr val="tx2"/>
          </a:solidFill>
        </p:spPr>
        <p:txBody>
          <a:bodyPr wrap="square">
            <a:spAutoFit/>
          </a:bodyPr>
          <a:lstStyle/>
          <a:p>
            <a:pPr marL="0" lvl="1" defTabSz="685800">
              <a:lnSpc>
                <a:spcPct val="80000"/>
              </a:lnSpc>
              <a:spcBef>
                <a:spcPct val="20000"/>
              </a:spcBef>
              <a:buClr>
                <a:srgbClr val="E2E2E2"/>
              </a:buClr>
            </a:pPr>
            <a:endParaRPr lang="en-US" altLang="en-US" sz="1350" dirty="0" smtClean="0">
              <a:solidFill>
                <a:srgbClr val="3C1053"/>
              </a:solidFill>
              <a:latin typeface="Arial Black" panose="020B0A04020102020204" pitchFamily="34" charset="0"/>
            </a:endParaRPr>
          </a:p>
          <a:p>
            <a:pPr marL="0" lvl="1" defTabSz="685800">
              <a:lnSpc>
                <a:spcPct val="80000"/>
              </a:lnSpc>
              <a:spcBef>
                <a:spcPct val="20000"/>
              </a:spcBef>
              <a:buClr>
                <a:srgbClr val="E2E2E2"/>
              </a:buClr>
            </a:pPr>
            <a:r>
              <a:rPr lang="en-US" altLang="en-US" sz="1350" dirty="0" smtClean="0">
                <a:solidFill>
                  <a:srgbClr val="3C1053"/>
                </a:solidFill>
                <a:latin typeface="Arial Black" panose="020B0A04020102020204" pitchFamily="34" charset="0"/>
              </a:rPr>
              <a:t>Example </a:t>
            </a:r>
            <a:r>
              <a:rPr lang="en-US" altLang="en-US" sz="1350" dirty="0">
                <a:solidFill>
                  <a:srgbClr val="3C1053"/>
                </a:solidFill>
                <a:latin typeface="Arial Black" panose="020B0A04020102020204" pitchFamily="34" charset="0"/>
              </a:rPr>
              <a:t>of Benefit </a:t>
            </a:r>
            <a:endParaRPr lang="en-US" altLang="en-US" sz="1350" dirty="0">
              <a:solidFill>
                <a:srgbClr val="3C1053"/>
              </a:solidFill>
              <a:latin typeface="Calibri"/>
            </a:endParaRPr>
          </a:p>
          <a:p>
            <a:pPr defTabSz="685800">
              <a:lnSpc>
                <a:spcPct val="80000"/>
              </a:lnSpc>
              <a:spcBef>
                <a:spcPct val="20000"/>
              </a:spcBef>
              <a:buClr>
                <a:srgbClr val="E2E2E2"/>
              </a:buClr>
            </a:pPr>
            <a:endParaRPr lang="en-US" altLang="en-US" sz="1350" dirty="0">
              <a:solidFill>
                <a:srgbClr val="3C1053"/>
              </a:solidFill>
              <a:latin typeface="Calibri"/>
            </a:endParaRPr>
          </a:p>
          <a:p>
            <a:pPr defTabSz="685800">
              <a:lnSpc>
                <a:spcPct val="80000"/>
              </a:lnSpc>
              <a:spcBef>
                <a:spcPct val="20000"/>
              </a:spcBef>
              <a:buClr>
                <a:srgbClr val="E2E2E2"/>
              </a:buClr>
            </a:pPr>
            <a:r>
              <a:rPr lang="en-US" altLang="en-US" sz="1350" b="1" dirty="0">
                <a:solidFill>
                  <a:srgbClr val="3C1053"/>
                </a:solidFill>
                <a:latin typeface="Calibri"/>
              </a:rPr>
              <a:t>Salary                    Benefit          </a:t>
            </a:r>
          </a:p>
          <a:p>
            <a:pPr defTabSz="685800">
              <a:lnSpc>
                <a:spcPct val="80000"/>
              </a:lnSpc>
              <a:spcBef>
                <a:spcPct val="20000"/>
              </a:spcBef>
              <a:buClr>
                <a:srgbClr val="E2E2E2"/>
              </a:buClr>
            </a:pPr>
            <a:r>
              <a:rPr lang="en-US" altLang="en-US" sz="1350" dirty="0">
                <a:solidFill>
                  <a:srgbClr val="3C1053"/>
                </a:solidFill>
                <a:latin typeface="Calibri"/>
              </a:rPr>
              <a:t>€35,000                 €87,500</a:t>
            </a:r>
          </a:p>
          <a:p>
            <a:pPr defTabSz="685800">
              <a:lnSpc>
                <a:spcPct val="80000"/>
              </a:lnSpc>
              <a:spcBef>
                <a:spcPct val="20000"/>
              </a:spcBef>
              <a:buClr>
                <a:srgbClr val="E2E2E2"/>
              </a:buClr>
              <a:buFontTx/>
              <a:buChar char="•"/>
            </a:pPr>
            <a:endParaRPr lang="en-US" altLang="en-US" sz="1350" dirty="0">
              <a:solidFill>
                <a:srgbClr val="3C1053"/>
              </a:solidFill>
              <a:latin typeface="Calibri"/>
            </a:endParaRPr>
          </a:p>
          <a:p>
            <a:pPr defTabSz="685800">
              <a:lnSpc>
                <a:spcPct val="80000"/>
              </a:lnSpc>
              <a:spcBef>
                <a:spcPct val="20000"/>
              </a:spcBef>
              <a:buClr>
                <a:srgbClr val="E2E2E2"/>
              </a:buClr>
            </a:pPr>
            <a:r>
              <a:rPr lang="en-US" altLang="en-US" sz="1350" dirty="0">
                <a:solidFill>
                  <a:srgbClr val="3C1053"/>
                </a:solidFill>
                <a:latin typeface="Calibri"/>
              </a:rPr>
              <a:t>€45,000                €112,500</a:t>
            </a:r>
          </a:p>
          <a:p>
            <a:pPr defTabSz="685800">
              <a:lnSpc>
                <a:spcPct val="80000"/>
              </a:lnSpc>
              <a:spcBef>
                <a:spcPct val="20000"/>
              </a:spcBef>
              <a:buClr>
                <a:srgbClr val="E2E2E2"/>
              </a:buClr>
              <a:buFontTx/>
              <a:buChar char="•"/>
            </a:pPr>
            <a:endParaRPr lang="en-US" altLang="en-US" sz="1350" dirty="0">
              <a:solidFill>
                <a:srgbClr val="3C1053"/>
              </a:solidFill>
              <a:latin typeface="Calibri"/>
            </a:endParaRPr>
          </a:p>
          <a:p>
            <a:pPr defTabSz="685800">
              <a:lnSpc>
                <a:spcPct val="80000"/>
              </a:lnSpc>
              <a:spcBef>
                <a:spcPct val="20000"/>
              </a:spcBef>
              <a:buClr>
                <a:srgbClr val="E2E2E2"/>
              </a:buClr>
            </a:pPr>
            <a:r>
              <a:rPr lang="en-US" altLang="en-US" sz="1350" dirty="0">
                <a:solidFill>
                  <a:srgbClr val="3C1053"/>
                </a:solidFill>
                <a:latin typeface="Calibri"/>
              </a:rPr>
              <a:t>€55,000               €137,500</a:t>
            </a:r>
          </a:p>
        </p:txBody>
      </p:sp>
      <p:sp>
        <p:nvSpPr>
          <p:cNvPr id="7" name="TextBox 6"/>
          <p:cNvSpPr txBox="1"/>
          <p:nvPr/>
        </p:nvSpPr>
        <p:spPr>
          <a:xfrm>
            <a:off x="182626" y="730316"/>
            <a:ext cx="6444208" cy="507831"/>
          </a:xfrm>
          <a:prstGeom prst="rect">
            <a:avLst/>
          </a:prstGeom>
          <a:solidFill>
            <a:schemeClr val="bg1"/>
          </a:solidFill>
        </p:spPr>
        <p:txBody>
          <a:bodyPr wrap="square" rtlCol="0">
            <a:spAutoFit/>
          </a:bodyPr>
          <a:lstStyle/>
          <a:p>
            <a:r>
              <a:rPr lang="en-IE" sz="2700" b="1" dirty="0" smtClean="0"/>
              <a:t>Benefits of the NUI Galway Group Life Plan</a:t>
            </a:r>
            <a:endParaRPr lang="en-IE" sz="2700" b="1" dirty="0"/>
          </a:p>
        </p:txBody>
      </p:sp>
      <p:sp>
        <p:nvSpPr>
          <p:cNvPr id="10" name="Teardrop 9">
            <a:extLst>
              <a:ext uri="{FF2B5EF4-FFF2-40B4-BE49-F238E27FC236}">
                <a16:creationId xmlns:a16="http://schemas.microsoft.com/office/drawing/2014/main" id="{2A725F27-D9B8-3E4B-BF53-0E8315910F0F}"/>
              </a:ext>
            </a:extLst>
          </p:cNvPr>
          <p:cNvSpPr/>
          <p:nvPr/>
        </p:nvSpPr>
        <p:spPr>
          <a:xfrm rot="10800000" flipV="1">
            <a:off x="6699141" y="2748281"/>
            <a:ext cx="2295927" cy="2295927"/>
          </a:xfrm>
          <a:prstGeom prst="teardrop">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6978211" y="3325666"/>
            <a:ext cx="1737788" cy="1107996"/>
          </a:xfrm>
          <a:prstGeom prst="rect">
            <a:avLst/>
          </a:prstGeom>
          <a:noFill/>
        </p:spPr>
        <p:txBody>
          <a:bodyPr wrap="square" rtlCol="0">
            <a:spAutoFit/>
          </a:bodyPr>
          <a:lstStyle/>
          <a:p>
            <a:pPr algn="ctr" defTabSz="685800">
              <a:defRPr/>
            </a:pPr>
            <a:r>
              <a:rPr lang="en-US" sz="2400" b="1" dirty="0">
                <a:solidFill>
                  <a:schemeClr val="bg1"/>
                </a:solidFill>
              </a:rPr>
              <a:t>Key Benefit:</a:t>
            </a:r>
          </a:p>
          <a:p>
            <a:pPr algn="ctr" defTabSz="685800">
              <a:defRPr/>
            </a:pPr>
            <a:r>
              <a:rPr lang="en-US" sz="2400" b="1" dirty="0" smtClean="0">
                <a:solidFill>
                  <a:schemeClr val="bg1"/>
                </a:solidFill>
              </a:rPr>
              <a:t>2.5 x </a:t>
            </a:r>
            <a:r>
              <a:rPr lang="en-US" sz="2400" b="1" dirty="0">
                <a:solidFill>
                  <a:schemeClr val="bg1"/>
                </a:solidFill>
              </a:rPr>
              <a:t>Salary</a:t>
            </a:r>
            <a:endParaRPr lang="en-IE" sz="2400" dirty="0">
              <a:solidFill>
                <a:schemeClr val="bg1"/>
              </a:solidFill>
            </a:endParaRPr>
          </a:p>
          <a:p>
            <a:endParaRPr lang="en-IE" dirty="0"/>
          </a:p>
        </p:txBody>
      </p:sp>
    </p:spTree>
    <p:extLst>
      <p:ext uri="{BB962C8B-B14F-4D97-AF65-F5344CB8AC3E}">
        <p14:creationId xmlns:p14="http://schemas.microsoft.com/office/powerpoint/2010/main" val="15862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026" y="674525"/>
            <a:ext cx="7019835" cy="430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8266" y="674525"/>
            <a:ext cx="3668960" cy="2308324"/>
          </a:xfrm>
          <a:prstGeom prst="rect">
            <a:avLst/>
          </a:prstGeom>
          <a:solidFill>
            <a:schemeClr val="bg1"/>
          </a:solidFill>
          <a:ln>
            <a:solidFill>
              <a:schemeClr val="bg1"/>
            </a:solidFill>
          </a:ln>
        </p:spPr>
        <p:txBody>
          <a:bodyPr wrap="square" rtlCol="0">
            <a:spAutoFit/>
          </a:bodyPr>
          <a:lstStyle/>
          <a:p>
            <a:endParaRPr lang="en-IE" dirty="0" smtClean="0"/>
          </a:p>
          <a:p>
            <a:endParaRPr lang="en-IE" dirty="0"/>
          </a:p>
          <a:p>
            <a:r>
              <a:rPr lang="en-IE" dirty="0" smtClean="0"/>
              <a:t>In </a:t>
            </a:r>
            <a:r>
              <a:rPr lang="en-IE" dirty="0"/>
              <a:t>October </a:t>
            </a:r>
            <a:r>
              <a:rPr lang="en-IE" dirty="0" smtClean="0"/>
              <a:t>2018, the cost of membership </a:t>
            </a:r>
            <a:r>
              <a:rPr lang="en-IE" dirty="0"/>
              <a:t>reduced </a:t>
            </a:r>
            <a:r>
              <a:rPr lang="en-IE" b="1" dirty="0" smtClean="0">
                <a:solidFill>
                  <a:schemeClr val="accent1"/>
                </a:solidFill>
              </a:rPr>
              <a:t>from 0.53% </a:t>
            </a:r>
            <a:r>
              <a:rPr lang="en-IE" dirty="0"/>
              <a:t>of the gross salary</a:t>
            </a:r>
            <a:r>
              <a:rPr lang="en-IE" b="1" dirty="0" smtClean="0">
                <a:solidFill>
                  <a:schemeClr val="accent1"/>
                </a:solidFill>
              </a:rPr>
              <a:t> to 0.36%</a:t>
            </a:r>
            <a:r>
              <a:rPr lang="en-IE" dirty="0" smtClean="0"/>
              <a:t>. </a:t>
            </a:r>
          </a:p>
          <a:p>
            <a:endParaRPr lang="en-IE" dirty="0" smtClean="0"/>
          </a:p>
          <a:p>
            <a:r>
              <a:rPr lang="en-IE" dirty="0" smtClean="0"/>
              <a:t>This was guaranteed for 4 years</a:t>
            </a:r>
          </a:p>
          <a:p>
            <a:endParaRPr lang="en-IE" dirty="0"/>
          </a:p>
        </p:txBody>
      </p:sp>
      <p:sp>
        <p:nvSpPr>
          <p:cNvPr id="4" name="TextBox 3"/>
          <p:cNvSpPr txBox="1"/>
          <p:nvPr/>
        </p:nvSpPr>
        <p:spPr>
          <a:xfrm>
            <a:off x="410808" y="412915"/>
            <a:ext cx="4169560" cy="523220"/>
          </a:xfrm>
          <a:prstGeom prst="rect">
            <a:avLst/>
          </a:prstGeom>
          <a:solidFill>
            <a:schemeClr val="bg1"/>
          </a:solidFill>
        </p:spPr>
        <p:txBody>
          <a:bodyPr wrap="square" rtlCol="0">
            <a:spAutoFit/>
          </a:bodyPr>
          <a:lstStyle/>
          <a:p>
            <a:r>
              <a:rPr lang="en-IE" sz="2800" b="1" dirty="0" smtClean="0"/>
              <a:t>Cost of Group Life Plan</a:t>
            </a:r>
            <a:endParaRPr lang="en-IE" sz="2800" b="1" dirty="0"/>
          </a:p>
        </p:txBody>
      </p:sp>
    </p:spTree>
    <p:extLst>
      <p:ext uri="{BB962C8B-B14F-4D97-AF65-F5344CB8AC3E}">
        <p14:creationId xmlns:p14="http://schemas.microsoft.com/office/powerpoint/2010/main" val="2142130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3F44CE45-4D7E-6442-9467-192A54C58A63}"/>
              </a:ext>
            </a:extLst>
          </p:cNvPr>
          <p:cNvSpPr/>
          <p:nvPr/>
        </p:nvSpPr>
        <p:spPr>
          <a:xfrm rot="10800000">
            <a:off x="4075673" y="0"/>
            <a:ext cx="5068327" cy="4896046"/>
          </a:xfrm>
          <a:prstGeom prst="round1Rect">
            <a:avLst>
              <a:gd name="adj" fmla="val 2506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extBox 1"/>
          <p:cNvSpPr txBox="1"/>
          <p:nvPr/>
        </p:nvSpPr>
        <p:spPr>
          <a:xfrm>
            <a:off x="4572000" y="203150"/>
            <a:ext cx="4815418" cy="1015663"/>
          </a:xfrm>
          <a:prstGeom prst="rect">
            <a:avLst/>
          </a:prstGeom>
          <a:noFill/>
        </p:spPr>
        <p:txBody>
          <a:bodyPr wrap="square" rtlCol="0">
            <a:spAutoFit/>
          </a:bodyPr>
          <a:lstStyle/>
          <a:p>
            <a:r>
              <a:rPr lang="en-IE" sz="3000" b="1" dirty="0" smtClean="0">
                <a:solidFill>
                  <a:schemeClr val="bg1"/>
                </a:solidFill>
              </a:rPr>
              <a:t>Retired members life cover for NUI Galway members</a:t>
            </a:r>
            <a:endParaRPr lang="en-IE" sz="3000" b="1" dirty="0">
              <a:solidFill>
                <a:schemeClr val="bg1"/>
              </a:solidFill>
            </a:endParaRP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6" y="1059582"/>
            <a:ext cx="3680137" cy="2986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0" y="1362418"/>
            <a:ext cx="4466278" cy="3108543"/>
          </a:xfrm>
          <a:prstGeom prst="rect">
            <a:avLst/>
          </a:prstGeom>
          <a:noFill/>
        </p:spPr>
        <p:txBody>
          <a:bodyPr wrap="square" rtlCol="0">
            <a:spAutoFit/>
          </a:bodyPr>
          <a:lstStyle/>
          <a:p>
            <a:r>
              <a:rPr lang="en-IE" sz="2100" b="1" dirty="0" smtClean="0">
                <a:solidFill>
                  <a:schemeClr val="bg1"/>
                </a:solidFill>
              </a:rPr>
              <a:t>Members of the NUI Galway Life cover plan are automatically enrolled in the retired members life cover plan at retirement without the need for medical underwriting. Provided on an opt out basis.</a:t>
            </a:r>
          </a:p>
          <a:p>
            <a:endParaRPr lang="en-IE" sz="2100" b="1" dirty="0">
              <a:solidFill>
                <a:schemeClr val="bg1"/>
              </a:solidFill>
            </a:endParaRPr>
          </a:p>
          <a:p>
            <a:r>
              <a:rPr lang="en-IE" sz="2800" b="1" dirty="0" smtClean="0">
                <a:solidFill>
                  <a:schemeClr val="bg1"/>
                </a:solidFill>
              </a:rPr>
              <a:t>Cost</a:t>
            </a:r>
            <a:r>
              <a:rPr lang="en-IE" sz="2100" b="1" dirty="0" smtClean="0">
                <a:solidFill>
                  <a:schemeClr val="bg1"/>
                </a:solidFill>
              </a:rPr>
              <a:t> </a:t>
            </a:r>
          </a:p>
          <a:p>
            <a:r>
              <a:rPr lang="en-IE" sz="2100" b="1" dirty="0" smtClean="0">
                <a:solidFill>
                  <a:schemeClr val="bg1"/>
                </a:solidFill>
              </a:rPr>
              <a:t>0.5% Full-Time Pensionable Salary*</a:t>
            </a:r>
          </a:p>
        </p:txBody>
      </p:sp>
      <p:sp>
        <p:nvSpPr>
          <p:cNvPr id="4" name="TextBox 3"/>
          <p:cNvSpPr txBox="1"/>
          <p:nvPr/>
        </p:nvSpPr>
        <p:spPr>
          <a:xfrm>
            <a:off x="799074" y="4896046"/>
            <a:ext cx="7900335" cy="246221"/>
          </a:xfrm>
          <a:prstGeom prst="rect">
            <a:avLst/>
          </a:prstGeom>
          <a:noFill/>
        </p:spPr>
        <p:txBody>
          <a:bodyPr wrap="square" rtlCol="0">
            <a:spAutoFit/>
          </a:bodyPr>
          <a:lstStyle/>
          <a:p>
            <a:r>
              <a:rPr lang="en-IE" sz="1000" dirty="0" smtClean="0"/>
              <a:t>Pensionable salary takes into account basic salary at retirement + fluctuating pensionable earnings, averaged over 3 </a:t>
            </a:r>
            <a:r>
              <a:rPr lang="en-IE" sz="1000" dirty="0" err="1" smtClean="0"/>
              <a:t>yrs</a:t>
            </a:r>
            <a:r>
              <a:rPr lang="en-IE" sz="1000" dirty="0" smtClean="0"/>
              <a:t> prior to retirement</a:t>
            </a:r>
            <a:endParaRPr lang="en-IE" sz="1000" dirty="0"/>
          </a:p>
        </p:txBody>
      </p:sp>
    </p:spTree>
    <p:extLst>
      <p:ext uri="{BB962C8B-B14F-4D97-AF65-F5344CB8AC3E}">
        <p14:creationId xmlns:p14="http://schemas.microsoft.com/office/powerpoint/2010/main" val="106167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a:extLst>
              <a:ext uri="{FF2B5EF4-FFF2-40B4-BE49-F238E27FC236}">
                <a16:creationId xmlns:a16="http://schemas.microsoft.com/office/drawing/2014/main" id="{415196E6-E730-AF49-8558-F9C8BC86AA02}"/>
              </a:ext>
            </a:extLst>
          </p:cNvPr>
          <p:cNvSpPr/>
          <p:nvPr/>
        </p:nvSpPr>
        <p:spPr>
          <a:xfrm rot="10800000">
            <a:off x="4067944" y="-25042"/>
            <a:ext cx="5076056" cy="928111"/>
          </a:xfrm>
          <a:prstGeom prst="round1Rect">
            <a:avLst>
              <a:gd name="adj" fmla="val 25061"/>
            </a:avLst>
          </a:prstGeom>
          <a:solidFill>
            <a:schemeClr val="accent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Picture 2" descr="H:\Critical\Brand\Imagery\Approved images\220218\iStock-91607580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8520" y="-25043"/>
            <a:ext cx="35207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defTabSz="685800">
              <a:defRPr/>
            </a:pPr>
            <a:fld id="{F5E82E0B-6D94-4866-A95B-FE6A961DE63B}" type="slidenum">
              <a:rPr lang="en-US">
                <a:solidFill>
                  <a:srgbClr val="3C1053">
                    <a:tint val="75000"/>
                  </a:srgbClr>
                </a:solidFill>
                <a:latin typeface="Calibri"/>
              </a:rPr>
              <a:pPr defTabSz="685800">
                <a:defRPr/>
              </a:pPr>
              <a:t>2</a:t>
            </a:fld>
            <a:endParaRPr lang="en-US">
              <a:solidFill>
                <a:srgbClr val="3C1053">
                  <a:tint val="75000"/>
                </a:srgbClr>
              </a:solidFill>
              <a:latin typeface="Calibri"/>
            </a:endParaRPr>
          </a:p>
        </p:txBody>
      </p:sp>
      <p:graphicFrame>
        <p:nvGraphicFramePr>
          <p:cNvPr id="6" name="Diagram 5"/>
          <p:cNvGraphicFramePr/>
          <p:nvPr>
            <p:extLst>
              <p:ext uri="{D42A27DB-BD31-4B8C-83A1-F6EECF244321}">
                <p14:modId xmlns:p14="http://schemas.microsoft.com/office/powerpoint/2010/main" val="3116855559"/>
              </p:ext>
            </p:extLst>
          </p:nvPr>
        </p:nvGraphicFramePr>
        <p:xfrm>
          <a:off x="3131332" y="938458"/>
          <a:ext cx="6012668" cy="372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60032" y="191532"/>
            <a:ext cx="4113818" cy="584775"/>
          </a:xfrm>
          <a:prstGeom prst="rect">
            <a:avLst/>
          </a:prstGeom>
          <a:noFill/>
        </p:spPr>
        <p:txBody>
          <a:bodyPr wrap="none" rtlCol="0">
            <a:spAutoFit/>
          </a:bodyPr>
          <a:lstStyle/>
          <a:p>
            <a:pPr defTabSz="685800"/>
            <a:r>
              <a:rPr lang="en-IE" sz="3200" b="1" dirty="0" smtClean="0">
                <a:solidFill>
                  <a:srgbClr val="FFFFFF"/>
                </a:solidFill>
                <a:latin typeface="Calibri"/>
              </a:rPr>
              <a:t>What we’ll cover today</a:t>
            </a:r>
            <a:endParaRPr lang="en-IE" sz="3200" b="1" dirty="0">
              <a:solidFill>
                <a:srgbClr val="FFFFFF"/>
              </a:solidFill>
              <a:latin typeface="Calibri"/>
            </a:endParaRPr>
          </a:p>
        </p:txBody>
      </p:sp>
    </p:spTree>
    <p:extLst>
      <p:ext uri="{BB962C8B-B14F-4D97-AF65-F5344CB8AC3E}">
        <p14:creationId xmlns:p14="http://schemas.microsoft.com/office/powerpoint/2010/main" val="259168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F96533D-256F-6B4E-9085-8A70E5E2CD9D}"/>
              </a:ext>
            </a:extLst>
          </p:cNvPr>
          <p:cNvSpPr/>
          <p:nvPr/>
        </p:nvSpPr>
        <p:spPr>
          <a:xfrm rot="16200000">
            <a:off x="3483373"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99231D4-FCC5-4641-9F63-DF5EBA72F89E}"/>
              </a:ext>
            </a:extLst>
          </p:cNvPr>
          <p:cNvSpPr/>
          <p:nvPr/>
        </p:nvSpPr>
        <p:spPr>
          <a:xfrm rot="16200000">
            <a:off x="4079186"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EADF143-5974-894A-B776-8F84FA5D7251}"/>
              </a:ext>
            </a:extLst>
          </p:cNvPr>
          <p:cNvSpPr/>
          <p:nvPr/>
        </p:nvSpPr>
        <p:spPr>
          <a:xfrm rot="16200000">
            <a:off x="4674999"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E8961731-A3ED-CA47-B5DE-7970FBF7A801}"/>
              </a:ext>
            </a:extLst>
          </p:cNvPr>
          <p:cNvSpPr/>
          <p:nvPr/>
        </p:nvSpPr>
        <p:spPr>
          <a:xfrm rot="16200000">
            <a:off x="5270812"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FD7C3049-D857-7844-BCF9-5FBC707804D3}"/>
              </a:ext>
            </a:extLst>
          </p:cNvPr>
          <p:cNvSpPr/>
          <p:nvPr/>
        </p:nvSpPr>
        <p:spPr>
          <a:xfrm rot="16200000">
            <a:off x="5866625"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C14E996B-DDDD-974F-B1A6-BA3D8572BF4A}"/>
              </a:ext>
            </a:extLst>
          </p:cNvPr>
          <p:cNvSpPr/>
          <p:nvPr/>
        </p:nvSpPr>
        <p:spPr>
          <a:xfrm rot="16200000">
            <a:off x="6462440" y="2409998"/>
            <a:ext cx="4464000" cy="324000"/>
          </a:xfrm>
          <a:prstGeom prst="roundRect">
            <a:avLst>
              <a:gd name="adj" fmla="val 49736"/>
            </a:avLst>
          </a:prstGeom>
          <a:solidFill>
            <a:srgbClr val="0093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Single Corner Rectangle 27">
            <a:extLst>
              <a:ext uri="{FF2B5EF4-FFF2-40B4-BE49-F238E27FC236}">
                <a16:creationId xmlns:a16="http://schemas.microsoft.com/office/drawing/2014/main" id="{00C1BC4F-1FE0-C645-92DF-46EC5FF1F208}"/>
              </a:ext>
            </a:extLst>
          </p:cNvPr>
          <p:cNvSpPr/>
          <p:nvPr/>
        </p:nvSpPr>
        <p:spPr>
          <a:xfrm rot="10800000">
            <a:off x="53754" y="987752"/>
            <a:ext cx="9036495" cy="3168001"/>
          </a:xfrm>
          <a:prstGeom prst="round1Rect">
            <a:avLst>
              <a:gd name="adj" fmla="val 10031"/>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ound Single Corner Rectangle 28">
            <a:extLst>
              <a:ext uri="{FF2B5EF4-FFF2-40B4-BE49-F238E27FC236}">
                <a16:creationId xmlns:a16="http://schemas.microsoft.com/office/drawing/2014/main" id="{DCAE761D-4C6C-6346-8E9D-6C0711A61E65}"/>
              </a:ext>
            </a:extLst>
          </p:cNvPr>
          <p:cNvSpPr/>
          <p:nvPr/>
        </p:nvSpPr>
        <p:spPr>
          <a:xfrm rot="10800000">
            <a:off x="53746" y="2787608"/>
            <a:ext cx="5454357" cy="1368151"/>
          </a:xfrm>
          <a:prstGeom prst="round1Rect">
            <a:avLst>
              <a:gd name="adj" fmla="val 23416"/>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p:cNvSpPr txBox="1"/>
          <p:nvPr/>
        </p:nvSpPr>
        <p:spPr>
          <a:xfrm>
            <a:off x="280146" y="2882065"/>
            <a:ext cx="5233038" cy="769441"/>
          </a:xfrm>
          <a:prstGeom prst="rect">
            <a:avLst/>
          </a:prstGeom>
          <a:noFill/>
        </p:spPr>
        <p:txBody>
          <a:bodyPr wrap="square" rtlCol="0">
            <a:spAutoFit/>
          </a:bodyPr>
          <a:lstStyle/>
          <a:p>
            <a:r>
              <a:rPr lang="en-GB" sz="4400" b="1" spc="30" dirty="0">
                <a:solidFill>
                  <a:schemeClr val="bg1"/>
                </a:solidFill>
                <a:latin typeface="Calibri" panose="020F0502020204030204" pitchFamily="34" charset="0"/>
                <a:cs typeface="Calibri" panose="020F0502020204030204" pitchFamily="34" charset="0"/>
              </a:rPr>
              <a:t>Financially Fit 4 Life!</a:t>
            </a:r>
          </a:p>
        </p:txBody>
      </p:sp>
      <p:pic>
        <p:nvPicPr>
          <p:cNvPr id="31" name="Picture 30">
            <a:extLst>
              <a:ext uri="{FF2B5EF4-FFF2-40B4-BE49-F238E27FC236}">
                <a16:creationId xmlns:a16="http://schemas.microsoft.com/office/drawing/2014/main" id="{5B9E82FD-666B-A042-B8CF-A1D306A706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4" y="51471"/>
            <a:ext cx="2395559" cy="818176"/>
          </a:xfrm>
          <a:prstGeom prst="rect">
            <a:avLst/>
          </a:prstGeom>
        </p:spPr>
      </p:pic>
      <p:sp>
        <p:nvSpPr>
          <p:cNvPr id="32" name="Rectangle 31">
            <a:extLst>
              <a:ext uri="{FF2B5EF4-FFF2-40B4-BE49-F238E27FC236}">
                <a16:creationId xmlns:a16="http://schemas.microsoft.com/office/drawing/2014/main" id="{5FFEFA1B-A9B5-494F-9DCB-F2CB02700EA1}"/>
              </a:ext>
            </a:extLst>
          </p:cNvPr>
          <p:cNvSpPr/>
          <p:nvPr/>
        </p:nvSpPr>
        <p:spPr>
          <a:xfrm>
            <a:off x="280146" y="3662940"/>
            <a:ext cx="5233038" cy="276999"/>
          </a:xfrm>
          <a:prstGeom prst="rect">
            <a:avLst/>
          </a:prstGeom>
        </p:spPr>
        <p:txBody>
          <a:bodyPr wrap="square">
            <a:spAutoFit/>
          </a:bodyPr>
          <a:lstStyle/>
          <a:p>
            <a:r>
              <a:rPr lang="en-GB" sz="1200" spc="50" dirty="0">
                <a:solidFill>
                  <a:schemeClr val="bg1"/>
                </a:solidFill>
                <a:latin typeface="Calibri" panose="020F0502020204030204" pitchFamily="34" charset="0"/>
                <a:cs typeface="Calibri" panose="020F0502020204030204" pitchFamily="34" charset="0"/>
              </a:rPr>
              <a:t>Brought to you by Cornmarket’s Financial Planning Service</a:t>
            </a:r>
            <a:endParaRPr lang="en-GB" sz="4400" spc="5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092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1A2C6"/>
        </a:solidFill>
        <a:effectLst/>
      </p:bgPr>
    </p:bg>
    <p:spTree>
      <p:nvGrpSpPr>
        <p:cNvPr id="1" name=""/>
        <p:cNvGrpSpPr/>
        <p:nvPr/>
      </p:nvGrpSpPr>
      <p:grpSpPr>
        <a:xfrm>
          <a:off x="0" y="0"/>
          <a:ext cx="0" cy="0"/>
          <a:chOff x="0" y="0"/>
          <a:chExt cx="0" cy="0"/>
        </a:xfrm>
      </p:grpSpPr>
      <p:grpSp>
        <p:nvGrpSpPr>
          <p:cNvPr id="8" name="Group 7"/>
          <p:cNvGrpSpPr/>
          <p:nvPr/>
        </p:nvGrpSpPr>
        <p:grpSpPr>
          <a:xfrm>
            <a:off x="56040" y="51468"/>
            <a:ext cx="9144000" cy="5040562"/>
            <a:chOff x="56040" y="51468"/>
            <a:chExt cx="9144000" cy="5040562"/>
          </a:xfrm>
        </p:grpSpPr>
        <p:sp>
          <p:nvSpPr>
            <p:cNvPr id="9" name="Rounded Rectangle 8">
              <a:extLst>
                <a:ext uri="{FF2B5EF4-FFF2-40B4-BE49-F238E27FC236}">
                  <a16:creationId xmlns:a16="http://schemas.microsoft.com/office/drawing/2014/main" id="{F4C3508F-0ABC-194A-AAF9-2B8804053DBA}"/>
                </a:ext>
              </a:extLst>
            </p:cNvPr>
            <p:cNvSpPr/>
            <p:nvPr/>
          </p:nvSpPr>
          <p:spPr>
            <a:xfrm rot="16200000">
              <a:off x="2412045" y="240974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ED55429-EC4E-B843-A241-CB348D01C525}"/>
                </a:ext>
              </a:extLst>
            </p:cNvPr>
            <p:cNvSpPr/>
            <p:nvPr/>
          </p:nvSpPr>
          <p:spPr>
            <a:xfrm rot="16200000">
              <a:off x="1817959" y="240974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3B2FEDA-5BB5-354B-9313-6F457F37FF58}"/>
                </a:ext>
              </a:extLst>
            </p:cNvPr>
            <p:cNvSpPr/>
            <p:nvPr/>
          </p:nvSpPr>
          <p:spPr>
            <a:xfrm rot="16200000">
              <a:off x="-1756918"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2E60701-2E0C-4446-A046-DF9586DA0452}"/>
                </a:ext>
              </a:extLst>
            </p:cNvPr>
            <p:cNvSpPr/>
            <p:nvPr/>
          </p:nvSpPr>
          <p:spPr>
            <a:xfrm rot="16200000">
              <a:off x="-1161105"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2502CEE2-C484-F24E-96E1-378ED2C30AF1}"/>
                </a:ext>
              </a:extLst>
            </p:cNvPr>
            <p:cNvSpPr/>
            <p:nvPr/>
          </p:nvSpPr>
          <p:spPr>
            <a:xfrm rot="16200000">
              <a:off x="-565292"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C1B45E4-F529-5B4F-8F42-47CE9318EFF4}"/>
                </a:ext>
              </a:extLst>
            </p:cNvPr>
            <p:cNvSpPr/>
            <p:nvPr/>
          </p:nvSpPr>
          <p:spPr>
            <a:xfrm rot="16200000">
              <a:off x="30521"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76B4CA5C-2884-5148-8FA9-5421490CD39E}"/>
                </a:ext>
              </a:extLst>
            </p:cNvPr>
            <p:cNvSpPr/>
            <p:nvPr/>
          </p:nvSpPr>
          <p:spPr>
            <a:xfrm rot="16200000">
              <a:off x="626334"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DD8EEA97-E1E7-0C44-9169-D21BFEDEF176}"/>
                </a:ext>
              </a:extLst>
            </p:cNvPr>
            <p:cNvSpPr/>
            <p:nvPr/>
          </p:nvSpPr>
          <p:spPr>
            <a:xfrm rot="16200000">
              <a:off x="1222149"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ingle Corner Rectangle 16">
              <a:extLst>
                <a:ext uri="{FF2B5EF4-FFF2-40B4-BE49-F238E27FC236}">
                  <a16:creationId xmlns:a16="http://schemas.microsoft.com/office/drawing/2014/main" id="{8A057D43-2D62-9545-962B-57445D6D7651}"/>
                </a:ext>
              </a:extLst>
            </p:cNvPr>
            <p:cNvSpPr/>
            <p:nvPr/>
          </p:nvSpPr>
          <p:spPr>
            <a:xfrm rot="10800000">
              <a:off x="56040" y="987750"/>
              <a:ext cx="9144000" cy="3168000"/>
            </a:xfrm>
            <a:prstGeom prst="round1Rect">
              <a:avLst>
                <a:gd name="adj" fmla="val 10031"/>
              </a:avLst>
            </a:prstGeom>
            <a:blipFill dpi="0" rotWithShape="0">
              <a:blip r:embed="rId3" cstate="screen">
                <a:extLst>
                  <a:ext uri="{28A0092B-C50C-407E-A947-70E740481C1C}">
                    <a14:useLocalDpi xmlns:a14="http://schemas.microsoft.com/office/drawing/2010/main"/>
                  </a:ext>
                </a:extLst>
              </a:blip>
              <a:srcRect/>
              <a:stretch>
                <a:fillRect r="46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ound Single Corner Rectangle 18">
              <a:extLst>
                <a:ext uri="{FF2B5EF4-FFF2-40B4-BE49-F238E27FC236}">
                  <a16:creationId xmlns:a16="http://schemas.microsoft.com/office/drawing/2014/main" id="{3F44CE45-4D7E-6442-9467-192A54C58A63}"/>
                </a:ext>
              </a:extLst>
            </p:cNvPr>
            <p:cNvSpPr/>
            <p:nvPr/>
          </p:nvSpPr>
          <p:spPr>
            <a:xfrm rot="10800000">
              <a:off x="4932042" y="51468"/>
              <a:ext cx="4155918" cy="5040562"/>
            </a:xfrm>
            <a:prstGeom prst="round1Rect">
              <a:avLst>
                <a:gd name="adj" fmla="val 25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4831402" y="1742454"/>
              <a:ext cx="3917062" cy="1938992"/>
            </a:xfrm>
            <a:prstGeom prst="rect">
              <a:avLst/>
            </a:prstGeom>
            <a:noFill/>
          </p:spPr>
          <p:txBody>
            <a:bodyPr wrap="square" rtlCol="0">
              <a:spAutoFit/>
            </a:bodyPr>
            <a:lstStyle/>
            <a:p>
              <a:pPr lvl="1"/>
              <a:r>
                <a:rPr lang="en-GB" sz="2400" b="1" dirty="0">
                  <a:solidFill>
                    <a:srgbClr val="0093B2"/>
                  </a:solidFill>
                </a:rPr>
                <a:t>We know that being financially fit is an essential part of your overall wellness, peace of mind &amp; quality of life.</a:t>
              </a:r>
            </a:p>
          </p:txBody>
        </p:sp>
        <p:pic>
          <p:nvPicPr>
            <p:cNvPr id="21" name="Picture 20">
              <a:extLst>
                <a:ext uri="{FF2B5EF4-FFF2-40B4-BE49-F238E27FC236}">
                  <a16:creationId xmlns:a16="http://schemas.microsoft.com/office/drawing/2014/main" id="{2A7713D1-F26C-1D40-A20B-B232EC02E1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8064" y="973444"/>
              <a:ext cx="2395559" cy="818176"/>
            </a:xfrm>
            <a:prstGeom prst="rect">
              <a:avLst/>
            </a:prstGeom>
          </p:spPr>
        </p:pic>
      </p:grpSp>
    </p:spTree>
    <p:extLst>
      <p:ext uri="{BB962C8B-B14F-4D97-AF65-F5344CB8AC3E}">
        <p14:creationId xmlns:p14="http://schemas.microsoft.com/office/powerpoint/2010/main" val="755162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1951" y="209174"/>
            <a:ext cx="12542105" cy="4532157"/>
            <a:chOff x="-3521951" y="209173"/>
            <a:chExt cx="12542105" cy="4532157"/>
          </a:xfrm>
        </p:grpSpPr>
        <p:pic>
          <p:nvPicPr>
            <p:cNvPr id="20" name="Picture 19" descr="A close up of a logo&#10;&#10;Description automatically generated">
              <a:extLst>
                <a:ext uri="{FF2B5EF4-FFF2-40B4-BE49-F238E27FC236}">
                  <a16:creationId xmlns:a16="http://schemas.microsoft.com/office/drawing/2014/main" id="{ABF16156-378C-044A-830D-548776A47E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14" y="1827375"/>
              <a:ext cx="1044928" cy="1256400"/>
            </a:xfrm>
            <a:prstGeom prst="rect">
              <a:avLst/>
            </a:prstGeom>
          </p:spPr>
        </p:pic>
        <p:pic>
          <p:nvPicPr>
            <p:cNvPr id="28" name="Picture 27" descr="A picture containing object&#10;&#10;Description automatically generated">
              <a:extLst>
                <a:ext uri="{FF2B5EF4-FFF2-40B4-BE49-F238E27FC236}">
                  <a16:creationId xmlns:a16="http://schemas.microsoft.com/office/drawing/2014/main" id="{DF641BA7-EA1D-3841-ABE8-8F7DAFDB7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9330" y="1827375"/>
              <a:ext cx="1044927" cy="1256400"/>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C64FFAC6-F842-644F-B5FC-B7857E0182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9536" y="1827375"/>
              <a:ext cx="1044927" cy="1256400"/>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1599FC87-30EB-A147-A5E3-1548360D8B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43282" y="1827375"/>
              <a:ext cx="1044927" cy="1256400"/>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F2DDE7B2-A7D0-1042-BEE1-CAA29ADBA5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5227" y="1827375"/>
              <a:ext cx="1044927" cy="1256400"/>
            </a:xfrm>
            <a:prstGeom prst="rect">
              <a:avLst/>
            </a:prstGeom>
          </p:spPr>
        </p:pic>
        <p:pic>
          <p:nvPicPr>
            <p:cNvPr id="42" name="Picture 41" descr="A picture containing object&#10;&#10;Description automatically generated">
              <a:extLst>
                <a:ext uri="{FF2B5EF4-FFF2-40B4-BE49-F238E27FC236}">
                  <a16:creationId xmlns:a16="http://schemas.microsoft.com/office/drawing/2014/main" id="{042F087C-8832-9D44-881B-5FFDDCC1F4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9254" y="1827375"/>
              <a:ext cx="1044927" cy="1256400"/>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FDC3FAA3-0CE3-2048-B27E-7DC2BB28FB7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9914" y="1827375"/>
              <a:ext cx="1044927" cy="1256400"/>
            </a:xfrm>
            <a:prstGeom prst="rect">
              <a:avLst/>
            </a:prstGeom>
          </p:spPr>
        </p:pic>
        <p:sp>
          <p:nvSpPr>
            <p:cNvPr id="15" name="TextBox 14">
              <a:extLst>
                <a:ext uri="{FF2B5EF4-FFF2-40B4-BE49-F238E27FC236}">
                  <a16:creationId xmlns:a16="http://schemas.microsoft.com/office/drawing/2014/main" id="{E5A1C696-6420-ED49-BA22-B7BC560644EB}"/>
                </a:ext>
              </a:extLst>
            </p:cNvPr>
            <p:cNvSpPr txBox="1"/>
            <p:nvPr/>
          </p:nvSpPr>
          <p:spPr>
            <a:xfrm>
              <a:off x="-3521951" y="4433553"/>
              <a:ext cx="3141262" cy="307777"/>
            </a:xfrm>
            <a:prstGeom prst="rect">
              <a:avLst/>
            </a:prstGeom>
            <a:noFill/>
          </p:spPr>
          <p:txBody>
            <a:bodyPr wrap="square" rtlCol="0">
              <a:spAutoFit/>
            </a:bodyPr>
            <a:lstStyle/>
            <a:p>
              <a:endParaRPr lang="en-IE" sz="1400" b="1" spc="30" dirty="0">
                <a:solidFill>
                  <a:srgbClr val="3C1053"/>
                </a:solidFill>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28EF1AE5-73F7-3A4D-878B-611E1FA1C3F8}"/>
                </a:ext>
              </a:extLst>
            </p:cNvPr>
            <p:cNvCxnSpPr/>
            <p:nvPr/>
          </p:nvCxnSpPr>
          <p:spPr>
            <a:xfrm>
              <a:off x="731587"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43AFF2-7001-FD46-973A-9491604C8DE9}"/>
                </a:ext>
              </a:extLst>
            </p:cNvPr>
            <p:cNvCxnSpPr/>
            <p:nvPr/>
          </p:nvCxnSpPr>
          <p:spPr>
            <a:xfrm>
              <a:off x="2016810"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EF2EC16-4249-FF44-9299-75EBE34A9346}"/>
                </a:ext>
              </a:extLst>
            </p:cNvPr>
            <p:cNvCxnSpPr/>
            <p:nvPr/>
          </p:nvCxnSpPr>
          <p:spPr>
            <a:xfrm>
              <a:off x="3374694"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D83DDA-ADAD-9E49-86BE-68B2E62010F2}"/>
                </a:ext>
              </a:extLst>
            </p:cNvPr>
            <p:cNvCxnSpPr/>
            <p:nvPr/>
          </p:nvCxnSpPr>
          <p:spPr>
            <a:xfrm>
              <a:off x="5998475"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4C747AC-2DB9-5245-B5D9-8D2A602FB667}"/>
                </a:ext>
              </a:extLst>
            </p:cNvPr>
            <p:cNvCxnSpPr/>
            <p:nvPr/>
          </p:nvCxnSpPr>
          <p:spPr>
            <a:xfrm>
              <a:off x="7308304"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783A6D3-8972-AF48-A9C9-4377B71DA7DE}"/>
                </a:ext>
              </a:extLst>
            </p:cNvPr>
            <p:cNvSpPr>
              <a:spLocks noChangeAspect="1"/>
            </p:cNvSpPr>
            <p:nvPr/>
          </p:nvSpPr>
          <p:spPr>
            <a:xfrm>
              <a:off x="551476" y="3180977"/>
              <a:ext cx="139570" cy="139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315E5AF-5D0E-774C-A5DA-D54A85EBC289}"/>
                </a:ext>
              </a:extLst>
            </p:cNvPr>
            <p:cNvSpPr>
              <a:spLocks noChangeAspect="1"/>
            </p:cNvSpPr>
            <p:nvPr/>
          </p:nvSpPr>
          <p:spPr>
            <a:xfrm>
              <a:off x="1868389" y="3180977"/>
              <a:ext cx="139570" cy="139570"/>
            </a:xfrm>
            <a:prstGeom prst="ellipse">
              <a:avLst/>
            </a:prstGeom>
            <a:solidFill>
              <a:srgbClr val="5AB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E5DB5F2-E429-4948-9AB7-8919B72E6ED7}"/>
                </a:ext>
              </a:extLst>
            </p:cNvPr>
            <p:cNvSpPr>
              <a:spLocks noChangeAspect="1"/>
            </p:cNvSpPr>
            <p:nvPr/>
          </p:nvSpPr>
          <p:spPr>
            <a:xfrm>
              <a:off x="3185302" y="3180977"/>
              <a:ext cx="139570" cy="139570"/>
            </a:xfrm>
            <a:prstGeom prst="ellipse">
              <a:avLst/>
            </a:prstGeom>
            <a:solidFill>
              <a:srgbClr val="79C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6DFD0C1-05D2-6749-868F-311C9AE29650}"/>
                </a:ext>
              </a:extLst>
            </p:cNvPr>
            <p:cNvSpPr>
              <a:spLocks noChangeAspect="1"/>
            </p:cNvSpPr>
            <p:nvPr/>
          </p:nvSpPr>
          <p:spPr>
            <a:xfrm>
              <a:off x="4502215" y="3180977"/>
              <a:ext cx="139570" cy="139570"/>
            </a:xfrm>
            <a:prstGeom prst="ellipse">
              <a:avLst/>
            </a:prstGeom>
            <a:solidFill>
              <a:srgbClr val="C6E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F44F20F-3767-A24E-8D47-96BFF534F6BD}"/>
                </a:ext>
              </a:extLst>
            </p:cNvPr>
            <p:cNvSpPr>
              <a:spLocks noChangeAspect="1"/>
            </p:cNvSpPr>
            <p:nvPr/>
          </p:nvSpPr>
          <p:spPr>
            <a:xfrm>
              <a:off x="5819128" y="3180977"/>
              <a:ext cx="139570" cy="139570"/>
            </a:xfrm>
            <a:prstGeom prst="ellipse">
              <a:avLst/>
            </a:prstGeom>
            <a:solidFill>
              <a:srgbClr val="C8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7395E7-B8BB-C649-9042-36402D06214D}"/>
                </a:ext>
              </a:extLst>
            </p:cNvPr>
            <p:cNvSpPr>
              <a:spLocks noChangeAspect="1"/>
            </p:cNvSpPr>
            <p:nvPr/>
          </p:nvSpPr>
          <p:spPr>
            <a:xfrm>
              <a:off x="7140994" y="3180977"/>
              <a:ext cx="139570" cy="139570"/>
            </a:xfrm>
            <a:prstGeom prst="ellipse">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FD9DDF7-BFFC-D744-85F8-B3F5C7203DD7}"/>
                </a:ext>
              </a:extLst>
            </p:cNvPr>
            <p:cNvSpPr>
              <a:spLocks noChangeAspect="1"/>
            </p:cNvSpPr>
            <p:nvPr/>
          </p:nvSpPr>
          <p:spPr>
            <a:xfrm>
              <a:off x="8444528" y="3180977"/>
              <a:ext cx="139570" cy="139570"/>
            </a:xfrm>
            <a:prstGeom prst="ellipse">
              <a:avLst/>
            </a:prstGeom>
            <a:solidFill>
              <a:srgbClr val="827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01587804-8DFE-5A4D-90BB-6DC4538AA17E}"/>
                </a:ext>
              </a:extLst>
            </p:cNvPr>
            <p:cNvCxnSpPr/>
            <p:nvPr/>
          </p:nvCxnSpPr>
          <p:spPr>
            <a:xfrm>
              <a:off x="4682013" y="3250762"/>
              <a:ext cx="108485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2637903-152C-8745-9D31-46D15D5C91D3}"/>
                </a:ext>
              </a:extLst>
            </p:cNvPr>
            <p:cNvSpPr/>
            <p:nvPr/>
          </p:nvSpPr>
          <p:spPr>
            <a:xfrm>
              <a:off x="1126409" y="3867894"/>
              <a:ext cx="6891182" cy="646331"/>
            </a:xfrm>
            <a:prstGeom prst="rect">
              <a:avLst/>
            </a:prstGeom>
          </p:spPr>
          <p:txBody>
            <a:bodyPr wrap="none">
              <a:spAutoFit/>
            </a:bodyPr>
            <a:lstStyle/>
            <a:p>
              <a:pPr algn="ctr"/>
              <a:r>
                <a:rPr lang="en-IE" sz="3600" b="1" spc="50" dirty="0">
                  <a:solidFill>
                    <a:srgbClr val="01A2C6"/>
                  </a:solidFill>
                  <a:latin typeface="Calibri" panose="020F0502020204030204" pitchFamily="34" charset="0"/>
                  <a:cs typeface="Calibri" panose="020F0502020204030204" pitchFamily="34" charset="0"/>
                </a:rPr>
                <a:t>A plan makes everything possible </a:t>
              </a:r>
            </a:p>
          </p:txBody>
        </p:sp>
        <p:sp>
          <p:nvSpPr>
            <p:cNvPr id="27" name="TextBox 26">
              <a:extLst>
                <a:ext uri="{FF2B5EF4-FFF2-40B4-BE49-F238E27FC236}">
                  <a16:creationId xmlns:a16="http://schemas.microsoft.com/office/drawing/2014/main" id="{0CD4DD88-C0A4-DA4A-B92B-F3CD495DAC89}"/>
                </a:ext>
              </a:extLst>
            </p:cNvPr>
            <p:cNvSpPr txBox="1"/>
            <p:nvPr/>
          </p:nvSpPr>
          <p:spPr>
            <a:xfrm>
              <a:off x="3094881" y="209173"/>
              <a:ext cx="5797599" cy="276999"/>
            </a:xfrm>
            <a:prstGeom prst="rect">
              <a:avLst/>
            </a:prstGeom>
            <a:noFill/>
          </p:spPr>
          <p:txBody>
            <a:bodyPr wrap="square" rtlCol="0">
              <a:spAutoFit/>
            </a:bodyPr>
            <a:lstStyle/>
            <a:p>
              <a:endParaRPr lang="en-GB" sz="1200" b="1" dirty="0">
                <a:solidFill>
                  <a:schemeClr val="bg1"/>
                </a:solidFill>
              </a:endParaRPr>
            </a:p>
          </p:txBody>
        </p:sp>
        <p:sp>
          <p:nvSpPr>
            <p:cNvPr id="48" name="TextBox 47">
              <a:extLst>
                <a:ext uri="{FF2B5EF4-FFF2-40B4-BE49-F238E27FC236}">
                  <a16:creationId xmlns:a16="http://schemas.microsoft.com/office/drawing/2014/main" id="{056866F6-7C9B-FF4C-B148-2A888C80D0EF}"/>
                </a:ext>
              </a:extLst>
            </p:cNvPr>
            <p:cNvSpPr txBox="1"/>
            <p:nvPr/>
          </p:nvSpPr>
          <p:spPr>
            <a:xfrm>
              <a:off x="307005" y="2333107"/>
              <a:ext cx="65172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CAR</a:t>
              </a:r>
            </a:p>
          </p:txBody>
        </p:sp>
        <p:sp>
          <p:nvSpPr>
            <p:cNvPr id="55" name="TextBox 54">
              <a:extLst>
                <a:ext uri="{FF2B5EF4-FFF2-40B4-BE49-F238E27FC236}">
                  <a16:creationId xmlns:a16="http://schemas.microsoft.com/office/drawing/2014/main" id="{74BD16D6-9CCB-3A46-86BC-EEA7DB1EC12A}"/>
                </a:ext>
              </a:extLst>
            </p:cNvPr>
            <p:cNvSpPr txBox="1"/>
            <p:nvPr/>
          </p:nvSpPr>
          <p:spPr>
            <a:xfrm>
              <a:off x="1591669" y="2333107"/>
              <a:ext cx="65172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BIG TRIP</a:t>
              </a:r>
            </a:p>
          </p:txBody>
        </p:sp>
        <p:sp>
          <p:nvSpPr>
            <p:cNvPr id="56" name="TextBox 55">
              <a:extLst>
                <a:ext uri="{FF2B5EF4-FFF2-40B4-BE49-F238E27FC236}">
                  <a16:creationId xmlns:a16="http://schemas.microsoft.com/office/drawing/2014/main" id="{D5FA0FCA-833F-A042-BA13-5AD8CCD5CCBB}"/>
                </a:ext>
              </a:extLst>
            </p:cNvPr>
            <p:cNvSpPr txBox="1"/>
            <p:nvPr/>
          </p:nvSpPr>
          <p:spPr>
            <a:xfrm>
              <a:off x="2932198" y="2333107"/>
              <a:ext cx="65172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HOME</a:t>
              </a:r>
            </a:p>
          </p:txBody>
        </p:sp>
        <p:sp>
          <p:nvSpPr>
            <p:cNvPr id="57" name="TextBox 56">
              <a:extLst>
                <a:ext uri="{FF2B5EF4-FFF2-40B4-BE49-F238E27FC236}">
                  <a16:creationId xmlns:a16="http://schemas.microsoft.com/office/drawing/2014/main" id="{647B1870-3AB0-4445-BCA0-A8A6858C42AF}"/>
                </a:ext>
              </a:extLst>
            </p:cNvPr>
            <p:cNvSpPr txBox="1"/>
            <p:nvPr/>
          </p:nvSpPr>
          <p:spPr>
            <a:xfrm>
              <a:off x="4249151" y="2333107"/>
              <a:ext cx="65172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FAMILY</a:t>
              </a:r>
            </a:p>
          </p:txBody>
        </p:sp>
        <p:sp>
          <p:nvSpPr>
            <p:cNvPr id="58" name="TextBox 57">
              <a:extLst>
                <a:ext uri="{FF2B5EF4-FFF2-40B4-BE49-F238E27FC236}">
                  <a16:creationId xmlns:a16="http://schemas.microsoft.com/office/drawing/2014/main" id="{ED4502DF-243C-634D-8D56-BA62E38A69DB}"/>
                </a:ext>
              </a:extLst>
            </p:cNvPr>
            <p:cNvSpPr txBox="1"/>
            <p:nvPr/>
          </p:nvSpPr>
          <p:spPr>
            <a:xfrm>
              <a:off x="5402584" y="2284879"/>
              <a:ext cx="864096" cy="430887"/>
            </a:xfrm>
            <a:prstGeom prst="rect">
              <a:avLst/>
            </a:prstGeom>
            <a:noFill/>
          </p:spPr>
          <p:txBody>
            <a:bodyPr wrap="square" rtlCol="0" anchor="t">
              <a:spAutoFit/>
            </a:bodyPr>
            <a:lstStyle/>
            <a:p>
              <a:pPr algn="ctr"/>
              <a:r>
                <a:rPr lang="en-US" sz="1100" b="1" dirty="0">
                  <a:latin typeface="Franklin Gothic Demi Cond" panose="020B0603020102020204" pitchFamily="34" charset="0"/>
                </a:rPr>
                <a:t>OFF TO COLLEGE</a:t>
              </a:r>
            </a:p>
          </p:txBody>
        </p:sp>
        <p:sp>
          <p:nvSpPr>
            <p:cNvPr id="60" name="TextBox 59">
              <a:extLst>
                <a:ext uri="{FF2B5EF4-FFF2-40B4-BE49-F238E27FC236}">
                  <a16:creationId xmlns:a16="http://schemas.microsoft.com/office/drawing/2014/main" id="{03B8B655-221F-3440-BF14-AD7129482406}"/>
                </a:ext>
              </a:extLst>
            </p:cNvPr>
            <p:cNvSpPr txBox="1"/>
            <p:nvPr/>
          </p:nvSpPr>
          <p:spPr>
            <a:xfrm>
              <a:off x="6713833" y="2324770"/>
              <a:ext cx="95451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RETIREMENT</a:t>
              </a:r>
            </a:p>
          </p:txBody>
        </p:sp>
        <p:sp>
          <p:nvSpPr>
            <p:cNvPr id="62" name="TextBox 61">
              <a:extLst>
                <a:ext uri="{FF2B5EF4-FFF2-40B4-BE49-F238E27FC236}">
                  <a16:creationId xmlns:a16="http://schemas.microsoft.com/office/drawing/2014/main" id="{F9877B20-791F-C244-BC84-88ECEB670405}"/>
                </a:ext>
              </a:extLst>
            </p:cNvPr>
            <p:cNvSpPr txBox="1"/>
            <p:nvPr/>
          </p:nvSpPr>
          <p:spPr>
            <a:xfrm>
              <a:off x="8171830" y="2333107"/>
              <a:ext cx="651721" cy="261610"/>
            </a:xfrm>
            <a:prstGeom prst="rect">
              <a:avLst/>
            </a:prstGeom>
            <a:noFill/>
          </p:spPr>
          <p:txBody>
            <a:bodyPr wrap="square" rtlCol="0" anchor="t">
              <a:spAutoFit/>
            </a:bodyPr>
            <a:lstStyle/>
            <a:p>
              <a:pPr algn="ctr"/>
              <a:r>
                <a:rPr lang="en-US" sz="1100" b="1" dirty="0">
                  <a:latin typeface="Franklin Gothic Demi Cond" panose="020B0603020102020204" pitchFamily="34" charset="0"/>
                </a:rPr>
                <a:t>CRUISE</a:t>
              </a:r>
            </a:p>
          </p:txBody>
        </p:sp>
        <p:pic>
          <p:nvPicPr>
            <p:cNvPr id="52" name="Graphic 51" descr="Family with two children">
              <a:extLst>
                <a:ext uri="{FF2B5EF4-FFF2-40B4-BE49-F238E27FC236}">
                  <a16:creationId xmlns:a16="http://schemas.microsoft.com/office/drawing/2014/main" id="{B33CC6A7-9464-9140-AC65-A5265F6909D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389081" y="1959044"/>
              <a:ext cx="396682" cy="396682"/>
            </a:xfrm>
            <a:prstGeom prst="rect">
              <a:avLst/>
            </a:prstGeom>
          </p:spPr>
        </p:pic>
        <p:pic>
          <p:nvPicPr>
            <p:cNvPr id="63" name="Graphic 62" descr="Umbrella">
              <a:extLst>
                <a:ext uri="{FF2B5EF4-FFF2-40B4-BE49-F238E27FC236}">
                  <a16:creationId xmlns:a16="http://schemas.microsoft.com/office/drawing/2014/main" id="{9D44DC6E-B60E-B643-BD05-59190F2B567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7000203" y="1959044"/>
              <a:ext cx="396682" cy="396682"/>
            </a:xfrm>
            <a:prstGeom prst="rect">
              <a:avLst/>
            </a:prstGeom>
          </p:spPr>
        </p:pic>
        <p:pic>
          <p:nvPicPr>
            <p:cNvPr id="66" name="Graphic 65" descr="House">
              <a:extLst>
                <a:ext uri="{FF2B5EF4-FFF2-40B4-BE49-F238E27FC236}">
                  <a16:creationId xmlns:a16="http://schemas.microsoft.com/office/drawing/2014/main" id="{CAABDC43-67FD-F94D-9171-BB5A38EC2497}"/>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3061410" y="1959044"/>
              <a:ext cx="396682" cy="396682"/>
            </a:xfrm>
            <a:prstGeom prst="rect">
              <a:avLst/>
            </a:prstGeom>
          </p:spPr>
        </p:pic>
        <p:pic>
          <p:nvPicPr>
            <p:cNvPr id="68" name="Graphic 67" descr="Airplane">
              <a:extLst>
                <a:ext uri="{FF2B5EF4-FFF2-40B4-BE49-F238E27FC236}">
                  <a16:creationId xmlns:a16="http://schemas.microsoft.com/office/drawing/2014/main" id="{F283B676-E5B6-014B-819B-B9257A4F978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p:blipFill>
          <p:spPr>
            <a:xfrm>
              <a:off x="1731693" y="1959044"/>
              <a:ext cx="396682" cy="396682"/>
            </a:xfrm>
            <a:prstGeom prst="rect">
              <a:avLst/>
            </a:prstGeom>
          </p:spPr>
        </p:pic>
        <p:pic>
          <p:nvPicPr>
            <p:cNvPr id="70" name="Graphic 69" descr="Sailboat">
              <a:extLst>
                <a:ext uri="{FF2B5EF4-FFF2-40B4-BE49-F238E27FC236}">
                  <a16:creationId xmlns:a16="http://schemas.microsoft.com/office/drawing/2014/main" id="{B13C91E4-2783-5A43-ADCA-06EE1874FAF0}"/>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p:blipFill>
          <p:spPr>
            <a:xfrm>
              <a:off x="8299349" y="1959044"/>
              <a:ext cx="396682" cy="396682"/>
            </a:xfrm>
            <a:prstGeom prst="rect">
              <a:avLst/>
            </a:prstGeom>
          </p:spPr>
        </p:pic>
        <p:pic>
          <p:nvPicPr>
            <p:cNvPr id="72" name="Graphic 71" descr="Car">
              <a:extLst>
                <a:ext uri="{FF2B5EF4-FFF2-40B4-BE49-F238E27FC236}">
                  <a16:creationId xmlns:a16="http://schemas.microsoft.com/office/drawing/2014/main" id="{302D6379-CE24-C543-BB8D-AD3BF7F7BBA4}"/>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430902" y="1959044"/>
              <a:ext cx="396682" cy="396682"/>
            </a:xfrm>
            <a:prstGeom prst="rect">
              <a:avLst/>
            </a:prstGeom>
          </p:spPr>
        </p:pic>
        <p:pic>
          <p:nvPicPr>
            <p:cNvPr id="74" name="Graphic 73" descr="Books">
              <a:extLst>
                <a:ext uri="{FF2B5EF4-FFF2-40B4-BE49-F238E27FC236}">
                  <a16:creationId xmlns:a16="http://schemas.microsoft.com/office/drawing/2014/main" id="{65D2A6B7-F678-FE40-A8C9-484AF59942E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5636291" y="1959044"/>
              <a:ext cx="396682" cy="396682"/>
            </a:xfrm>
            <a:prstGeom prst="rect">
              <a:avLst/>
            </a:prstGeom>
          </p:spPr>
        </p:pic>
      </p:grpSp>
      <p:sp>
        <p:nvSpPr>
          <p:cNvPr id="40" name="TextBox 39"/>
          <p:cNvSpPr txBox="1"/>
          <p:nvPr/>
        </p:nvSpPr>
        <p:spPr>
          <a:xfrm>
            <a:off x="378385" y="273412"/>
            <a:ext cx="4392488" cy="646331"/>
          </a:xfrm>
          <a:prstGeom prst="rect">
            <a:avLst/>
          </a:prstGeom>
          <a:noFill/>
        </p:spPr>
        <p:txBody>
          <a:bodyPr wrap="square" rtlCol="0">
            <a:spAutoFit/>
          </a:bodyPr>
          <a:lstStyle/>
          <a:p>
            <a:r>
              <a:rPr lang="en-IE" sz="3600" b="1" dirty="0" smtClean="0"/>
              <a:t>Financial Planning</a:t>
            </a:r>
            <a:endParaRPr lang="en-IE" sz="3600" b="1" dirty="0"/>
          </a:p>
        </p:txBody>
      </p:sp>
    </p:spTree>
    <p:extLst>
      <p:ext uri="{BB962C8B-B14F-4D97-AF65-F5344CB8AC3E}">
        <p14:creationId xmlns:p14="http://schemas.microsoft.com/office/powerpoint/2010/main" val="321548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A8B84DF1-501A-6B43-B16E-CC92DED36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047" y="1599814"/>
            <a:ext cx="2219652" cy="1548000"/>
          </a:xfrm>
          <a:prstGeom prst="rect">
            <a:avLst/>
          </a:prstGeom>
        </p:spPr>
      </p:pic>
      <p:pic>
        <p:nvPicPr>
          <p:cNvPr id="59" name="Picture 58">
            <a:extLst>
              <a:ext uri="{FF2B5EF4-FFF2-40B4-BE49-F238E27FC236}">
                <a16:creationId xmlns:a16="http://schemas.microsoft.com/office/drawing/2014/main" id="{3FA44514-F267-DE47-99A1-EC3218BD3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1390" y="1599814"/>
            <a:ext cx="2219652" cy="1548000"/>
          </a:xfrm>
          <a:prstGeom prst="rect">
            <a:avLst/>
          </a:prstGeom>
        </p:spPr>
      </p:pic>
      <p:pic>
        <p:nvPicPr>
          <p:cNvPr id="63" name="Picture 62">
            <a:extLst>
              <a:ext uri="{FF2B5EF4-FFF2-40B4-BE49-F238E27FC236}">
                <a16:creationId xmlns:a16="http://schemas.microsoft.com/office/drawing/2014/main" id="{9D91AF4B-7D96-6247-80C6-90D3729919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6084" y="1599814"/>
            <a:ext cx="1554397" cy="1548000"/>
          </a:xfrm>
          <a:prstGeom prst="rect">
            <a:avLst/>
          </a:prstGeom>
        </p:spPr>
      </p:pic>
      <p:pic>
        <p:nvPicPr>
          <p:cNvPr id="61" name="Picture 60">
            <a:extLst>
              <a:ext uri="{FF2B5EF4-FFF2-40B4-BE49-F238E27FC236}">
                <a16:creationId xmlns:a16="http://schemas.microsoft.com/office/drawing/2014/main" id="{CBBEE40F-F139-EE4D-A5B8-4389B1A2DB55}"/>
              </a:ext>
            </a:extLst>
          </p:cNvPr>
          <p:cNvPicPr>
            <a:picLocks noChangeAspect="1"/>
          </p:cNvPicPr>
          <p:nvPr/>
        </p:nvPicPr>
        <p:blipFill>
          <a:blip r:embed="rId6" cstate="screen">
            <a:duotone>
              <a:prstClr val="black"/>
              <a:schemeClr val="tx2">
                <a:tint val="45000"/>
                <a:satMod val="400000"/>
              </a:schemeClr>
            </a:duoton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tretch>
            <a:fillRect/>
          </a:stretch>
        </p:blipFill>
        <p:spPr>
          <a:xfrm>
            <a:off x="4968733" y="1599814"/>
            <a:ext cx="2219652" cy="1548000"/>
          </a:xfrm>
          <a:prstGeom prst="rect">
            <a:avLst/>
          </a:prstGeom>
        </p:spPr>
      </p:pic>
      <p:sp>
        <p:nvSpPr>
          <p:cNvPr id="36" name="Rounded Rectangle 35">
            <a:extLst>
              <a:ext uri="{FF2B5EF4-FFF2-40B4-BE49-F238E27FC236}">
                <a16:creationId xmlns:a16="http://schemas.microsoft.com/office/drawing/2014/main" id="{DAE5DE47-17B4-A442-A06D-5316F4D31F59}"/>
              </a:ext>
            </a:extLst>
          </p:cNvPr>
          <p:cNvSpPr/>
          <p:nvPr/>
        </p:nvSpPr>
        <p:spPr>
          <a:xfrm>
            <a:off x="199785" y="3611378"/>
            <a:ext cx="8559270" cy="616557"/>
          </a:xfrm>
          <a:prstGeom prst="roundRect">
            <a:avLst>
              <a:gd name="adj" fmla="val 50000"/>
            </a:avLst>
          </a:prstGeom>
          <a:solidFill>
            <a:srgbClr val="00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30" name="Rectangle 29">
            <a:extLst>
              <a:ext uri="{FF2B5EF4-FFF2-40B4-BE49-F238E27FC236}">
                <a16:creationId xmlns:a16="http://schemas.microsoft.com/office/drawing/2014/main" id="{1A04C849-26B4-FD49-9135-EF44154AB76C}"/>
              </a:ext>
            </a:extLst>
          </p:cNvPr>
          <p:cNvSpPr/>
          <p:nvPr/>
        </p:nvSpPr>
        <p:spPr>
          <a:xfrm>
            <a:off x="7251222" y="2277184"/>
            <a:ext cx="1584121" cy="438582"/>
          </a:xfrm>
          <a:prstGeom prst="rect">
            <a:avLst/>
          </a:prstGeom>
        </p:spPr>
        <p:txBody>
          <a:bodyPr wrap="square" anchor="t">
            <a:spAutoFit/>
          </a:bodyPr>
          <a:lstStyle/>
          <a:p>
            <a:pPr algn="ctr">
              <a:lnSpc>
                <a:spcPct val="90000"/>
              </a:lnSpc>
            </a:pPr>
            <a:r>
              <a:rPr lang="en-GB" sz="2500" b="1" dirty="0"/>
              <a:t>PLAN</a:t>
            </a:r>
          </a:p>
        </p:txBody>
      </p:sp>
      <p:sp>
        <p:nvSpPr>
          <p:cNvPr id="37" name="Rectangle 36">
            <a:extLst>
              <a:ext uri="{FF2B5EF4-FFF2-40B4-BE49-F238E27FC236}">
                <a16:creationId xmlns:a16="http://schemas.microsoft.com/office/drawing/2014/main" id="{421BBEE1-B65F-9542-A984-32CAE7894E07}"/>
              </a:ext>
            </a:extLst>
          </p:cNvPr>
          <p:cNvSpPr/>
          <p:nvPr/>
        </p:nvSpPr>
        <p:spPr>
          <a:xfrm>
            <a:off x="5009821" y="2277184"/>
            <a:ext cx="1422951" cy="438582"/>
          </a:xfrm>
          <a:prstGeom prst="rect">
            <a:avLst/>
          </a:prstGeom>
        </p:spPr>
        <p:txBody>
          <a:bodyPr wrap="square" anchor="t">
            <a:spAutoFit/>
          </a:bodyPr>
          <a:lstStyle/>
          <a:p>
            <a:pPr algn="ctr">
              <a:lnSpc>
                <a:spcPct val="90000"/>
              </a:lnSpc>
            </a:pPr>
            <a:r>
              <a:rPr lang="en-GB" sz="2500" b="1" dirty="0">
                <a:solidFill>
                  <a:srgbClr val="A6D3B5"/>
                </a:solidFill>
              </a:rPr>
              <a:t>GOALS</a:t>
            </a:r>
          </a:p>
        </p:txBody>
      </p:sp>
      <p:sp>
        <p:nvSpPr>
          <p:cNvPr id="38" name="Rectangle 37">
            <a:extLst>
              <a:ext uri="{FF2B5EF4-FFF2-40B4-BE49-F238E27FC236}">
                <a16:creationId xmlns:a16="http://schemas.microsoft.com/office/drawing/2014/main" id="{12D125B5-09DD-3B46-9F30-D357C290EA72}"/>
              </a:ext>
            </a:extLst>
          </p:cNvPr>
          <p:cNvSpPr/>
          <p:nvPr/>
        </p:nvSpPr>
        <p:spPr>
          <a:xfrm>
            <a:off x="536278" y="2237476"/>
            <a:ext cx="1227411" cy="438582"/>
          </a:xfrm>
          <a:prstGeom prst="rect">
            <a:avLst/>
          </a:prstGeom>
        </p:spPr>
        <p:txBody>
          <a:bodyPr wrap="square" anchor="t">
            <a:spAutoFit/>
          </a:bodyPr>
          <a:lstStyle/>
          <a:p>
            <a:pPr algn="ctr">
              <a:lnSpc>
                <a:spcPct val="90000"/>
              </a:lnSpc>
            </a:pPr>
            <a:r>
              <a:rPr lang="en-GB" sz="2500" b="1" dirty="0">
                <a:solidFill>
                  <a:srgbClr val="01A2C6"/>
                </a:solidFill>
              </a:rPr>
              <a:t>MONEY</a:t>
            </a:r>
          </a:p>
        </p:txBody>
      </p:sp>
      <p:sp>
        <p:nvSpPr>
          <p:cNvPr id="40" name="Rectangle 39">
            <a:extLst>
              <a:ext uri="{FF2B5EF4-FFF2-40B4-BE49-F238E27FC236}">
                <a16:creationId xmlns:a16="http://schemas.microsoft.com/office/drawing/2014/main" id="{F8F1503D-81FA-3C47-9E6A-0D91E861FAE2}"/>
              </a:ext>
            </a:extLst>
          </p:cNvPr>
          <p:cNvSpPr/>
          <p:nvPr/>
        </p:nvSpPr>
        <p:spPr>
          <a:xfrm>
            <a:off x="2688097" y="2277184"/>
            <a:ext cx="1596867" cy="438582"/>
          </a:xfrm>
          <a:prstGeom prst="rect">
            <a:avLst/>
          </a:prstGeom>
        </p:spPr>
        <p:txBody>
          <a:bodyPr wrap="square" anchor="t">
            <a:spAutoFit/>
          </a:bodyPr>
          <a:lstStyle/>
          <a:p>
            <a:pPr algn="ctr">
              <a:lnSpc>
                <a:spcPct val="90000"/>
              </a:lnSpc>
            </a:pPr>
            <a:r>
              <a:rPr lang="en-GB" sz="2500" b="1" dirty="0">
                <a:solidFill>
                  <a:schemeClr val="accent5"/>
                </a:solidFill>
              </a:rPr>
              <a:t>NEEDS</a:t>
            </a:r>
          </a:p>
        </p:txBody>
      </p:sp>
      <p:sp>
        <p:nvSpPr>
          <p:cNvPr id="35" name="TextBox 34">
            <a:extLst>
              <a:ext uri="{FF2B5EF4-FFF2-40B4-BE49-F238E27FC236}">
                <a16:creationId xmlns:a16="http://schemas.microsoft.com/office/drawing/2014/main" id="{8824305E-AF26-1349-9EFC-20B0B92537BE}"/>
              </a:ext>
            </a:extLst>
          </p:cNvPr>
          <p:cNvSpPr txBox="1"/>
          <p:nvPr/>
        </p:nvSpPr>
        <p:spPr>
          <a:xfrm>
            <a:off x="1149982" y="3622773"/>
            <a:ext cx="6566855" cy="584775"/>
          </a:xfrm>
          <a:prstGeom prst="rect">
            <a:avLst/>
          </a:prstGeom>
          <a:noFill/>
        </p:spPr>
        <p:txBody>
          <a:bodyPr wrap="square" rtlCol="0">
            <a:spAutoFit/>
          </a:bodyPr>
          <a:lstStyle/>
          <a:p>
            <a:pPr algn="ctr"/>
            <a:r>
              <a:rPr lang="en-GB" sz="3200" b="1" spc="100" dirty="0">
                <a:solidFill>
                  <a:schemeClr val="bg1"/>
                </a:solidFill>
                <a:latin typeface="Calibri" panose="020F0502020204030204" pitchFamily="34" charset="0"/>
                <a:cs typeface="Calibri" panose="020F0502020204030204" pitchFamily="34" charset="0"/>
              </a:rPr>
              <a:t>FINANCIALLY FIT     LIFE!</a:t>
            </a:r>
          </a:p>
        </p:txBody>
      </p:sp>
      <p:pic>
        <p:nvPicPr>
          <p:cNvPr id="43" name="Picture 42">
            <a:extLst>
              <a:ext uri="{FF2B5EF4-FFF2-40B4-BE49-F238E27FC236}">
                <a16:creationId xmlns:a16="http://schemas.microsoft.com/office/drawing/2014/main" id="{8CA192EF-DF1B-0F4F-BBC9-6E0DF14EB2C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786" y="33480"/>
            <a:ext cx="2395559" cy="818176"/>
          </a:xfrm>
          <a:prstGeom prst="rect">
            <a:avLst/>
          </a:prstGeom>
        </p:spPr>
      </p:pic>
      <p:pic>
        <p:nvPicPr>
          <p:cNvPr id="19" name="Picture 18" descr="A close up of a logo&#10;&#10;Description automatically generated">
            <a:extLst>
              <a:ext uri="{FF2B5EF4-FFF2-40B4-BE49-F238E27FC236}">
                <a16:creationId xmlns:a16="http://schemas.microsoft.com/office/drawing/2014/main" id="{F0B703C7-24FF-CE44-B959-551681E99A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1795" y="1923680"/>
            <a:ext cx="120780" cy="277797"/>
          </a:xfrm>
          <a:prstGeom prst="rect">
            <a:avLst/>
          </a:prstGeom>
        </p:spPr>
      </p:pic>
      <p:pic>
        <p:nvPicPr>
          <p:cNvPr id="20" name="Picture 19">
            <a:extLst>
              <a:ext uri="{FF2B5EF4-FFF2-40B4-BE49-F238E27FC236}">
                <a16:creationId xmlns:a16="http://schemas.microsoft.com/office/drawing/2014/main" id="{CACC8544-FC64-F947-BCCE-A17E25AFA5B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47864" y="1951670"/>
            <a:ext cx="215069" cy="277797"/>
          </a:xfrm>
          <a:prstGeom prst="rect">
            <a:avLst/>
          </a:prstGeom>
        </p:spPr>
      </p:pic>
      <p:pic>
        <p:nvPicPr>
          <p:cNvPr id="21" name="Picture 20" descr="A close up of a logo&#10;&#10;Description automatically generated">
            <a:extLst>
              <a:ext uri="{FF2B5EF4-FFF2-40B4-BE49-F238E27FC236}">
                <a16:creationId xmlns:a16="http://schemas.microsoft.com/office/drawing/2014/main" id="{38D691CA-FB5A-7344-AC43-0311CCE487C3}"/>
              </a:ext>
            </a:extLst>
          </p:cNvPr>
          <p:cNvPicPr>
            <a:picLocks noChangeAspect="1"/>
          </p:cNvPicPr>
          <p:nvPr/>
        </p:nvPicPr>
        <p:blipFill>
          <a:blip r:embed="rId11" cstate="screen">
            <a:duotone>
              <a:prstClr val="black"/>
              <a:schemeClr val="tx2">
                <a:tint val="45000"/>
                <a:satMod val="400000"/>
              </a:schemeClr>
            </a:duoton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a:ext>
            </a:extLst>
          </a:blip>
          <a:stretch>
            <a:fillRect/>
          </a:stretch>
        </p:blipFill>
        <p:spPr>
          <a:xfrm>
            <a:off x="5623107" y="1951531"/>
            <a:ext cx="209096" cy="277796"/>
          </a:xfrm>
          <a:prstGeom prst="rect">
            <a:avLst/>
          </a:prstGeom>
        </p:spPr>
      </p:pic>
      <p:pic>
        <p:nvPicPr>
          <p:cNvPr id="22" name="Picture 21">
            <a:extLst>
              <a:ext uri="{FF2B5EF4-FFF2-40B4-BE49-F238E27FC236}">
                <a16:creationId xmlns:a16="http://schemas.microsoft.com/office/drawing/2014/main" id="{3AB8D093-7C05-EA4F-9440-C93B39DDE9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76395" y="1959680"/>
            <a:ext cx="235525" cy="277797"/>
          </a:xfrm>
          <a:prstGeom prst="rect">
            <a:avLst/>
          </a:prstGeom>
        </p:spPr>
      </p:pic>
      <p:pic>
        <p:nvPicPr>
          <p:cNvPr id="23" name="Picture 22">
            <a:extLst>
              <a:ext uri="{FF2B5EF4-FFF2-40B4-BE49-F238E27FC236}">
                <a16:creationId xmlns:a16="http://schemas.microsoft.com/office/drawing/2014/main" id="{3AB8D093-7C05-EA4F-9440-C93B39DDE90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380760" y="3758331"/>
            <a:ext cx="265932" cy="313661"/>
          </a:xfrm>
          <a:prstGeom prst="rect">
            <a:avLst/>
          </a:prstGeom>
        </p:spPr>
      </p:pic>
    </p:spTree>
    <p:extLst>
      <p:ext uri="{BB962C8B-B14F-4D97-AF65-F5344CB8AC3E}">
        <p14:creationId xmlns:p14="http://schemas.microsoft.com/office/powerpoint/2010/main" val="182035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using a computer&#10;&#10;Description automatically generated">
            <a:extLst>
              <a:ext uri="{FF2B5EF4-FFF2-40B4-BE49-F238E27FC236}">
                <a16:creationId xmlns:a16="http://schemas.microsoft.com/office/drawing/2014/main" id="{4ACA7F47-CA85-BB44-8A93-10BFD4C4C2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670"/>
          <a:stretch/>
        </p:blipFill>
        <p:spPr>
          <a:xfrm>
            <a:off x="1519716" y="52741"/>
            <a:ext cx="7566513" cy="5040000"/>
          </a:xfrm>
          <a:prstGeom prst="rect">
            <a:avLst/>
          </a:prstGeom>
        </p:spPr>
      </p:pic>
      <p:sp>
        <p:nvSpPr>
          <p:cNvPr id="6" name="Round Single Corner Rectangle 5">
            <a:extLst>
              <a:ext uri="{FF2B5EF4-FFF2-40B4-BE49-F238E27FC236}">
                <a16:creationId xmlns:a16="http://schemas.microsoft.com/office/drawing/2014/main" id="{3AC0F888-DC3D-1C4A-83A1-8F6C132711A5}"/>
              </a:ext>
            </a:extLst>
          </p:cNvPr>
          <p:cNvSpPr/>
          <p:nvPr/>
        </p:nvSpPr>
        <p:spPr>
          <a:xfrm rot="10800000">
            <a:off x="57773" y="51470"/>
            <a:ext cx="4193294" cy="5039289"/>
          </a:xfrm>
          <a:prstGeom prst="round1Rect">
            <a:avLst>
              <a:gd name="adj" fmla="val 25061"/>
            </a:avLst>
          </a:prstGeom>
          <a:solidFill>
            <a:srgbClr val="371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067D738F-9817-4A40-A6E1-0DDADB96546A}"/>
              </a:ext>
            </a:extLst>
          </p:cNvPr>
          <p:cNvSpPr/>
          <p:nvPr/>
        </p:nvSpPr>
        <p:spPr>
          <a:xfrm>
            <a:off x="57773" y="123478"/>
            <a:ext cx="4193295" cy="2123658"/>
          </a:xfrm>
          <a:prstGeom prst="rect">
            <a:avLst/>
          </a:prstGeom>
        </p:spPr>
        <p:txBody>
          <a:bodyPr wrap="square">
            <a:spAutoFit/>
          </a:bodyPr>
          <a:lstStyle/>
          <a:p>
            <a:pPr algn="ctr"/>
            <a:r>
              <a:rPr lang="en-IE" sz="4800" b="1" dirty="0">
                <a:solidFill>
                  <a:schemeClr val="bg1"/>
                </a:solidFill>
              </a:rPr>
              <a:t>82% </a:t>
            </a:r>
            <a:r>
              <a:rPr lang="en-IE" sz="3600" b="1" dirty="0">
                <a:solidFill>
                  <a:schemeClr val="bg1"/>
                </a:solidFill>
              </a:rPr>
              <a:t/>
            </a:r>
            <a:br>
              <a:rPr lang="en-IE" sz="3600" b="1" dirty="0">
                <a:solidFill>
                  <a:schemeClr val="bg1"/>
                </a:solidFill>
              </a:rPr>
            </a:br>
            <a:r>
              <a:rPr lang="en-IE" sz="2800" b="1" dirty="0" smtClean="0">
                <a:solidFill>
                  <a:schemeClr val="bg1"/>
                </a:solidFill>
              </a:rPr>
              <a:t>of Cornmarket Tax </a:t>
            </a:r>
          </a:p>
          <a:p>
            <a:pPr algn="ctr"/>
            <a:r>
              <a:rPr lang="en-IE" sz="2800" b="1" dirty="0">
                <a:solidFill>
                  <a:schemeClr val="bg1"/>
                </a:solidFill>
              </a:rPr>
              <a:t>R</a:t>
            </a:r>
            <a:r>
              <a:rPr lang="en-IE" sz="2800" b="1" dirty="0" smtClean="0">
                <a:solidFill>
                  <a:schemeClr val="bg1"/>
                </a:solidFill>
              </a:rPr>
              <a:t>eturn service customers overpay </a:t>
            </a:r>
            <a:r>
              <a:rPr lang="en-IE" sz="2800" b="1" dirty="0">
                <a:solidFill>
                  <a:schemeClr val="bg1"/>
                </a:solidFill>
              </a:rPr>
              <a:t>tax*</a:t>
            </a:r>
          </a:p>
        </p:txBody>
      </p:sp>
      <p:sp>
        <p:nvSpPr>
          <p:cNvPr id="5" name="Oval 4">
            <a:extLst>
              <a:ext uri="{FF2B5EF4-FFF2-40B4-BE49-F238E27FC236}">
                <a16:creationId xmlns:a16="http://schemas.microsoft.com/office/drawing/2014/main" id="{F9354CCB-1470-8844-A6BB-C9DF5C461B17}"/>
              </a:ext>
            </a:extLst>
          </p:cNvPr>
          <p:cNvSpPr/>
          <p:nvPr/>
        </p:nvSpPr>
        <p:spPr>
          <a:xfrm>
            <a:off x="251520" y="238774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18D0D94B-69AE-644B-B955-F9C079FAEE0A}"/>
              </a:ext>
            </a:extLst>
          </p:cNvPr>
          <p:cNvSpPr/>
          <p:nvPr/>
        </p:nvSpPr>
        <p:spPr>
          <a:xfrm>
            <a:off x="1642240" y="238774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Oval 27">
            <a:extLst>
              <a:ext uri="{FF2B5EF4-FFF2-40B4-BE49-F238E27FC236}">
                <a16:creationId xmlns:a16="http://schemas.microsoft.com/office/drawing/2014/main" id="{0B602280-9E14-4840-934A-D6D94624CA25}"/>
              </a:ext>
            </a:extLst>
          </p:cNvPr>
          <p:cNvSpPr/>
          <p:nvPr/>
        </p:nvSpPr>
        <p:spPr>
          <a:xfrm>
            <a:off x="3032961" y="2387748"/>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F5B2F2BB-A509-CE4A-BDA9-13238B0EB937}"/>
              </a:ext>
            </a:extLst>
          </p:cNvPr>
          <p:cNvSpPr/>
          <p:nvPr/>
        </p:nvSpPr>
        <p:spPr>
          <a:xfrm>
            <a:off x="946880" y="33638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Oval 30">
            <a:extLst>
              <a:ext uri="{FF2B5EF4-FFF2-40B4-BE49-F238E27FC236}">
                <a16:creationId xmlns:a16="http://schemas.microsoft.com/office/drawing/2014/main" id="{ABC4F5DB-BC96-A44E-9D62-3F14D097A0AE}"/>
              </a:ext>
            </a:extLst>
          </p:cNvPr>
          <p:cNvSpPr/>
          <p:nvPr/>
        </p:nvSpPr>
        <p:spPr>
          <a:xfrm>
            <a:off x="2337600" y="3363840"/>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0" name="Graphic 9" descr="Medical">
            <a:extLst>
              <a:ext uri="{FF2B5EF4-FFF2-40B4-BE49-F238E27FC236}">
                <a16:creationId xmlns:a16="http://schemas.microsoft.com/office/drawing/2014/main" id="{A35F187C-BB32-334E-808B-8A0809CD9B9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143479" y="3558211"/>
            <a:ext cx="619370" cy="619370"/>
          </a:xfrm>
          <a:prstGeom prst="rect">
            <a:avLst/>
          </a:prstGeom>
        </p:spPr>
      </p:pic>
      <p:pic>
        <p:nvPicPr>
          <p:cNvPr id="33" name="Graphic 32" descr="House">
            <a:extLst>
              <a:ext uri="{FF2B5EF4-FFF2-40B4-BE49-F238E27FC236}">
                <a16:creationId xmlns:a16="http://schemas.microsoft.com/office/drawing/2014/main" id="{763D2A5C-C441-0A4D-9511-4209E97CD66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1834665" y="2582119"/>
            <a:ext cx="619370" cy="619370"/>
          </a:xfrm>
          <a:prstGeom prst="rect">
            <a:avLst/>
          </a:prstGeom>
        </p:spPr>
      </p:pic>
      <p:pic>
        <p:nvPicPr>
          <p:cNvPr id="35" name="Graphic 34" descr="Coins">
            <a:extLst>
              <a:ext uri="{FF2B5EF4-FFF2-40B4-BE49-F238E27FC236}">
                <a16:creationId xmlns:a16="http://schemas.microsoft.com/office/drawing/2014/main" id="{319ABBE7-4F35-5340-9FB6-5D8052D27A6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531971" y="3558211"/>
            <a:ext cx="619370" cy="619370"/>
          </a:xfrm>
          <a:prstGeom prst="rect">
            <a:avLst/>
          </a:prstGeom>
        </p:spPr>
      </p:pic>
      <p:pic>
        <p:nvPicPr>
          <p:cNvPr id="39" name="Graphic 38" descr="Baby">
            <a:extLst>
              <a:ext uri="{FF2B5EF4-FFF2-40B4-BE49-F238E27FC236}">
                <a16:creationId xmlns:a16="http://schemas.microsoft.com/office/drawing/2014/main" id="{1CF81701-3396-BA41-92A5-96D8D868841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3227332" y="2582119"/>
            <a:ext cx="619370" cy="619370"/>
          </a:xfrm>
          <a:prstGeom prst="rect">
            <a:avLst/>
          </a:prstGeom>
        </p:spPr>
      </p:pic>
      <p:pic>
        <p:nvPicPr>
          <p:cNvPr id="41" name="Graphic 40" descr="Umbrella">
            <a:extLst>
              <a:ext uri="{FF2B5EF4-FFF2-40B4-BE49-F238E27FC236}">
                <a16:creationId xmlns:a16="http://schemas.microsoft.com/office/drawing/2014/main" id="{A2FDD1A9-E785-2741-8919-6C1B208A290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443945" y="2582119"/>
            <a:ext cx="619370" cy="619370"/>
          </a:xfrm>
          <a:prstGeom prst="rect">
            <a:avLst/>
          </a:prstGeom>
        </p:spPr>
      </p:pic>
      <p:sp>
        <p:nvSpPr>
          <p:cNvPr id="24" name="TextBox 23">
            <a:extLst>
              <a:ext uri="{FF2B5EF4-FFF2-40B4-BE49-F238E27FC236}">
                <a16:creationId xmlns:a16="http://schemas.microsoft.com/office/drawing/2014/main" id="{4A188D04-C26B-7040-8F3C-AB39C871CB7E}"/>
              </a:ext>
            </a:extLst>
          </p:cNvPr>
          <p:cNvSpPr txBox="1"/>
          <p:nvPr/>
        </p:nvSpPr>
        <p:spPr>
          <a:xfrm>
            <a:off x="-497077" y="4722698"/>
            <a:ext cx="4781045" cy="369332"/>
          </a:xfrm>
          <a:prstGeom prst="rect">
            <a:avLst/>
          </a:prstGeom>
          <a:noFill/>
        </p:spPr>
        <p:txBody>
          <a:bodyPr wrap="square" rtlCol="0">
            <a:spAutoFit/>
          </a:bodyPr>
          <a:lstStyle/>
          <a:p>
            <a:pPr algn="r"/>
            <a:r>
              <a:rPr lang="en-GB" sz="900" dirty="0">
                <a:solidFill>
                  <a:schemeClr val="accent6">
                    <a:lumMod val="60000"/>
                    <a:lumOff val="40000"/>
                  </a:schemeClr>
                </a:solidFill>
                <a:latin typeface="Calibri" panose="020F0502020204030204" pitchFamily="34" charset="0"/>
              </a:rPr>
              <a:t>*Source: Cornmarket PAYE Tax Return client statistics, </a:t>
            </a:r>
            <a:r>
              <a:rPr lang="en-GB" sz="900" dirty="0" smtClean="0">
                <a:solidFill>
                  <a:schemeClr val="accent6">
                    <a:lumMod val="60000"/>
                    <a:lumOff val="40000"/>
                  </a:schemeClr>
                </a:solidFill>
                <a:latin typeface="Calibri" panose="020F0502020204030204" pitchFamily="34" charset="0"/>
              </a:rPr>
              <a:t>2019.</a:t>
            </a:r>
          </a:p>
          <a:p>
            <a:pPr algn="r"/>
            <a:r>
              <a:rPr lang="en-GB" sz="900" dirty="0" smtClean="0">
                <a:solidFill>
                  <a:schemeClr val="accent6">
                    <a:lumMod val="60000"/>
                    <a:lumOff val="40000"/>
                  </a:schemeClr>
                </a:solidFill>
                <a:latin typeface="Calibri" panose="020F0502020204030204" pitchFamily="34" charset="0"/>
              </a:rPr>
              <a:t> </a:t>
            </a:r>
            <a:r>
              <a:rPr lang="en-GB" sz="900" dirty="0">
                <a:solidFill>
                  <a:schemeClr val="accent6">
                    <a:lumMod val="60000"/>
                    <a:lumOff val="40000"/>
                  </a:schemeClr>
                </a:solidFill>
                <a:latin typeface="Calibri" panose="020F0502020204030204" pitchFamily="34" charset="0"/>
              </a:rPr>
              <a:t>Cornmarket’s Tax Return Service is not a regulated financial product.</a:t>
            </a:r>
          </a:p>
        </p:txBody>
      </p:sp>
    </p:spTree>
    <p:extLst>
      <p:ext uri="{BB962C8B-B14F-4D97-AF65-F5344CB8AC3E}">
        <p14:creationId xmlns:p14="http://schemas.microsoft.com/office/powerpoint/2010/main" val="2709909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A4C6"/>
        </a:solidFill>
        <a:effectLst/>
      </p:bgPr>
    </p:bg>
    <p:spTree>
      <p:nvGrpSpPr>
        <p:cNvPr id="1" name=""/>
        <p:cNvGrpSpPr/>
        <p:nvPr/>
      </p:nvGrpSpPr>
      <p:grpSpPr>
        <a:xfrm>
          <a:off x="0" y="0"/>
          <a:ext cx="0" cy="0"/>
          <a:chOff x="0" y="0"/>
          <a:chExt cx="0" cy="0"/>
        </a:xfrm>
      </p:grpSpPr>
      <p:grpSp>
        <p:nvGrpSpPr>
          <p:cNvPr id="18" name="Group 17"/>
          <p:cNvGrpSpPr/>
          <p:nvPr/>
        </p:nvGrpSpPr>
        <p:grpSpPr>
          <a:xfrm>
            <a:off x="56040" y="8444"/>
            <a:ext cx="9268488" cy="5143501"/>
            <a:chOff x="56040" y="-10"/>
            <a:chExt cx="9268488" cy="5143501"/>
          </a:xfrm>
        </p:grpSpPr>
        <p:sp>
          <p:nvSpPr>
            <p:cNvPr id="8" name="Rounded Rectangle 7">
              <a:extLst>
                <a:ext uri="{FF2B5EF4-FFF2-40B4-BE49-F238E27FC236}">
                  <a16:creationId xmlns:a16="http://schemas.microsoft.com/office/drawing/2014/main" id="{53B2FEDA-5BB5-354B-9313-6F457F37FF58}"/>
                </a:ext>
              </a:extLst>
            </p:cNvPr>
            <p:cNvSpPr/>
            <p:nvPr/>
          </p:nvSpPr>
          <p:spPr>
            <a:xfrm rot="16200000">
              <a:off x="-1756918"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2E60701-2E0C-4446-A046-DF9586DA0452}"/>
                </a:ext>
              </a:extLst>
            </p:cNvPr>
            <p:cNvSpPr/>
            <p:nvPr/>
          </p:nvSpPr>
          <p:spPr>
            <a:xfrm rot="16200000">
              <a:off x="-1161105"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502CEE2-C484-F24E-96E1-378ED2C30AF1}"/>
                </a:ext>
              </a:extLst>
            </p:cNvPr>
            <p:cNvSpPr/>
            <p:nvPr/>
          </p:nvSpPr>
          <p:spPr>
            <a:xfrm rot="16200000">
              <a:off x="-565292"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C1B45E4-F529-5B4F-8F42-47CE9318EFF4}"/>
                </a:ext>
              </a:extLst>
            </p:cNvPr>
            <p:cNvSpPr/>
            <p:nvPr/>
          </p:nvSpPr>
          <p:spPr>
            <a:xfrm rot="16200000">
              <a:off x="30521"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76B4CA5C-2884-5148-8FA9-5421490CD39E}"/>
                </a:ext>
              </a:extLst>
            </p:cNvPr>
            <p:cNvSpPr/>
            <p:nvPr/>
          </p:nvSpPr>
          <p:spPr>
            <a:xfrm rot="16200000">
              <a:off x="626334"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DD8EEA97-E1E7-0C44-9169-D21BFEDEF176}"/>
                </a:ext>
              </a:extLst>
            </p:cNvPr>
            <p:cNvSpPr/>
            <p:nvPr/>
          </p:nvSpPr>
          <p:spPr>
            <a:xfrm rot="16200000">
              <a:off x="1222149"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5">
              <a:extLst>
                <a:ext uri="{FF2B5EF4-FFF2-40B4-BE49-F238E27FC236}">
                  <a16:creationId xmlns:a16="http://schemas.microsoft.com/office/drawing/2014/main" id="{8A057D43-2D62-9545-962B-57445D6D7651}"/>
                </a:ext>
              </a:extLst>
            </p:cNvPr>
            <p:cNvSpPr/>
            <p:nvPr/>
          </p:nvSpPr>
          <p:spPr>
            <a:xfrm rot="10800000">
              <a:off x="56040" y="987750"/>
              <a:ext cx="9144000" cy="3168000"/>
            </a:xfrm>
            <a:prstGeom prst="round1Rect">
              <a:avLst>
                <a:gd name="adj" fmla="val 10031"/>
              </a:avLst>
            </a:prstGeom>
            <a:blipFill dpi="0" rotWithShape="0">
              <a:blip r:embed="rId3" cstate="screen">
                <a:extLst>
                  <a:ext uri="{28A0092B-C50C-407E-A947-70E740481C1C}">
                    <a14:useLocalDpi xmlns:a14="http://schemas.microsoft.com/office/drawing/2010/main"/>
                  </a:ext>
                </a:extLst>
              </a:blip>
              <a:srcRect/>
              <a:stretch>
                <a:fillRect r="438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6" name="Round Single Corner Rectangle 5">
              <a:extLst>
                <a:ext uri="{FF2B5EF4-FFF2-40B4-BE49-F238E27FC236}">
                  <a16:creationId xmlns:a16="http://schemas.microsoft.com/office/drawing/2014/main" id="{3F44CE45-4D7E-6442-9467-192A54C58A63}"/>
                </a:ext>
              </a:extLst>
            </p:cNvPr>
            <p:cNvSpPr/>
            <p:nvPr/>
          </p:nvSpPr>
          <p:spPr>
            <a:xfrm rot="10800000">
              <a:off x="3347864" y="-10"/>
              <a:ext cx="5843215" cy="5143501"/>
            </a:xfrm>
            <a:prstGeom prst="round1Rect">
              <a:avLst>
                <a:gd name="adj" fmla="val 25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a:t>
              </a:r>
            </a:p>
          </p:txBody>
        </p:sp>
        <p:sp>
          <p:nvSpPr>
            <p:cNvPr id="32" name="Round Same Side Corner Rectangle 31">
              <a:extLst>
                <a:ext uri="{FF2B5EF4-FFF2-40B4-BE49-F238E27FC236}">
                  <a16:creationId xmlns:a16="http://schemas.microsoft.com/office/drawing/2014/main" id="{FA36A3FD-67C4-9244-B37B-358332FBDE92}"/>
                </a:ext>
              </a:extLst>
            </p:cNvPr>
            <p:cNvSpPr/>
            <p:nvPr/>
          </p:nvSpPr>
          <p:spPr>
            <a:xfrm rot="16200000">
              <a:off x="6079381" y="1555309"/>
              <a:ext cx="701036" cy="5537199"/>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02BF7A79-A437-0945-87F6-430D7EB50604}"/>
                </a:ext>
              </a:extLst>
            </p:cNvPr>
            <p:cNvSpPr txBox="1">
              <a:spLocks/>
            </p:cNvSpPr>
            <p:nvPr/>
          </p:nvSpPr>
          <p:spPr>
            <a:xfrm>
              <a:off x="3387122" y="144289"/>
              <a:ext cx="5505358" cy="102976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rgbClr val="3C1053"/>
                </a:solidFill>
                <a:latin typeface="Calibri" panose="020F0502020204030204" pitchFamily="34" charset="0"/>
                <a:cs typeface="Calibri" panose="020F0502020204030204" pitchFamily="34" charset="0"/>
              </a:endParaRPr>
            </a:p>
          </p:txBody>
        </p:sp>
        <p:sp>
          <p:nvSpPr>
            <p:cNvPr id="22" name="Title 1">
              <a:extLst>
                <a:ext uri="{FF2B5EF4-FFF2-40B4-BE49-F238E27FC236}">
                  <a16:creationId xmlns:a16="http://schemas.microsoft.com/office/drawing/2014/main" id="{CE81486E-404D-A540-BC22-A1724F0DD308}"/>
                </a:ext>
              </a:extLst>
            </p:cNvPr>
            <p:cNvSpPr txBox="1">
              <a:spLocks/>
            </p:cNvSpPr>
            <p:nvPr/>
          </p:nvSpPr>
          <p:spPr>
            <a:xfrm>
              <a:off x="3742392" y="99931"/>
              <a:ext cx="5005012" cy="88557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accent2"/>
                  </a:solidFill>
                </a:rPr>
                <a:t>Insurance cover review</a:t>
              </a:r>
            </a:p>
          </p:txBody>
        </p:sp>
        <p:sp>
          <p:nvSpPr>
            <p:cNvPr id="29" name="Title 1">
              <a:extLst>
                <a:ext uri="{FF2B5EF4-FFF2-40B4-BE49-F238E27FC236}">
                  <a16:creationId xmlns:a16="http://schemas.microsoft.com/office/drawing/2014/main" id="{0EAABF92-CC47-5148-A067-DAA524E29C03}"/>
                </a:ext>
              </a:extLst>
            </p:cNvPr>
            <p:cNvSpPr txBox="1">
              <a:spLocks/>
            </p:cNvSpPr>
            <p:nvPr/>
          </p:nvSpPr>
          <p:spPr>
            <a:xfrm>
              <a:off x="3427095" y="2897182"/>
              <a:ext cx="2982076" cy="46826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3C1053"/>
                  </a:solidFill>
                  <a:latin typeface="Calibri" panose="020F0502020204030204" pitchFamily="34" charset="0"/>
                  <a:cs typeface="Calibri" panose="020F0502020204030204" pitchFamily="34" charset="0"/>
                </a:rPr>
                <a:t>Over/under insured?</a:t>
              </a:r>
            </a:p>
          </p:txBody>
        </p:sp>
        <p:sp>
          <p:nvSpPr>
            <p:cNvPr id="30" name="Title 1">
              <a:extLst>
                <a:ext uri="{FF2B5EF4-FFF2-40B4-BE49-F238E27FC236}">
                  <a16:creationId xmlns:a16="http://schemas.microsoft.com/office/drawing/2014/main" id="{A2D2B3BB-0A3F-E849-9A08-1FADFEDA6E4A}"/>
                </a:ext>
              </a:extLst>
            </p:cNvPr>
            <p:cNvSpPr txBox="1">
              <a:spLocks/>
            </p:cNvSpPr>
            <p:nvPr/>
          </p:nvSpPr>
          <p:spPr>
            <a:xfrm>
              <a:off x="5614223" y="3341297"/>
              <a:ext cx="3504848" cy="46140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GB" sz="2400" b="1" dirty="0">
                <a:solidFill>
                  <a:srgbClr val="3C1053"/>
                </a:solidFill>
                <a:latin typeface="Calibri" panose="020F0502020204030204" pitchFamily="34" charset="0"/>
                <a:cs typeface="Calibri" panose="020F0502020204030204" pitchFamily="34" charset="0"/>
              </a:endParaRPr>
            </a:p>
          </p:txBody>
        </p:sp>
        <p:grpSp>
          <p:nvGrpSpPr>
            <p:cNvPr id="5" name="Group 4"/>
            <p:cNvGrpSpPr/>
            <p:nvPr/>
          </p:nvGrpSpPr>
          <p:grpSpPr>
            <a:xfrm>
              <a:off x="6227077" y="1258321"/>
              <a:ext cx="1332000" cy="1332000"/>
              <a:chOff x="6275994" y="1227051"/>
              <a:chExt cx="1332000" cy="1332000"/>
            </a:xfrm>
          </p:grpSpPr>
          <p:pic>
            <p:nvPicPr>
              <p:cNvPr id="19" name="Picture 26">
                <a:extLst>
                  <a:ext uri="{FF2B5EF4-FFF2-40B4-BE49-F238E27FC236}">
                    <a16:creationId xmlns:a16="http://schemas.microsoft.com/office/drawing/2014/main" id="{479F8FEA-3795-DC48-84A2-C62ED6D5C7C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80797" y="1532461"/>
                <a:ext cx="425666" cy="4375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Donut 22">
                <a:extLst>
                  <a:ext uri="{FF2B5EF4-FFF2-40B4-BE49-F238E27FC236}">
                    <a16:creationId xmlns:a16="http://schemas.microsoft.com/office/drawing/2014/main" id="{DA4E4672-40CC-5845-B470-B7B7F09DD4DC}"/>
                  </a:ext>
                </a:extLst>
              </p:cNvPr>
              <p:cNvSpPr>
                <a:spLocks noChangeAspect="1"/>
              </p:cNvSpPr>
              <p:nvPr/>
            </p:nvSpPr>
            <p:spPr>
              <a:xfrm>
                <a:off x="6275994" y="1227051"/>
                <a:ext cx="1332000" cy="1332000"/>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Title 1">
              <a:extLst>
                <a:ext uri="{FF2B5EF4-FFF2-40B4-BE49-F238E27FC236}">
                  <a16:creationId xmlns:a16="http://schemas.microsoft.com/office/drawing/2014/main" id="{502CBFCB-44F0-2640-8C7A-65A0E2733122}"/>
                </a:ext>
              </a:extLst>
            </p:cNvPr>
            <p:cNvSpPr txBox="1">
              <a:spLocks/>
            </p:cNvSpPr>
            <p:nvPr/>
          </p:nvSpPr>
          <p:spPr>
            <a:xfrm>
              <a:off x="6187720" y="2040202"/>
              <a:ext cx="1508549" cy="50909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Home </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grpSp>
          <p:nvGrpSpPr>
            <p:cNvPr id="14" name="Group 13"/>
            <p:cNvGrpSpPr/>
            <p:nvPr/>
          </p:nvGrpSpPr>
          <p:grpSpPr>
            <a:xfrm>
              <a:off x="4753276" y="1247404"/>
              <a:ext cx="1508549" cy="1358307"/>
              <a:chOff x="4759731" y="1227051"/>
              <a:chExt cx="1508549" cy="1358307"/>
            </a:xfrm>
          </p:grpSpPr>
          <p:grpSp>
            <p:nvGrpSpPr>
              <p:cNvPr id="4" name="Group 3"/>
              <p:cNvGrpSpPr/>
              <p:nvPr/>
            </p:nvGrpSpPr>
            <p:grpSpPr>
              <a:xfrm>
                <a:off x="4848005" y="1227051"/>
                <a:ext cx="1332000" cy="1332000"/>
                <a:chOff x="4848005" y="1227051"/>
                <a:chExt cx="1332000" cy="1332000"/>
              </a:xfrm>
            </p:grpSpPr>
            <p:pic>
              <p:nvPicPr>
                <p:cNvPr id="15" name="Picture 3">
                  <a:extLst>
                    <a:ext uri="{FF2B5EF4-FFF2-40B4-BE49-F238E27FC236}">
                      <a16:creationId xmlns:a16="http://schemas.microsoft.com/office/drawing/2014/main" id="{5774AA20-30D4-3248-ADC0-A75093F2D5D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229025" y="1532114"/>
                  <a:ext cx="447428" cy="5103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Donut 23">
                  <a:extLst>
                    <a:ext uri="{FF2B5EF4-FFF2-40B4-BE49-F238E27FC236}">
                      <a16:creationId xmlns:a16="http://schemas.microsoft.com/office/drawing/2014/main" id="{214D49A6-8AC3-6841-80BE-416F9EC4CB57}"/>
                    </a:ext>
                  </a:extLst>
                </p:cNvPr>
                <p:cNvSpPr>
                  <a:spLocks noChangeAspect="1"/>
                </p:cNvSpPr>
                <p:nvPr/>
              </p:nvSpPr>
              <p:spPr>
                <a:xfrm>
                  <a:off x="4848005" y="1227051"/>
                  <a:ext cx="1332000" cy="1332000"/>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 name="Title 1">
                <a:extLst>
                  <a:ext uri="{FF2B5EF4-FFF2-40B4-BE49-F238E27FC236}">
                    <a16:creationId xmlns:a16="http://schemas.microsoft.com/office/drawing/2014/main" id="{2E9C6988-2DD6-2540-99F1-352A72D0308E}"/>
                  </a:ext>
                </a:extLst>
              </p:cNvPr>
              <p:cNvSpPr txBox="1">
                <a:spLocks/>
              </p:cNvSpPr>
              <p:nvPr/>
            </p:nvSpPr>
            <p:spPr>
              <a:xfrm>
                <a:off x="4759731" y="2040202"/>
                <a:ext cx="1508549" cy="5451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Health </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grpSp>
        <p:grpSp>
          <p:nvGrpSpPr>
            <p:cNvPr id="17" name="Group 16"/>
            <p:cNvGrpSpPr/>
            <p:nvPr/>
          </p:nvGrpSpPr>
          <p:grpSpPr>
            <a:xfrm>
              <a:off x="3424567" y="1227051"/>
              <a:ext cx="1435465" cy="1367743"/>
              <a:chOff x="3352559" y="1227051"/>
              <a:chExt cx="1435465" cy="1367743"/>
            </a:xfrm>
          </p:grpSpPr>
          <p:sp>
            <p:nvSpPr>
              <p:cNvPr id="41" name="Title 1">
                <a:extLst>
                  <a:ext uri="{FF2B5EF4-FFF2-40B4-BE49-F238E27FC236}">
                    <a16:creationId xmlns:a16="http://schemas.microsoft.com/office/drawing/2014/main" id="{C56F6C06-3954-7A43-B59A-E30141D98B76}"/>
                  </a:ext>
                </a:extLst>
              </p:cNvPr>
              <p:cNvSpPr txBox="1">
                <a:spLocks/>
              </p:cNvSpPr>
              <p:nvPr/>
            </p:nvSpPr>
            <p:spPr>
              <a:xfrm>
                <a:off x="3352559" y="2040202"/>
                <a:ext cx="1435465" cy="55459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Car </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grpSp>
            <p:nvGrpSpPr>
              <p:cNvPr id="2" name="Group 1"/>
              <p:cNvGrpSpPr/>
              <p:nvPr/>
            </p:nvGrpSpPr>
            <p:grpSpPr>
              <a:xfrm>
                <a:off x="3402301" y="1227051"/>
                <a:ext cx="1335981" cy="1335981"/>
                <a:chOff x="3402301" y="1227051"/>
                <a:chExt cx="1335981" cy="1335981"/>
              </a:xfrm>
            </p:grpSpPr>
            <p:pic>
              <p:nvPicPr>
                <p:cNvPr id="20" name="Picture 29">
                  <a:extLst>
                    <a:ext uri="{FF2B5EF4-FFF2-40B4-BE49-F238E27FC236}">
                      <a16:creationId xmlns:a16="http://schemas.microsoft.com/office/drawing/2014/main" id="{8C38F39D-841C-034E-97AA-86D2D5164BD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818263" y="1590544"/>
                  <a:ext cx="504056" cy="4392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nut 2">
                  <a:extLst>
                    <a:ext uri="{FF2B5EF4-FFF2-40B4-BE49-F238E27FC236}">
                      <a16:creationId xmlns:a16="http://schemas.microsoft.com/office/drawing/2014/main" id="{7F9115D0-BF82-1B48-906F-FDE1C5C72B25}"/>
                    </a:ext>
                  </a:extLst>
                </p:cNvPr>
                <p:cNvSpPr>
                  <a:spLocks noChangeAspect="1"/>
                </p:cNvSpPr>
                <p:nvPr/>
              </p:nvSpPr>
              <p:spPr>
                <a:xfrm>
                  <a:off x="3402301" y="1227051"/>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5" name="Title 1">
              <a:extLst>
                <a:ext uri="{FF2B5EF4-FFF2-40B4-BE49-F238E27FC236}">
                  <a16:creationId xmlns:a16="http://schemas.microsoft.com/office/drawing/2014/main" id="{CE81486E-404D-A540-BC22-A1724F0DD308}"/>
                </a:ext>
              </a:extLst>
            </p:cNvPr>
            <p:cNvSpPr txBox="1">
              <a:spLocks/>
            </p:cNvSpPr>
            <p:nvPr/>
          </p:nvSpPr>
          <p:spPr>
            <a:xfrm>
              <a:off x="3685154" y="4069570"/>
              <a:ext cx="5639374" cy="51185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bg1"/>
                  </a:solidFill>
                </a:rPr>
                <a:t>A little time could save </a:t>
              </a:r>
              <a:r>
                <a:rPr lang="en-GB" sz="3200" dirty="0">
                  <a:solidFill>
                    <a:schemeClr val="bg1"/>
                  </a:solidFill>
                </a:rPr>
                <a:t>money!</a:t>
              </a:r>
            </a:p>
          </p:txBody>
        </p:sp>
        <p:grpSp>
          <p:nvGrpSpPr>
            <p:cNvPr id="7" name="Group 6"/>
            <p:cNvGrpSpPr/>
            <p:nvPr/>
          </p:nvGrpSpPr>
          <p:grpSpPr>
            <a:xfrm>
              <a:off x="7524328" y="1242932"/>
              <a:ext cx="1435465" cy="1335981"/>
              <a:chOff x="7673039" y="1227051"/>
              <a:chExt cx="1435465" cy="1335981"/>
            </a:xfrm>
          </p:grpSpPr>
          <p:sp>
            <p:nvSpPr>
              <p:cNvPr id="40" name="Title 1">
                <a:extLst>
                  <a:ext uri="{FF2B5EF4-FFF2-40B4-BE49-F238E27FC236}">
                    <a16:creationId xmlns:a16="http://schemas.microsoft.com/office/drawing/2014/main" id="{C56F6C06-3954-7A43-B59A-E30141D98B76}"/>
                  </a:ext>
                </a:extLst>
              </p:cNvPr>
              <p:cNvSpPr txBox="1">
                <a:spLocks/>
              </p:cNvSpPr>
              <p:nvPr/>
            </p:nvSpPr>
            <p:spPr>
              <a:xfrm>
                <a:off x="7673039" y="2040202"/>
                <a:ext cx="1435465" cy="384453"/>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Travel</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130848" y="1406266"/>
                <a:ext cx="519846" cy="55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Donut 43">
                <a:extLst>
                  <a:ext uri="{FF2B5EF4-FFF2-40B4-BE49-F238E27FC236}">
                    <a16:creationId xmlns:a16="http://schemas.microsoft.com/office/drawing/2014/main" id="{7F9115D0-BF82-1B48-906F-FDE1C5C72B25}"/>
                  </a:ext>
                </a:extLst>
              </p:cNvPr>
              <p:cNvSpPr>
                <a:spLocks noChangeAspect="1"/>
              </p:cNvSpPr>
              <p:nvPr/>
            </p:nvSpPr>
            <p:spPr>
              <a:xfrm>
                <a:off x="7722781" y="1227051"/>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200982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A4C6"/>
        </a:solidFill>
        <a:effectLst/>
      </p:bgPr>
    </p:bg>
    <p:spTree>
      <p:nvGrpSpPr>
        <p:cNvPr id="1" name=""/>
        <p:cNvGrpSpPr/>
        <p:nvPr/>
      </p:nvGrpSpPr>
      <p:grpSpPr>
        <a:xfrm>
          <a:off x="0" y="0"/>
          <a:ext cx="0" cy="0"/>
          <a:chOff x="0" y="0"/>
          <a:chExt cx="0" cy="0"/>
        </a:xfrm>
      </p:grpSpPr>
      <p:grpSp>
        <p:nvGrpSpPr>
          <p:cNvPr id="2" name="Group 1"/>
          <p:cNvGrpSpPr/>
          <p:nvPr/>
        </p:nvGrpSpPr>
        <p:grpSpPr>
          <a:xfrm>
            <a:off x="2" y="0"/>
            <a:ext cx="9142579" cy="5148000"/>
            <a:chOff x="0" y="0"/>
            <a:chExt cx="9142579" cy="5148000"/>
          </a:xfrm>
        </p:grpSpPr>
        <p:sp>
          <p:nvSpPr>
            <p:cNvPr id="17" name="Rounded Rectangle 16">
              <a:extLst>
                <a:ext uri="{FF2B5EF4-FFF2-40B4-BE49-F238E27FC236}">
                  <a16:creationId xmlns:a16="http://schemas.microsoft.com/office/drawing/2014/main" id="{F4C3508F-0ABC-194A-AAF9-2B8804053DBA}"/>
                </a:ext>
              </a:extLst>
            </p:cNvPr>
            <p:cNvSpPr/>
            <p:nvPr/>
          </p:nvSpPr>
          <p:spPr>
            <a:xfrm rot="16200000">
              <a:off x="2412045" y="240974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ingle Corner Rectangle 5">
              <a:extLst>
                <a:ext uri="{FF2B5EF4-FFF2-40B4-BE49-F238E27FC236}">
                  <a16:creationId xmlns:a16="http://schemas.microsoft.com/office/drawing/2014/main" id="{3F44CE45-4D7E-6442-9467-192A54C58A63}"/>
                </a:ext>
              </a:extLst>
            </p:cNvPr>
            <p:cNvSpPr/>
            <p:nvPr/>
          </p:nvSpPr>
          <p:spPr>
            <a:xfrm rot="10800000">
              <a:off x="3274579" y="0"/>
              <a:ext cx="5868000" cy="5148000"/>
            </a:xfrm>
            <a:prstGeom prst="round1Rect">
              <a:avLst>
                <a:gd name="adj" fmla="val 25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itle 1">
              <a:extLst>
                <a:ext uri="{FF2B5EF4-FFF2-40B4-BE49-F238E27FC236}">
                  <a16:creationId xmlns:a16="http://schemas.microsoft.com/office/drawing/2014/main" id="{CE81486E-404D-A540-BC22-A1724F0DD308}"/>
                </a:ext>
              </a:extLst>
            </p:cNvPr>
            <p:cNvSpPr txBox="1">
              <a:spLocks/>
            </p:cNvSpPr>
            <p:nvPr/>
          </p:nvSpPr>
          <p:spPr>
            <a:xfrm>
              <a:off x="0" y="2468064"/>
              <a:ext cx="3274579" cy="102976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3200" dirty="0" smtClean="0">
                  <a:solidFill>
                    <a:schemeClr val="bg1"/>
                  </a:solidFill>
                </a:rPr>
                <a:t> </a:t>
              </a:r>
              <a:r>
                <a:rPr lang="en-IE" sz="3200" dirty="0">
                  <a:solidFill>
                    <a:schemeClr val="bg1"/>
                  </a:solidFill>
                </a:rPr>
                <a:t>R</a:t>
              </a:r>
              <a:r>
                <a:rPr lang="en-IE" sz="3200" dirty="0" smtClean="0">
                  <a:solidFill>
                    <a:schemeClr val="bg1"/>
                  </a:solidFill>
                </a:rPr>
                <a:t>eview </a:t>
              </a:r>
              <a:endParaRPr lang="en-IE" sz="3200" dirty="0">
                <a:solidFill>
                  <a:schemeClr val="bg1"/>
                </a:solidFill>
              </a:endParaRPr>
            </a:p>
            <a:p>
              <a:r>
                <a:rPr lang="en-IE" sz="3200" dirty="0">
                  <a:solidFill>
                    <a:schemeClr val="bg1"/>
                  </a:solidFill>
                </a:rPr>
                <a:t>you </a:t>
              </a:r>
              <a:endParaRPr lang="en-IE" sz="3200" dirty="0" smtClean="0">
                <a:solidFill>
                  <a:schemeClr val="bg1"/>
                </a:solidFill>
              </a:endParaRPr>
            </a:p>
            <a:p>
              <a:r>
                <a:rPr lang="en-IE" sz="3200" dirty="0" smtClean="0">
                  <a:solidFill>
                    <a:srgbClr val="C6E3ED"/>
                  </a:solidFill>
                </a:rPr>
                <a:t>and </a:t>
              </a:r>
              <a:r>
                <a:rPr lang="en-IE" sz="3200" dirty="0" smtClean="0">
                  <a:solidFill>
                    <a:schemeClr val="bg1"/>
                  </a:solidFill>
                </a:rPr>
                <a:t> </a:t>
              </a:r>
              <a:r>
                <a:rPr lang="en-IE" sz="3200" dirty="0">
                  <a:solidFill>
                    <a:schemeClr val="bg1"/>
                  </a:solidFill>
                </a:rPr>
                <a:t/>
              </a:r>
              <a:br>
                <a:rPr lang="en-IE" sz="3200" dirty="0">
                  <a:solidFill>
                    <a:schemeClr val="bg1"/>
                  </a:solidFill>
                </a:rPr>
              </a:br>
              <a:r>
                <a:rPr lang="en-IE" sz="3200" dirty="0">
                  <a:solidFill>
                    <a:schemeClr val="bg1"/>
                  </a:solidFill>
                </a:rPr>
                <a:t>your </a:t>
              </a:r>
              <a:r>
                <a:rPr lang="en-IE" sz="3200" dirty="0" smtClean="0">
                  <a:solidFill>
                    <a:schemeClr val="bg1"/>
                  </a:solidFill>
                </a:rPr>
                <a:t>partner’s Cover</a:t>
              </a:r>
              <a:endParaRPr lang="en-IE" sz="3200" b="1" dirty="0">
                <a:solidFill>
                  <a:schemeClr val="bg1"/>
                </a:solidFill>
              </a:endParaRPr>
            </a:p>
            <a:p>
              <a:r>
                <a:rPr lang="en-IE" sz="3200" b="1" dirty="0">
                  <a:solidFill>
                    <a:schemeClr val="bg1"/>
                  </a:solidFill>
                </a:rPr>
                <a:t> </a:t>
              </a:r>
            </a:p>
            <a:p>
              <a:endParaRPr lang="en-IE" sz="3200" b="1" dirty="0">
                <a:solidFill>
                  <a:schemeClr val="bg1"/>
                </a:solidFill>
              </a:endParaRPr>
            </a:p>
          </p:txBody>
        </p:sp>
        <p:grpSp>
          <p:nvGrpSpPr>
            <p:cNvPr id="7" name="Group 6">
              <a:extLst>
                <a:ext uri="{FF2B5EF4-FFF2-40B4-BE49-F238E27FC236}">
                  <a16:creationId xmlns:a16="http://schemas.microsoft.com/office/drawing/2014/main" id="{64542E3E-A4F6-814A-A72E-6166BD09DC3E}"/>
                </a:ext>
              </a:extLst>
            </p:cNvPr>
            <p:cNvGrpSpPr/>
            <p:nvPr/>
          </p:nvGrpSpPr>
          <p:grpSpPr>
            <a:xfrm>
              <a:off x="7819643" y="3877766"/>
              <a:ext cx="1151596" cy="1151596"/>
              <a:chOff x="4034767" y="204173"/>
              <a:chExt cx="1359172" cy="1359172"/>
            </a:xfrm>
          </p:grpSpPr>
          <p:pic>
            <p:nvPicPr>
              <p:cNvPr id="29" name="Picture 28">
                <a:extLst>
                  <a:ext uri="{FF2B5EF4-FFF2-40B4-BE49-F238E27FC236}">
                    <a16:creationId xmlns:a16="http://schemas.microsoft.com/office/drawing/2014/main" id="{0B53F265-401E-F445-A666-E29AC540E4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201297" y="398694"/>
                <a:ext cx="1042046" cy="88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nut 2">
                <a:extLst>
                  <a:ext uri="{FF2B5EF4-FFF2-40B4-BE49-F238E27FC236}">
                    <a16:creationId xmlns:a16="http://schemas.microsoft.com/office/drawing/2014/main" id="{7F9115D0-BF82-1B48-906F-FDE1C5C72B25}"/>
                  </a:ext>
                </a:extLst>
              </p:cNvPr>
              <p:cNvSpPr/>
              <p:nvPr/>
            </p:nvSpPr>
            <p:spPr>
              <a:xfrm>
                <a:off x="4034767" y="204173"/>
                <a:ext cx="1359172" cy="1359172"/>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Title 1">
              <a:extLst>
                <a:ext uri="{FF2B5EF4-FFF2-40B4-BE49-F238E27FC236}">
                  <a16:creationId xmlns:a16="http://schemas.microsoft.com/office/drawing/2014/main" id="{74356435-3EFB-9D43-A0F3-5155C5D6E133}"/>
                </a:ext>
              </a:extLst>
            </p:cNvPr>
            <p:cNvSpPr txBox="1">
              <a:spLocks/>
            </p:cNvSpPr>
            <p:nvPr/>
          </p:nvSpPr>
          <p:spPr>
            <a:xfrm>
              <a:off x="244323" y="2679890"/>
              <a:ext cx="2871464" cy="102976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700" dirty="0">
                <a:solidFill>
                  <a:schemeClr val="bg1"/>
                </a:solidFill>
                <a:latin typeface="Calibri" panose="020F0502020204030204" pitchFamily="34" charset="0"/>
                <a:cs typeface="Calibri" panose="020F0502020204030204" pitchFamily="34" charset="0"/>
              </a:endParaRPr>
            </a:p>
          </p:txBody>
        </p:sp>
        <p:pic>
          <p:nvPicPr>
            <p:cNvPr id="5" name="Picture 4" descr="A picture containing object&#10;&#10;Description automatically generated">
              <a:extLst>
                <a:ext uri="{FF2B5EF4-FFF2-40B4-BE49-F238E27FC236}">
                  <a16:creationId xmlns:a16="http://schemas.microsoft.com/office/drawing/2014/main" id="{2FE65651-972E-6F4E-B214-B1E56B8A75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5952" y="2814228"/>
              <a:ext cx="5252411" cy="1917762"/>
            </a:xfrm>
            <a:prstGeom prst="rect">
              <a:avLst/>
            </a:prstGeom>
          </p:spPr>
        </p:pic>
        <p:sp>
          <p:nvSpPr>
            <p:cNvPr id="35" name="TextBox 34">
              <a:extLst>
                <a:ext uri="{FF2B5EF4-FFF2-40B4-BE49-F238E27FC236}">
                  <a16:creationId xmlns:a16="http://schemas.microsoft.com/office/drawing/2014/main" id="{00122FAF-4054-7B46-BDB2-E96F5D2A1ED4}"/>
                </a:ext>
              </a:extLst>
            </p:cNvPr>
            <p:cNvSpPr txBox="1"/>
            <p:nvPr/>
          </p:nvSpPr>
          <p:spPr>
            <a:xfrm>
              <a:off x="6928878" y="2890608"/>
              <a:ext cx="1999485" cy="307777"/>
            </a:xfrm>
            <a:prstGeom prst="rect">
              <a:avLst/>
            </a:prstGeom>
            <a:noFill/>
          </p:spPr>
          <p:txBody>
            <a:bodyPr wrap="square" rtlCol="0">
              <a:spAutoFit/>
            </a:bodyPr>
            <a:lstStyle/>
            <a:p>
              <a:pPr algn="ctr"/>
              <a:r>
                <a:rPr lang="en-US" sz="1400" b="1" dirty="0">
                  <a:solidFill>
                    <a:schemeClr val="bg1"/>
                  </a:solidFill>
                </a:rPr>
                <a:t>PRIVATE SECTOR</a:t>
              </a:r>
            </a:p>
          </p:txBody>
        </p:sp>
        <p:sp>
          <p:nvSpPr>
            <p:cNvPr id="41" name="Rounded Rectangle 40">
              <a:extLst>
                <a:ext uri="{FF2B5EF4-FFF2-40B4-BE49-F238E27FC236}">
                  <a16:creationId xmlns:a16="http://schemas.microsoft.com/office/drawing/2014/main" id="{B666FD04-DC33-A84A-B47A-160C604CF641}"/>
                </a:ext>
              </a:extLst>
            </p:cNvPr>
            <p:cNvSpPr/>
            <p:nvPr/>
          </p:nvSpPr>
          <p:spPr>
            <a:xfrm>
              <a:off x="7074686" y="2317361"/>
              <a:ext cx="1853345" cy="399897"/>
            </a:xfrm>
            <a:prstGeom prst="roundRect">
              <a:avLst>
                <a:gd name="adj" fmla="val 46429"/>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47970D91-F130-0942-AB48-8713E87956B6}"/>
                </a:ext>
              </a:extLst>
            </p:cNvPr>
            <p:cNvSpPr/>
            <p:nvPr/>
          </p:nvSpPr>
          <p:spPr>
            <a:xfrm>
              <a:off x="3659130" y="3186785"/>
              <a:ext cx="1853345" cy="399897"/>
            </a:xfrm>
            <a:prstGeom prst="roundRect">
              <a:avLst>
                <a:gd name="adj" fmla="val 46429"/>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EAE75663-A4E0-964E-B804-602D94251DD8}"/>
                </a:ext>
              </a:extLst>
            </p:cNvPr>
            <p:cNvSpPr/>
            <p:nvPr/>
          </p:nvSpPr>
          <p:spPr>
            <a:xfrm>
              <a:off x="3647958" y="2641114"/>
              <a:ext cx="1853345" cy="399897"/>
            </a:xfrm>
            <a:prstGeom prst="roundRect">
              <a:avLst>
                <a:gd name="adj" fmla="val 46429"/>
              </a:avLst>
            </a:prstGeom>
            <a:solidFill>
              <a:srgbClr val="C4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8425838-F57F-8A43-8D3A-BC69F73CB5E9}"/>
                </a:ext>
              </a:extLst>
            </p:cNvPr>
            <p:cNvSpPr/>
            <p:nvPr/>
          </p:nvSpPr>
          <p:spPr>
            <a:xfrm>
              <a:off x="3636785" y="2101490"/>
              <a:ext cx="1853345" cy="399897"/>
            </a:xfrm>
            <a:prstGeom prst="roundRect">
              <a:avLst>
                <a:gd name="adj" fmla="val 46429"/>
              </a:avLst>
            </a:prstGeom>
            <a:solidFill>
              <a:srgbClr val="827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AE578015-34C7-7741-890F-A51F08C774A8}"/>
                </a:ext>
              </a:extLst>
            </p:cNvPr>
            <p:cNvSpPr/>
            <p:nvPr/>
          </p:nvSpPr>
          <p:spPr>
            <a:xfrm>
              <a:off x="3625613" y="1561865"/>
              <a:ext cx="1853345" cy="399897"/>
            </a:xfrm>
            <a:prstGeom prst="roundRect">
              <a:avLst>
                <a:gd name="adj" fmla="val 46429"/>
              </a:avLst>
            </a:prstGeom>
            <a:solidFill>
              <a:srgbClr val="C8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9221DEC-19B9-A442-96E8-DA68D75FE204}"/>
                </a:ext>
              </a:extLst>
            </p:cNvPr>
            <p:cNvSpPr txBox="1"/>
            <p:nvPr/>
          </p:nvSpPr>
          <p:spPr>
            <a:xfrm>
              <a:off x="4245847" y="3217350"/>
              <a:ext cx="1223732" cy="369332"/>
            </a:xfrm>
            <a:prstGeom prst="rect">
              <a:avLst/>
            </a:prstGeom>
            <a:noFill/>
          </p:spPr>
          <p:txBody>
            <a:bodyPr wrap="square" rtlCol="0">
              <a:spAutoFit/>
            </a:bodyPr>
            <a:lstStyle/>
            <a:p>
              <a:r>
                <a:rPr lang="en-US" sz="900" b="1" dirty="0">
                  <a:solidFill>
                    <a:schemeClr val="bg1"/>
                  </a:solidFill>
                </a:rPr>
                <a:t>MORTGAGE </a:t>
              </a:r>
              <a:br>
                <a:rPr lang="en-US" sz="900" b="1" dirty="0">
                  <a:solidFill>
                    <a:schemeClr val="bg1"/>
                  </a:solidFill>
                </a:rPr>
              </a:br>
              <a:r>
                <a:rPr lang="en-US" sz="900" b="1" dirty="0">
                  <a:solidFill>
                    <a:schemeClr val="bg1"/>
                  </a:solidFill>
                </a:rPr>
                <a:t>PROTECTION</a:t>
              </a:r>
            </a:p>
          </p:txBody>
        </p:sp>
        <p:sp>
          <p:nvSpPr>
            <p:cNvPr id="48" name="TextBox 47">
              <a:extLst>
                <a:ext uri="{FF2B5EF4-FFF2-40B4-BE49-F238E27FC236}">
                  <a16:creationId xmlns:a16="http://schemas.microsoft.com/office/drawing/2014/main" id="{462A548B-9E27-A549-BC98-10E73D575C7D}"/>
                </a:ext>
              </a:extLst>
            </p:cNvPr>
            <p:cNvSpPr txBox="1"/>
            <p:nvPr/>
          </p:nvSpPr>
          <p:spPr>
            <a:xfrm>
              <a:off x="4245847" y="2671679"/>
              <a:ext cx="1223732" cy="369332"/>
            </a:xfrm>
            <a:prstGeom prst="rect">
              <a:avLst/>
            </a:prstGeom>
            <a:noFill/>
          </p:spPr>
          <p:txBody>
            <a:bodyPr wrap="square" rtlCol="0">
              <a:spAutoFit/>
            </a:bodyPr>
            <a:lstStyle/>
            <a:p>
              <a:r>
                <a:rPr lang="en-US" sz="900" b="1" dirty="0">
                  <a:solidFill>
                    <a:srgbClr val="01A2C6"/>
                  </a:solidFill>
                </a:rPr>
                <a:t>GROUP </a:t>
              </a:r>
              <a:br>
                <a:rPr lang="en-US" sz="900" b="1" dirty="0">
                  <a:solidFill>
                    <a:srgbClr val="01A2C6"/>
                  </a:solidFill>
                </a:rPr>
              </a:br>
              <a:r>
                <a:rPr lang="en-US" sz="900" b="1" dirty="0">
                  <a:solidFill>
                    <a:srgbClr val="01A2C6"/>
                  </a:solidFill>
                </a:rPr>
                <a:t>INCOME PROTECTION</a:t>
              </a:r>
            </a:p>
          </p:txBody>
        </p:sp>
        <p:sp>
          <p:nvSpPr>
            <p:cNvPr id="49" name="TextBox 48">
              <a:extLst>
                <a:ext uri="{FF2B5EF4-FFF2-40B4-BE49-F238E27FC236}">
                  <a16:creationId xmlns:a16="http://schemas.microsoft.com/office/drawing/2014/main" id="{830B02E5-E88C-9341-9816-96417A02E2D2}"/>
                </a:ext>
              </a:extLst>
            </p:cNvPr>
            <p:cNvSpPr txBox="1"/>
            <p:nvPr/>
          </p:nvSpPr>
          <p:spPr>
            <a:xfrm>
              <a:off x="4245847" y="2132055"/>
              <a:ext cx="1223732" cy="369332"/>
            </a:xfrm>
            <a:prstGeom prst="rect">
              <a:avLst/>
            </a:prstGeom>
            <a:noFill/>
          </p:spPr>
          <p:txBody>
            <a:bodyPr wrap="square" rtlCol="0">
              <a:spAutoFit/>
            </a:bodyPr>
            <a:lstStyle/>
            <a:p>
              <a:r>
                <a:rPr lang="en-US" sz="900" b="1" dirty="0">
                  <a:solidFill>
                    <a:schemeClr val="bg1"/>
                  </a:solidFill>
                </a:rPr>
                <a:t>SPOUSES’ &amp; </a:t>
              </a:r>
              <a:br>
                <a:rPr lang="en-US" sz="900" b="1" dirty="0">
                  <a:solidFill>
                    <a:schemeClr val="bg1"/>
                  </a:solidFill>
                </a:rPr>
              </a:br>
              <a:r>
                <a:rPr lang="en-US" sz="900" b="1" dirty="0">
                  <a:solidFill>
                    <a:schemeClr val="bg1"/>
                  </a:solidFill>
                </a:rPr>
                <a:t>CHILDREN COVER</a:t>
              </a:r>
            </a:p>
          </p:txBody>
        </p:sp>
        <p:sp>
          <p:nvSpPr>
            <p:cNvPr id="50" name="TextBox 49">
              <a:extLst>
                <a:ext uri="{FF2B5EF4-FFF2-40B4-BE49-F238E27FC236}">
                  <a16:creationId xmlns:a16="http://schemas.microsoft.com/office/drawing/2014/main" id="{CCF236C8-E155-AC42-BF2B-EF0C86B48CAD}"/>
                </a:ext>
              </a:extLst>
            </p:cNvPr>
            <p:cNvSpPr txBox="1"/>
            <p:nvPr/>
          </p:nvSpPr>
          <p:spPr>
            <a:xfrm>
              <a:off x="4245847" y="1592430"/>
              <a:ext cx="1223732" cy="369332"/>
            </a:xfrm>
            <a:prstGeom prst="rect">
              <a:avLst/>
            </a:prstGeom>
            <a:noFill/>
          </p:spPr>
          <p:txBody>
            <a:bodyPr wrap="square" rtlCol="0">
              <a:spAutoFit/>
            </a:bodyPr>
            <a:lstStyle/>
            <a:p>
              <a:r>
                <a:rPr lang="en-US" sz="900" b="1" dirty="0">
                  <a:solidFill>
                    <a:srgbClr val="3C1053"/>
                  </a:solidFill>
                </a:rPr>
                <a:t>DEATH IN </a:t>
              </a:r>
              <a:br>
                <a:rPr lang="en-US" sz="900" b="1" dirty="0">
                  <a:solidFill>
                    <a:srgbClr val="3C1053"/>
                  </a:solidFill>
                </a:rPr>
              </a:br>
              <a:r>
                <a:rPr lang="en-US" sz="900" b="1" dirty="0">
                  <a:solidFill>
                    <a:srgbClr val="3C1053"/>
                  </a:solidFill>
                </a:rPr>
                <a:t>SERVICE BENEFIT</a:t>
              </a:r>
            </a:p>
          </p:txBody>
        </p:sp>
        <p:pic>
          <p:nvPicPr>
            <p:cNvPr id="52" name="Graphic 51" descr="Family with girl">
              <a:extLst>
                <a:ext uri="{FF2B5EF4-FFF2-40B4-BE49-F238E27FC236}">
                  <a16:creationId xmlns:a16="http://schemas.microsoft.com/office/drawing/2014/main" id="{F465ED97-2E3F-B446-A11D-57AEBDE414E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3838135" y="2131431"/>
              <a:ext cx="339875" cy="339875"/>
            </a:xfrm>
            <a:prstGeom prst="rect">
              <a:avLst/>
            </a:prstGeom>
          </p:spPr>
        </p:pic>
        <p:pic>
          <p:nvPicPr>
            <p:cNvPr id="56" name="Graphic 55" descr="Coins">
              <a:extLst>
                <a:ext uri="{FF2B5EF4-FFF2-40B4-BE49-F238E27FC236}">
                  <a16:creationId xmlns:a16="http://schemas.microsoft.com/office/drawing/2014/main" id="{0FC2CD00-057E-A64F-92AD-3DA9626A6DE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3838135" y="2672872"/>
              <a:ext cx="339875" cy="339875"/>
            </a:xfrm>
            <a:prstGeom prst="rect">
              <a:avLst/>
            </a:prstGeom>
          </p:spPr>
        </p:pic>
        <p:pic>
          <p:nvPicPr>
            <p:cNvPr id="58" name="Graphic 57" descr="Heartbeat">
              <a:extLst>
                <a:ext uri="{FF2B5EF4-FFF2-40B4-BE49-F238E27FC236}">
                  <a16:creationId xmlns:a16="http://schemas.microsoft.com/office/drawing/2014/main" id="{1D1CCEFB-28E0-8845-908A-65E2A1123E7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838135" y="1597428"/>
              <a:ext cx="339875" cy="339875"/>
            </a:xfrm>
            <a:prstGeom prst="rect">
              <a:avLst/>
            </a:prstGeom>
          </p:spPr>
        </p:pic>
        <p:pic>
          <p:nvPicPr>
            <p:cNvPr id="61" name="Graphic 60" descr="Home">
              <a:extLst>
                <a:ext uri="{FF2B5EF4-FFF2-40B4-BE49-F238E27FC236}">
                  <a16:creationId xmlns:a16="http://schemas.microsoft.com/office/drawing/2014/main" id="{2A0E5EFF-4D21-0A47-AEC0-43183000107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3837360" y="3197900"/>
              <a:ext cx="341425" cy="341425"/>
            </a:xfrm>
            <a:prstGeom prst="rect">
              <a:avLst/>
            </a:prstGeom>
          </p:spPr>
        </p:pic>
        <p:sp>
          <p:nvSpPr>
            <p:cNvPr id="31" name="TextBox 30">
              <a:extLst>
                <a:ext uri="{FF2B5EF4-FFF2-40B4-BE49-F238E27FC236}">
                  <a16:creationId xmlns:a16="http://schemas.microsoft.com/office/drawing/2014/main" id="{7BE0112A-E0AD-C64A-8DED-A7F4FE4CC1D2}"/>
                </a:ext>
              </a:extLst>
            </p:cNvPr>
            <p:cNvSpPr txBox="1"/>
            <p:nvPr/>
          </p:nvSpPr>
          <p:spPr>
            <a:xfrm>
              <a:off x="7611223" y="2324772"/>
              <a:ext cx="1223732" cy="369332"/>
            </a:xfrm>
            <a:prstGeom prst="rect">
              <a:avLst/>
            </a:prstGeom>
            <a:noFill/>
          </p:spPr>
          <p:txBody>
            <a:bodyPr wrap="square" rtlCol="0">
              <a:spAutoFit/>
            </a:bodyPr>
            <a:lstStyle/>
            <a:p>
              <a:r>
                <a:rPr lang="en-US" sz="900" b="1" dirty="0">
                  <a:solidFill>
                    <a:schemeClr val="bg1"/>
                  </a:solidFill>
                </a:rPr>
                <a:t>MORTGAGE </a:t>
              </a:r>
              <a:br>
                <a:rPr lang="en-US" sz="900" b="1" dirty="0">
                  <a:solidFill>
                    <a:schemeClr val="bg1"/>
                  </a:solidFill>
                </a:rPr>
              </a:br>
              <a:r>
                <a:rPr lang="en-US" sz="900" b="1" dirty="0">
                  <a:solidFill>
                    <a:schemeClr val="bg1"/>
                  </a:solidFill>
                </a:rPr>
                <a:t>PROTECTION</a:t>
              </a:r>
            </a:p>
          </p:txBody>
        </p:sp>
        <p:pic>
          <p:nvPicPr>
            <p:cNvPr id="33" name="Graphic 32" descr="Home">
              <a:extLst>
                <a:ext uri="{FF2B5EF4-FFF2-40B4-BE49-F238E27FC236}">
                  <a16:creationId xmlns:a16="http://schemas.microsoft.com/office/drawing/2014/main" id="{5AF5F1EC-D55C-BC40-A34E-72988C2C63E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7202736" y="2324772"/>
              <a:ext cx="341425" cy="341425"/>
            </a:xfrm>
            <a:prstGeom prst="rect">
              <a:avLst/>
            </a:prstGeom>
          </p:spPr>
        </p:pic>
        <p:sp>
          <p:nvSpPr>
            <p:cNvPr id="36" name="TextBox 35">
              <a:extLst>
                <a:ext uri="{FF2B5EF4-FFF2-40B4-BE49-F238E27FC236}">
                  <a16:creationId xmlns:a16="http://schemas.microsoft.com/office/drawing/2014/main" id="{609B1758-4EA8-AA4B-81E5-6F3A57D0160B}"/>
                </a:ext>
              </a:extLst>
            </p:cNvPr>
            <p:cNvSpPr txBox="1"/>
            <p:nvPr/>
          </p:nvSpPr>
          <p:spPr>
            <a:xfrm>
              <a:off x="3563888" y="3723878"/>
              <a:ext cx="1999485" cy="307777"/>
            </a:xfrm>
            <a:prstGeom prst="rect">
              <a:avLst/>
            </a:prstGeom>
            <a:noFill/>
          </p:spPr>
          <p:txBody>
            <a:bodyPr wrap="square" rtlCol="0">
              <a:spAutoFit/>
            </a:bodyPr>
            <a:lstStyle/>
            <a:p>
              <a:pPr algn="ctr"/>
              <a:r>
                <a:rPr lang="en-US" sz="1400" b="1" dirty="0">
                  <a:solidFill>
                    <a:schemeClr val="bg1"/>
                  </a:solidFill>
                </a:rPr>
                <a:t>PUBLIC SECTOR</a:t>
              </a:r>
            </a:p>
          </p:txBody>
        </p:sp>
        <p:sp>
          <p:nvSpPr>
            <p:cNvPr id="30" name="Title 1">
              <a:extLst>
                <a:ext uri="{FF2B5EF4-FFF2-40B4-BE49-F238E27FC236}">
                  <a16:creationId xmlns:a16="http://schemas.microsoft.com/office/drawing/2014/main" id="{CE81486E-404D-A540-BC22-A1724F0DD308}"/>
                </a:ext>
              </a:extLst>
            </p:cNvPr>
            <p:cNvSpPr txBox="1">
              <a:spLocks/>
            </p:cNvSpPr>
            <p:nvPr/>
          </p:nvSpPr>
          <p:spPr>
            <a:xfrm>
              <a:off x="3742392" y="99931"/>
              <a:ext cx="5005012" cy="88557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accent2"/>
                  </a:solidFill>
                </a:rPr>
                <a:t>Life Insurance review</a:t>
              </a:r>
            </a:p>
          </p:txBody>
        </p:sp>
      </p:grpSp>
    </p:spTree>
    <p:extLst>
      <p:ext uri="{BB962C8B-B14F-4D97-AF65-F5344CB8AC3E}">
        <p14:creationId xmlns:p14="http://schemas.microsoft.com/office/powerpoint/2010/main" val="183224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DCE38CBD-273F-FC4F-B245-6195E8E38C97}"/>
              </a:ext>
            </a:extLst>
          </p:cNvPr>
          <p:cNvSpPr/>
          <p:nvPr/>
        </p:nvSpPr>
        <p:spPr>
          <a:xfrm rot="10800000">
            <a:off x="53752" y="987750"/>
            <a:ext cx="9036494" cy="3168000"/>
          </a:xfrm>
          <a:prstGeom prst="round1Rect">
            <a:avLst>
              <a:gd name="adj" fmla="val 10031"/>
            </a:avLst>
          </a:prstGeom>
          <a:blipFill dpi="0" rotWithShape="0">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1" name="Title 10"/>
          <p:cNvSpPr>
            <a:spLocks noGrp="1"/>
          </p:cNvSpPr>
          <p:nvPr>
            <p:ph type="title"/>
          </p:nvPr>
        </p:nvSpPr>
        <p:spPr>
          <a:xfrm>
            <a:off x="205216" y="57797"/>
            <a:ext cx="8229600" cy="857250"/>
          </a:xfrm>
        </p:spPr>
        <p:txBody>
          <a:bodyPr>
            <a:normAutofit/>
          </a:bodyPr>
          <a:lstStyle/>
          <a:p>
            <a:pPr algn="l"/>
            <a:r>
              <a:rPr lang="en-GB" b="1" dirty="0">
                <a:solidFill>
                  <a:srgbClr val="01A2C6"/>
                </a:solidFill>
              </a:rPr>
              <a:t>Mortgages</a:t>
            </a:r>
          </a:p>
        </p:txBody>
      </p:sp>
      <p:sp>
        <p:nvSpPr>
          <p:cNvPr id="18" name="Title 1">
            <a:extLst>
              <a:ext uri="{FF2B5EF4-FFF2-40B4-BE49-F238E27FC236}">
                <a16:creationId xmlns:a16="http://schemas.microsoft.com/office/drawing/2014/main" id="{A5F1F4D9-C105-2A41-9B5C-43D9480FE887}"/>
              </a:ext>
            </a:extLst>
          </p:cNvPr>
          <p:cNvSpPr txBox="1">
            <a:spLocks/>
          </p:cNvSpPr>
          <p:nvPr/>
        </p:nvSpPr>
        <p:spPr>
          <a:xfrm>
            <a:off x="1924952" y="584229"/>
            <a:ext cx="5076564" cy="102976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700" dirty="0">
              <a:solidFill>
                <a:srgbClr val="7030A0"/>
              </a:solidFill>
              <a:cs typeface="Calibri" panose="020F0502020204030204" pitchFamily="34" charset="0"/>
            </a:endParaRPr>
          </a:p>
        </p:txBody>
      </p:sp>
      <p:sp>
        <p:nvSpPr>
          <p:cNvPr id="14" name="Round Single Corner Rectangle 13">
            <a:extLst>
              <a:ext uri="{FF2B5EF4-FFF2-40B4-BE49-F238E27FC236}">
                <a16:creationId xmlns:a16="http://schemas.microsoft.com/office/drawing/2014/main" id="{BDDB124F-5CAB-EB4A-B66E-53D4E41A8F4A}"/>
              </a:ext>
            </a:extLst>
          </p:cNvPr>
          <p:cNvSpPr/>
          <p:nvPr/>
        </p:nvSpPr>
        <p:spPr>
          <a:xfrm rot="10800000">
            <a:off x="4954805" y="1758581"/>
            <a:ext cx="1735808" cy="1626343"/>
          </a:xfrm>
          <a:prstGeom prst="round1Rect">
            <a:avLst>
              <a:gd name="adj" fmla="val 24527"/>
            </a:avLst>
          </a:prstGeom>
          <a:solidFill>
            <a:srgbClr val="3C1053">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FFFF"/>
              </a:solidFill>
            </a:endParaRPr>
          </a:p>
        </p:txBody>
      </p:sp>
      <p:sp>
        <p:nvSpPr>
          <p:cNvPr id="15" name="Round Single Corner Rectangle 14">
            <a:extLst>
              <a:ext uri="{FF2B5EF4-FFF2-40B4-BE49-F238E27FC236}">
                <a16:creationId xmlns:a16="http://schemas.microsoft.com/office/drawing/2014/main" id="{4D5A8FA1-8916-9C4C-AD8D-CE6FC5DDC871}"/>
              </a:ext>
            </a:extLst>
          </p:cNvPr>
          <p:cNvSpPr/>
          <p:nvPr/>
        </p:nvSpPr>
        <p:spPr>
          <a:xfrm rot="10800000">
            <a:off x="7217188" y="1758581"/>
            <a:ext cx="1735808" cy="1626343"/>
          </a:xfrm>
          <a:prstGeom prst="round1Rect">
            <a:avLst>
              <a:gd name="adj" fmla="val 24527"/>
            </a:avLst>
          </a:prstGeom>
          <a:solidFill>
            <a:srgbClr val="C8E6D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FFFF"/>
              </a:solidFill>
            </a:endParaRPr>
          </a:p>
        </p:txBody>
      </p:sp>
      <p:sp>
        <p:nvSpPr>
          <p:cNvPr id="16" name="Round Single Corner Rectangle 15">
            <a:extLst>
              <a:ext uri="{FF2B5EF4-FFF2-40B4-BE49-F238E27FC236}">
                <a16:creationId xmlns:a16="http://schemas.microsoft.com/office/drawing/2014/main" id="{B4C78799-DB20-9C42-B95C-8681DA3194E0}"/>
              </a:ext>
            </a:extLst>
          </p:cNvPr>
          <p:cNvSpPr/>
          <p:nvPr/>
        </p:nvSpPr>
        <p:spPr>
          <a:xfrm rot="10800000">
            <a:off x="430037" y="1758581"/>
            <a:ext cx="1735808" cy="1626343"/>
          </a:xfrm>
          <a:prstGeom prst="round1Rect">
            <a:avLst>
              <a:gd name="adj" fmla="val 24527"/>
            </a:avLst>
          </a:prstGeom>
          <a:solidFill>
            <a:srgbClr val="01A2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FFFF"/>
              </a:solidFill>
            </a:endParaRPr>
          </a:p>
        </p:txBody>
      </p:sp>
      <p:sp>
        <p:nvSpPr>
          <p:cNvPr id="19" name="Round Single Corner Rectangle 18">
            <a:extLst>
              <a:ext uri="{FF2B5EF4-FFF2-40B4-BE49-F238E27FC236}">
                <a16:creationId xmlns:a16="http://schemas.microsoft.com/office/drawing/2014/main" id="{A73EE8C8-C1C9-C24F-AE8B-2403CE984C14}"/>
              </a:ext>
            </a:extLst>
          </p:cNvPr>
          <p:cNvSpPr/>
          <p:nvPr/>
        </p:nvSpPr>
        <p:spPr>
          <a:xfrm rot="10800000">
            <a:off x="2692421" y="1758581"/>
            <a:ext cx="1735808" cy="1626343"/>
          </a:xfrm>
          <a:prstGeom prst="round1Rect">
            <a:avLst>
              <a:gd name="adj" fmla="val 24527"/>
            </a:avLst>
          </a:prstGeom>
          <a:solidFill>
            <a:srgbClr val="79C7D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rgbClr val="FFFFFF"/>
              </a:solidFill>
            </a:endParaRPr>
          </a:p>
        </p:txBody>
      </p:sp>
      <p:sp>
        <p:nvSpPr>
          <p:cNvPr id="21" name="Rectangle 20">
            <a:extLst>
              <a:ext uri="{FF2B5EF4-FFF2-40B4-BE49-F238E27FC236}">
                <a16:creationId xmlns:a16="http://schemas.microsoft.com/office/drawing/2014/main" id="{DC45AC5E-F3DE-2745-A603-6CDB9EBA022A}"/>
              </a:ext>
            </a:extLst>
          </p:cNvPr>
          <p:cNvSpPr/>
          <p:nvPr/>
        </p:nvSpPr>
        <p:spPr>
          <a:xfrm>
            <a:off x="2749786" y="2371696"/>
            <a:ext cx="2022532" cy="400110"/>
          </a:xfrm>
          <a:prstGeom prst="rect">
            <a:avLst/>
          </a:prstGeom>
        </p:spPr>
        <p:txBody>
          <a:bodyPr wrap="square" anchor="ctr">
            <a:spAutoFit/>
          </a:bodyPr>
          <a:lstStyle/>
          <a:p>
            <a:r>
              <a:rPr lang="en-GB" sz="2000" b="1" dirty="0">
                <a:solidFill>
                  <a:srgbClr val="FFFFFF"/>
                </a:solidFill>
              </a:rPr>
              <a:t>Moving?</a:t>
            </a:r>
          </a:p>
        </p:txBody>
      </p:sp>
      <p:sp>
        <p:nvSpPr>
          <p:cNvPr id="17" name="Rectangle 16">
            <a:extLst>
              <a:ext uri="{FF2B5EF4-FFF2-40B4-BE49-F238E27FC236}">
                <a16:creationId xmlns:a16="http://schemas.microsoft.com/office/drawing/2014/main" id="{A80CBF4B-299C-0A42-AA4D-3A55D88992BC}"/>
              </a:ext>
            </a:extLst>
          </p:cNvPr>
          <p:cNvSpPr/>
          <p:nvPr/>
        </p:nvSpPr>
        <p:spPr>
          <a:xfrm>
            <a:off x="7308266" y="2063936"/>
            <a:ext cx="1980227" cy="1015663"/>
          </a:xfrm>
          <a:prstGeom prst="rect">
            <a:avLst/>
          </a:prstGeom>
        </p:spPr>
        <p:txBody>
          <a:bodyPr wrap="square" anchor="ctr">
            <a:spAutoFit/>
          </a:bodyPr>
          <a:lstStyle/>
          <a:p>
            <a:r>
              <a:rPr lang="en-IE" sz="2000" b="1" dirty="0">
                <a:solidFill>
                  <a:srgbClr val="3C1053"/>
                </a:solidFill>
              </a:rPr>
              <a:t>Switching mortgage provider?</a:t>
            </a:r>
          </a:p>
        </p:txBody>
      </p:sp>
      <p:sp>
        <p:nvSpPr>
          <p:cNvPr id="9" name="Rectangle 8">
            <a:extLst>
              <a:ext uri="{FF2B5EF4-FFF2-40B4-BE49-F238E27FC236}">
                <a16:creationId xmlns:a16="http://schemas.microsoft.com/office/drawing/2014/main" id="{E86E8289-2830-7E4F-8427-142D4E988EA8}"/>
              </a:ext>
            </a:extLst>
          </p:cNvPr>
          <p:cNvSpPr/>
          <p:nvPr/>
        </p:nvSpPr>
        <p:spPr>
          <a:xfrm>
            <a:off x="5113812" y="2371696"/>
            <a:ext cx="1980227" cy="400110"/>
          </a:xfrm>
          <a:prstGeom prst="rect">
            <a:avLst/>
          </a:prstGeom>
        </p:spPr>
        <p:txBody>
          <a:bodyPr wrap="square" anchor="ctr">
            <a:spAutoFit/>
          </a:bodyPr>
          <a:lstStyle/>
          <a:p>
            <a:r>
              <a:rPr lang="en-GB" sz="2000" b="1" dirty="0">
                <a:solidFill>
                  <a:srgbClr val="FFFFFF"/>
                </a:solidFill>
              </a:rPr>
              <a:t>Investing?</a:t>
            </a:r>
          </a:p>
        </p:txBody>
      </p:sp>
      <p:sp>
        <p:nvSpPr>
          <p:cNvPr id="5" name="Rectangle 4">
            <a:extLst>
              <a:ext uri="{FF2B5EF4-FFF2-40B4-BE49-F238E27FC236}">
                <a16:creationId xmlns:a16="http://schemas.microsoft.com/office/drawing/2014/main" id="{922F93F0-6143-7241-914D-0D809F104E74}"/>
              </a:ext>
            </a:extLst>
          </p:cNvPr>
          <p:cNvSpPr/>
          <p:nvPr/>
        </p:nvSpPr>
        <p:spPr>
          <a:xfrm>
            <a:off x="506526" y="2217808"/>
            <a:ext cx="2022532" cy="707886"/>
          </a:xfrm>
          <a:prstGeom prst="rect">
            <a:avLst/>
          </a:prstGeom>
        </p:spPr>
        <p:txBody>
          <a:bodyPr wrap="square" anchor="ctr">
            <a:spAutoFit/>
          </a:bodyPr>
          <a:lstStyle/>
          <a:p>
            <a:r>
              <a:rPr lang="en-GB" sz="2000" b="1" dirty="0">
                <a:solidFill>
                  <a:srgbClr val="FFFFFF"/>
                </a:solidFill>
              </a:rPr>
              <a:t>Buying your </a:t>
            </a:r>
            <a:br>
              <a:rPr lang="en-GB" sz="2000" b="1" dirty="0">
                <a:solidFill>
                  <a:srgbClr val="FFFFFF"/>
                </a:solidFill>
              </a:rPr>
            </a:br>
            <a:r>
              <a:rPr lang="en-GB" sz="2000" b="1" dirty="0">
                <a:solidFill>
                  <a:srgbClr val="FFFFFF"/>
                </a:solidFill>
              </a:rPr>
              <a:t>first home?</a:t>
            </a:r>
          </a:p>
        </p:txBody>
      </p:sp>
      <p:sp>
        <p:nvSpPr>
          <p:cNvPr id="2" name="Rectangle 1"/>
          <p:cNvSpPr/>
          <p:nvPr/>
        </p:nvSpPr>
        <p:spPr>
          <a:xfrm>
            <a:off x="175132" y="4588011"/>
            <a:ext cx="8915113" cy="461665"/>
          </a:xfrm>
          <a:prstGeom prst="rect">
            <a:avLst/>
          </a:prstGeom>
          <a:ln>
            <a:solidFill>
              <a:schemeClr val="accent5"/>
            </a:solidFill>
          </a:ln>
        </p:spPr>
        <p:txBody>
          <a:bodyPr wrap="square">
            <a:spAutoFit/>
          </a:bodyPr>
          <a:lstStyle/>
          <a:p>
            <a:r>
              <a:rPr lang="en-GB" sz="1200" b="1" dirty="0" smtClean="0">
                <a:solidFill>
                  <a:srgbClr val="808080">
                    <a:lumMod val="50000"/>
                  </a:srgbClr>
                </a:solidFill>
              </a:rPr>
              <a:t>Warning: If you do not meet the repayments on your loan, your account will go into arrears. This may affect your credit rating, which may limit your ability to access credit in the future. </a:t>
            </a:r>
          </a:p>
        </p:txBody>
      </p:sp>
      <p:sp>
        <p:nvSpPr>
          <p:cNvPr id="22" name="Rectangle 21"/>
          <p:cNvSpPr/>
          <p:nvPr/>
        </p:nvSpPr>
        <p:spPr>
          <a:xfrm>
            <a:off x="175132" y="4239004"/>
            <a:ext cx="8915113" cy="276999"/>
          </a:xfrm>
          <a:prstGeom prst="rect">
            <a:avLst/>
          </a:prstGeom>
          <a:ln>
            <a:solidFill>
              <a:schemeClr val="accent5"/>
            </a:solidFill>
          </a:ln>
        </p:spPr>
        <p:txBody>
          <a:bodyPr wrap="square">
            <a:spAutoFit/>
          </a:bodyPr>
          <a:lstStyle/>
          <a:p>
            <a:r>
              <a:rPr lang="en-GB" sz="1200" b="1" dirty="0">
                <a:solidFill>
                  <a:srgbClr val="4D4D4D"/>
                </a:solidFill>
              </a:rPr>
              <a:t>Warning: If you do not keep up your repayments you may lose your home. </a:t>
            </a:r>
            <a:endParaRPr lang="en-GB" sz="1200" dirty="0">
              <a:solidFill>
                <a:srgbClr val="4D4D4D"/>
              </a:solidFill>
            </a:endParaRPr>
          </a:p>
        </p:txBody>
      </p:sp>
    </p:spTree>
    <p:extLst>
      <p:ext uri="{BB962C8B-B14F-4D97-AF65-F5344CB8AC3E}">
        <p14:creationId xmlns:p14="http://schemas.microsoft.com/office/powerpoint/2010/main" val="1504059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ingle Corner Rectangle 38">
            <a:extLst>
              <a:ext uri="{FF2B5EF4-FFF2-40B4-BE49-F238E27FC236}">
                <a16:creationId xmlns:a16="http://schemas.microsoft.com/office/drawing/2014/main" id="{C5533758-CC92-4B4E-A6C8-00DC7EAD3230}"/>
              </a:ext>
            </a:extLst>
          </p:cNvPr>
          <p:cNvSpPr/>
          <p:nvPr/>
        </p:nvSpPr>
        <p:spPr>
          <a:xfrm rot="10800000">
            <a:off x="70844" y="42950"/>
            <a:ext cx="3997100" cy="5040561"/>
          </a:xfrm>
          <a:prstGeom prst="round1Rect">
            <a:avLst>
              <a:gd name="adj" fmla="val 2506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31" name="Content Placeholder 2">
            <a:extLst>
              <a:ext uri="{FF2B5EF4-FFF2-40B4-BE49-F238E27FC236}">
                <a16:creationId xmlns:a16="http://schemas.microsoft.com/office/drawing/2014/main" id="{D790BDDF-6C72-A64C-8404-A437B86527E8}"/>
              </a:ext>
            </a:extLst>
          </p:cNvPr>
          <p:cNvSpPr>
            <a:spLocks noGrp="1"/>
          </p:cNvSpPr>
          <p:nvPr>
            <p:ph idx="1"/>
          </p:nvPr>
        </p:nvSpPr>
        <p:spPr>
          <a:xfrm>
            <a:off x="293093" y="879563"/>
            <a:ext cx="3486819" cy="3384376"/>
          </a:xfrm>
        </p:spPr>
        <p:txBody>
          <a:bodyPr anchor="ctr">
            <a:normAutofit/>
          </a:bodyPr>
          <a:lstStyle/>
          <a:p>
            <a:pPr marL="0" indent="0">
              <a:spcBef>
                <a:spcPts val="0"/>
              </a:spcBef>
              <a:buNone/>
            </a:pPr>
            <a:r>
              <a:rPr lang="en-GB" sz="4000" b="1" dirty="0" smtClean="0">
                <a:solidFill>
                  <a:srgbClr val="01A2C6"/>
                </a:solidFill>
              </a:rPr>
              <a:t> </a:t>
            </a:r>
            <a:r>
              <a:rPr lang="en-IE" sz="4000" dirty="0" smtClean="0">
                <a:solidFill>
                  <a:schemeClr val="accent2">
                    <a:lumMod val="90000"/>
                    <a:lumOff val="10000"/>
                  </a:schemeClr>
                </a:solidFill>
              </a:rPr>
              <a:t>Achieve </a:t>
            </a:r>
            <a:r>
              <a:rPr lang="en-IE" sz="4000" dirty="0">
                <a:solidFill>
                  <a:schemeClr val="accent2">
                    <a:lumMod val="90000"/>
                    <a:lumOff val="10000"/>
                  </a:schemeClr>
                </a:solidFill>
              </a:rPr>
              <a:t>your</a:t>
            </a:r>
            <a:endParaRPr lang="en-IE" sz="4000" b="1" dirty="0">
              <a:solidFill>
                <a:schemeClr val="accent2">
                  <a:lumMod val="90000"/>
                  <a:lumOff val="10000"/>
                </a:schemeClr>
              </a:solidFill>
            </a:endParaRPr>
          </a:p>
          <a:p>
            <a:pPr marL="0" indent="0">
              <a:spcBef>
                <a:spcPts val="0"/>
              </a:spcBef>
              <a:buNone/>
            </a:pPr>
            <a:r>
              <a:rPr lang="en-IE" sz="4000" b="1" dirty="0">
                <a:solidFill>
                  <a:schemeClr val="accent2">
                    <a:lumMod val="90000"/>
                    <a:lumOff val="10000"/>
                  </a:schemeClr>
                </a:solidFill>
              </a:rPr>
              <a:t>savings goals</a:t>
            </a:r>
            <a:r>
              <a:rPr lang="en-IE" sz="4000" dirty="0">
                <a:solidFill>
                  <a:schemeClr val="accent2">
                    <a:lumMod val="90000"/>
                    <a:lumOff val="10000"/>
                  </a:schemeClr>
                </a:solidFill>
              </a:rPr>
              <a:t>!</a:t>
            </a:r>
          </a:p>
        </p:txBody>
      </p:sp>
      <p:grpSp>
        <p:nvGrpSpPr>
          <p:cNvPr id="3" name="Group 2">
            <a:extLst>
              <a:ext uri="{FF2B5EF4-FFF2-40B4-BE49-F238E27FC236}">
                <a16:creationId xmlns:a16="http://schemas.microsoft.com/office/drawing/2014/main" id="{AFA557D8-39E9-5F44-9741-095E702BEFCF}"/>
              </a:ext>
            </a:extLst>
          </p:cNvPr>
          <p:cNvGrpSpPr/>
          <p:nvPr/>
        </p:nvGrpSpPr>
        <p:grpSpPr>
          <a:xfrm>
            <a:off x="4139952" y="51470"/>
            <a:ext cx="4932039" cy="5040562"/>
            <a:chOff x="4932040" y="989077"/>
            <a:chExt cx="4153942" cy="4102953"/>
          </a:xfrm>
        </p:grpSpPr>
        <p:sp>
          <p:nvSpPr>
            <p:cNvPr id="4" name="Rectangle 3">
              <a:extLst>
                <a:ext uri="{FF2B5EF4-FFF2-40B4-BE49-F238E27FC236}">
                  <a16:creationId xmlns:a16="http://schemas.microsoft.com/office/drawing/2014/main" id="{E729D0D0-1FE3-1B45-8D23-0111C33C6C8F}"/>
                </a:ext>
              </a:extLst>
            </p:cNvPr>
            <p:cNvSpPr/>
            <p:nvPr/>
          </p:nvSpPr>
          <p:spPr>
            <a:xfrm>
              <a:off x="4932040" y="989077"/>
              <a:ext cx="1325726" cy="132572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ectangle 40">
              <a:extLst>
                <a:ext uri="{FF2B5EF4-FFF2-40B4-BE49-F238E27FC236}">
                  <a16:creationId xmlns:a16="http://schemas.microsoft.com/office/drawing/2014/main" id="{264F0ECD-4807-9E47-9D43-7E6655AC80CC}"/>
                </a:ext>
              </a:extLst>
            </p:cNvPr>
            <p:cNvSpPr/>
            <p:nvPr/>
          </p:nvSpPr>
          <p:spPr>
            <a:xfrm>
              <a:off x="4932040" y="3766304"/>
              <a:ext cx="1325726" cy="1325726"/>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Rectangle 42">
              <a:extLst>
                <a:ext uri="{FF2B5EF4-FFF2-40B4-BE49-F238E27FC236}">
                  <a16:creationId xmlns:a16="http://schemas.microsoft.com/office/drawing/2014/main" id="{33EF98E8-D9E5-3948-A71D-E787E02576FA}"/>
                </a:ext>
              </a:extLst>
            </p:cNvPr>
            <p:cNvSpPr/>
            <p:nvPr/>
          </p:nvSpPr>
          <p:spPr>
            <a:xfrm>
              <a:off x="7760256" y="989077"/>
              <a:ext cx="1325726" cy="1325726"/>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ectangle 44">
              <a:extLst>
                <a:ext uri="{FF2B5EF4-FFF2-40B4-BE49-F238E27FC236}">
                  <a16:creationId xmlns:a16="http://schemas.microsoft.com/office/drawing/2014/main" id="{7C4857CD-2BA4-A842-9895-2EB83D4FCFE9}"/>
                </a:ext>
              </a:extLst>
            </p:cNvPr>
            <p:cNvSpPr/>
            <p:nvPr/>
          </p:nvSpPr>
          <p:spPr>
            <a:xfrm>
              <a:off x="4932040" y="2377691"/>
              <a:ext cx="1325726" cy="1325726"/>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a:extLst>
                <a:ext uri="{FF2B5EF4-FFF2-40B4-BE49-F238E27FC236}">
                  <a16:creationId xmlns:a16="http://schemas.microsoft.com/office/drawing/2014/main" id="{2EDAC773-9E02-E742-B282-7083D3F32ADE}"/>
                </a:ext>
              </a:extLst>
            </p:cNvPr>
            <p:cNvSpPr/>
            <p:nvPr/>
          </p:nvSpPr>
          <p:spPr>
            <a:xfrm>
              <a:off x="6346148" y="2377691"/>
              <a:ext cx="1325726" cy="1325726"/>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48">
              <a:extLst>
                <a:ext uri="{FF2B5EF4-FFF2-40B4-BE49-F238E27FC236}">
                  <a16:creationId xmlns:a16="http://schemas.microsoft.com/office/drawing/2014/main" id="{A5DA16A6-C037-5B46-953D-6EAA6B97F339}"/>
                </a:ext>
              </a:extLst>
            </p:cNvPr>
            <p:cNvSpPr/>
            <p:nvPr/>
          </p:nvSpPr>
          <p:spPr>
            <a:xfrm>
              <a:off x="7760256" y="2377691"/>
              <a:ext cx="1325726" cy="1325726"/>
            </a:xfrm>
            <a:prstGeom prst="rect">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Rectangle 50">
              <a:extLst>
                <a:ext uri="{FF2B5EF4-FFF2-40B4-BE49-F238E27FC236}">
                  <a16:creationId xmlns:a16="http://schemas.microsoft.com/office/drawing/2014/main" id="{472FA822-C616-ED42-9C3F-9FDEF83F9364}"/>
                </a:ext>
              </a:extLst>
            </p:cNvPr>
            <p:cNvSpPr/>
            <p:nvPr/>
          </p:nvSpPr>
          <p:spPr>
            <a:xfrm>
              <a:off x="6359487" y="989077"/>
              <a:ext cx="1325726" cy="1325726"/>
            </a:xfrm>
            <a:prstGeom prst="rect">
              <a:avLst/>
            </a:prstGeom>
            <a:blipFill>
              <a:blip r:embed="rId9"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52">
              <a:extLst>
                <a:ext uri="{FF2B5EF4-FFF2-40B4-BE49-F238E27FC236}">
                  <a16:creationId xmlns:a16="http://schemas.microsoft.com/office/drawing/2014/main" id="{F6BC2C34-4EE3-0346-AFAD-006D9925EADB}"/>
                </a:ext>
              </a:extLst>
            </p:cNvPr>
            <p:cNvSpPr/>
            <p:nvPr/>
          </p:nvSpPr>
          <p:spPr>
            <a:xfrm>
              <a:off x="6346148" y="3766304"/>
              <a:ext cx="1325726" cy="1325726"/>
            </a:xfrm>
            <a:prstGeom prst="rect">
              <a:avLst/>
            </a:prstGeom>
            <a:blipFill>
              <a:blip r:embed="rId10"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descr="A picture containing person, indoor, small&#10;&#10;Description automatically generated">
              <a:extLst>
                <a:ext uri="{FF2B5EF4-FFF2-40B4-BE49-F238E27FC236}">
                  <a16:creationId xmlns:a16="http://schemas.microsoft.com/office/drawing/2014/main" id="{EFA85775-0511-AC4D-A6BA-2D548538BAC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760256" y="3770382"/>
              <a:ext cx="1325726" cy="1321648"/>
            </a:xfrm>
            <a:prstGeom prst="rect">
              <a:avLst/>
            </a:prstGeom>
          </p:spPr>
        </p:pic>
      </p:grpSp>
      <p:grpSp>
        <p:nvGrpSpPr>
          <p:cNvPr id="7" name="Group 6">
            <a:extLst>
              <a:ext uri="{FF2B5EF4-FFF2-40B4-BE49-F238E27FC236}">
                <a16:creationId xmlns:a16="http://schemas.microsoft.com/office/drawing/2014/main" id="{A4A02F63-E5B1-E844-A637-99AFF231B60A}"/>
              </a:ext>
            </a:extLst>
          </p:cNvPr>
          <p:cNvGrpSpPr/>
          <p:nvPr/>
        </p:nvGrpSpPr>
        <p:grpSpPr>
          <a:xfrm>
            <a:off x="6660232" y="2692218"/>
            <a:ext cx="2307262" cy="2307262"/>
            <a:chOff x="6307927" y="2533552"/>
            <a:chExt cx="2355720" cy="2355720"/>
          </a:xfrm>
        </p:grpSpPr>
        <p:sp>
          <p:nvSpPr>
            <p:cNvPr id="22" name="Teardrop 21">
              <a:extLst>
                <a:ext uri="{FF2B5EF4-FFF2-40B4-BE49-F238E27FC236}">
                  <a16:creationId xmlns:a16="http://schemas.microsoft.com/office/drawing/2014/main" id="{18971431-D89C-384F-B3C1-B1F5A81D1735}"/>
                </a:ext>
              </a:extLst>
            </p:cNvPr>
            <p:cNvSpPr/>
            <p:nvPr/>
          </p:nvSpPr>
          <p:spPr>
            <a:xfrm rot="5400000">
              <a:off x="6307927" y="2533552"/>
              <a:ext cx="2355720" cy="2355720"/>
            </a:xfrm>
            <a:prstGeom prst="teardrop">
              <a:avLst/>
            </a:prstGeom>
            <a:solidFill>
              <a:srgbClr val="01A2C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Content Placeholder 2">
              <a:extLst>
                <a:ext uri="{FF2B5EF4-FFF2-40B4-BE49-F238E27FC236}">
                  <a16:creationId xmlns:a16="http://schemas.microsoft.com/office/drawing/2014/main" id="{574E5D11-9AAD-304F-8DD4-27AC1FC30D89}"/>
                </a:ext>
              </a:extLst>
            </p:cNvPr>
            <p:cNvSpPr txBox="1">
              <a:spLocks/>
            </p:cNvSpPr>
            <p:nvPr/>
          </p:nvSpPr>
          <p:spPr>
            <a:xfrm>
              <a:off x="6321855" y="2873934"/>
              <a:ext cx="2327865" cy="122413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spcBef>
                  <a:spcPts val="0"/>
                </a:spcBef>
                <a:buFont typeface="Arial" panose="020B0604020202020204" pitchFamily="34" charset="0"/>
                <a:buNone/>
              </a:pPr>
              <a:r>
                <a:rPr lang="en-GB" sz="2400" b="1" dirty="0">
                  <a:solidFill>
                    <a:srgbClr val="FFFFFF"/>
                  </a:solidFill>
                  <a:latin typeface="Calibri" panose="020F0502020204030204" pitchFamily="34" charset="0"/>
                  <a:cs typeface="Calibri" panose="020F0502020204030204" pitchFamily="34" charset="0"/>
                </a:rPr>
                <a:t>Got kids? </a:t>
              </a:r>
            </a:p>
            <a:p>
              <a:pPr marL="0" indent="0" algn="ctr">
                <a:lnSpc>
                  <a:spcPct val="90000"/>
                </a:lnSpc>
                <a:spcBef>
                  <a:spcPts val="0"/>
                </a:spcBef>
                <a:buFont typeface="Arial" panose="020B0604020202020204" pitchFamily="34" charset="0"/>
                <a:buNone/>
              </a:pPr>
              <a:r>
                <a:rPr lang="en-GB" sz="2400" b="1" dirty="0">
                  <a:solidFill>
                    <a:srgbClr val="FFFFFF"/>
                  </a:solidFill>
                  <a:latin typeface="Calibri" panose="020F0502020204030204" pitchFamily="34" charset="0"/>
                  <a:cs typeface="Calibri" panose="020F0502020204030204" pitchFamily="34" charset="0"/>
                </a:rPr>
                <a:t>4 years in </a:t>
              </a:r>
            </a:p>
            <a:p>
              <a:pPr marL="0" indent="0" algn="ctr">
                <a:lnSpc>
                  <a:spcPct val="90000"/>
                </a:lnSpc>
                <a:spcBef>
                  <a:spcPts val="0"/>
                </a:spcBef>
                <a:buFont typeface="Arial" panose="020B0604020202020204" pitchFamily="34" charset="0"/>
                <a:buNone/>
              </a:pPr>
              <a:r>
                <a:rPr lang="en-GB" sz="2400" b="1" dirty="0">
                  <a:solidFill>
                    <a:srgbClr val="FFFFFF"/>
                  </a:solidFill>
                  <a:latin typeface="Calibri" panose="020F0502020204030204" pitchFamily="34" charset="0"/>
                  <a:cs typeface="Calibri" panose="020F0502020204030204" pitchFamily="34" charset="0"/>
                </a:rPr>
                <a:t>college costs*:</a:t>
              </a:r>
            </a:p>
          </p:txBody>
        </p:sp>
        <p:sp>
          <p:nvSpPr>
            <p:cNvPr id="5" name="Rectangle 4">
              <a:extLst>
                <a:ext uri="{FF2B5EF4-FFF2-40B4-BE49-F238E27FC236}">
                  <a16:creationId xmlns:a16="http://schemas.microsoft.com/office/drawing/2014/main" id="{5D9191E6-F45A-CB40-8824-9B5C618CA346}"/>
                </a:ext>
              </a:extLst>
            </p:cNvPr>
            <p:cNvSpPr/>
            <p:nvPr/>
          </p:nvSpPr>
          <p:spPr>
            <a:xfrm>
              <a:off x="6527683" y="3902560"/>
              <a:ext cx="1916209" cy="659905"/>
            </a:xfrm>
            <a:prstGeom prst="rect">
              <a:avLst/>
            </a:prstGeom>
          </p:spPr>
          <p:txBody>
            <a:bodyPr wrap="square">
              <a:spAutoFit/>
            </a:bodyPr>
            <a:lstStyle/>
            <a:p>
              <a:pPr algn="ctr"/>
              <a:r>
                <a:rPr lang="en-GB" b="1" dirty="0">
                  <a:solidFill>
                    <a:srgbClr val="3C1053"/>
                  </a:solidFill>
                  <a:cs typeface="Calibri" panose="020F0502020204030204" pitchFamily="34" charset="0"/>
                </a:rPr>
                <a:t>€20,000 at home </a:t>
              </a:r>
              <a:br>
                <a:rPr lang="en-GB" b="1" dirty="0">
                  <a:solidFill>
                    <a:srgbClr val="3C1053"/>
                  </a:solidFill>
                  <a:cs typeface="Calibri" panose="020F0502020204030204" pitchFamily="34" charset="0"/>
                </a:rPr>
              </a:br>
              <a:r>
                <a:rPr lang="en-GB" b="1" dirty="0">
                  <a:solidFill>
                    <a:srgbClr val="3C1053"/>
                  </a:solidFill>
                  <a:cs typeface="Calibri" panose="020F0502020204030204" pitchFamily="34" charset="0"/>
                </a:rPr>
                <a:t>€36,000 renting </a:t>
              </a:r>
              <a:endParaRPr lang="en-US" b="1" dirty="0">
                <a:solidFill>
                  <a:srgbClr val="3C1053"/>
                </a:solidFill>
              </a:endParaRPr>
            </a:p>
          </p:txBody>
        </p:sp>
      </p:grpSp>
      <p:sp>
        <p:nvSpPr>
          <p:cNvPr id="2" name="TextBox 1"/>
          <p:cNvSpPr txBox="1"/>
          <p:nvPr/>
        </p:nvSpPr>
        <p:spPr>
          <a:xfrm>
            <a:off x="755576" y="4722698"/>
            <a:ext cx="3312368" cy="369332"/>
          </a:xfrm>
          <a:prstGeom prst="rect">
            <a:avLst/>
          </a:prstGeom>
          <a:noFill/>
        </p:spPr>
        <p:txBody>
          <a:bodyPr wrap="square" rtlCol="0">
            <a:spAutoFit/>
          </a:bodyPr>
          <a:lstStyle/>
          <a:p>
            <a:pPr algn="r"/>
            <a:r>
              <a:rPr lang="en-GB" sz="900" dirty="0">
                <a:solidFill>
                  <a:srgbClr val="3C1053"/>
                </a:solidFill>
              </a:rPr>
              <a:t>*Source: Zurich Life Cost of Education Survey 2018. Figures have been rounded to the nearest 1,000</a:t>
            </a:r>
          </a:p>
        </p:txBody>
      </p:sp>
      <p:grpSp>
        <p:nvGrpSpPr>
          <p:cNvPr id="20" name="Group 19">
            <a:extLst>
              <a:ext uri="{FF2B5EF4-FFF2-40B4-BE49-F238E27FC236}">
                <a16:creationId xmlns:a16="http://schemas.microsoft.com/office/drawing/2014/main" id="{142AEADA-69B4-9041-A5C7-12088B93119C}"/>
              </a:ext>
            </a:extLst>
          </p:cNvPr>
          <p:cNvGrpSpPr/>
          <p:nvPr/>
        </p:nvGrpSpPr>
        <p:grpSpPr>
          <a:xfrm>
            <a:off x="6660242" y="166064"/>
            <a:ext cx="2295927" cy="2536046"/>
            <a:chOff x="6386348" y="2533552"/>
            <a:chExt cx="2355720" cy="2602093"/>
          </a:xfrm>
        </p:grpSpPr>
        <p:sp>
          <p:nvSpPr>
            <p:cNvPr id="21" name="Teardrop 20">
              <a:extLst>
                <a:ext uri="{FF2B5EF4-FFF2-40B4-BE49-F238E27FC236}">
                  <a16:creationId xmlns:a16="http://schemas.microsoft.com/office/drawing/2014/main" id="{2A725F27-D9B8-3E4B-BF53-0E8315910F0F}"/>
                </a:ext>
              </a:extLst>
            </p:cNvPr>
            <p:cNvSpPr/>
            <p:nvPr/>
          </p:nvSpPr>
          <p:spPr>
            <a:xfrm rot="16200000" flipV="1">
              <a:off x="6386348" y="2533552"/>
              <a:ext cx="2355720" cy="2355720"/>
            </a:xfrm>
            <a:prstGeom prst="teardrop">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Content Placeholder 2">
              <a:extLst>
                <a:ext uri="{FF2B5EF4-FFF2-40B4-BE49-F238E27FC236}">
                  <a16:creationId xmlns:a16="http://schemas.microsoft.com/office/drawing/2014/main" id="{6FDA94DD-96E3-534F-B039-7F339EFD77D9}"/>
                </a:ext>
              </a:extLst>
            </p:cNvPr>
            <p:cNvSpPr txBox="1">
              <a:spLocks/>
            </p:cNvSpPr>
            <p:nvPr/>
          </p:nvSpPr>
          <p:spPr>
            <a:xfrm>
              <a:off x="6445153" y="3252830"/>
              <a:ext cx="2238110" cy="188281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IE" sz="2400" b="1" dirty="0">
                  <a:solidFill>
                    <a:srgbClr val="FFFFFF"/>
                  </a:solidFill>
                  <a:latin typeface="Calibri" panose="020F0502020204030204" pitchFamily="34" charset="0"/>
                  <a:cs typeface="Calibri" panose="020F0502020204030204" pitchFamily="34" charset="0"/>
                </a:rPr>
                <a:t>Saving for a</a:t>
              </a:r>
              <a:br>
                <a:rPr lang="en-IE" sz="2400" b="1" dirty="0">
                  <a:solidFill>
                    <a:srgbClr val="FFFFFF"/>
                  </a:solidFill>
                  <a:latin typeface="Calibri" panose="020F0502020204030204" pitchFamily="34" charset="0"/>
                  <a:cs typeface="Calibri" panose="020F0502020204030204" pitchFamily="34" charset="0"/>
                </a:rPr>
              </a:br>
              <a:r>
                <a:rPr lang="en-IE" sz="2400" b="1" dirty="0" smtClean="0">
                  <a:solidFill>
                    <a:srgbClr val="FFFFFF"/>
                  </a:solidFill>
                  <a:latin typeface="Calibri" panose="020F0502020204030204" pitchFamily="34" charset="0"/>
                  <a:cs typeface="Calibri" panose="020F0502020204030204" pitchFamily="34" charset="0"/>
                </a:rPr>
                <a:t>Rainy Day?</a:t>
              </a:r>
              <a:endParaRPr lang="en-IE" sz="2400" b="1" dirty="0">
                <a:solidFill>
                  <a:srgbClr val="FFFFFF"/>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17263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Frame 9">
            <a:extLst>
              <a:ext uri="{FF2B5EF4-FFF2-40B4-BE49-F238E27FC236}">
                <a16:creationId xmlns:a16="http://schemas.microsoft.com/office/drawing/2014/main" id="{999A1DA2-4529-FB42-89B4-2B69DBDADAAB}"/>
              </a:ext>
            </a:extLst>
          </p:cNvPr>
          <p:cNvSpPr/>
          <p:nvPr/>
        </p:nvSpPr>
        <p:spPr>
          <a:xfrm>
            <a:off x="0" y="0"/>
            <a:ext cx="9144000" cy="5143500"/>
          </a:xfrm>
          <a:prstGeom prst="frame">
            <a:avLst>
              <a:gd name="adj1" fmla="val 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sp>
        <p:nvSpPr>
          <p:cNvPr id="11" name="Round Single Corner Rectangle 10">
            <a:extLst>
              <a:ext uri="{FF2B5EF4-FFF2-40B4-BE49-F238E27FC236}">
                <a16:creationId xmlns:a16="http://schemas.microsoft.com/office/drawing/2014/main" id="{81AA9F6E-2663-154D-9B6D-85DC6FF46CAD}"/>
              </a:ext>
            </a:extLst>
          </p:cNvPr>
          <p:cNvSpPr/>
          <p:nvPr/>
        </p:nvSpPr>
        <p:spPr>
          <a:xfrm rot="10800000">
            <a:off x="4283968" y="10235"/>
            <a:ext cx="4860032" cy="967040"/>
          </a:xfrm>
          <a:prstGeom prst="round1Rect">
            <a:avLst>
              <a:gd name="adj" fmla="val 364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endParaRPr>
          </a:p>
        </p:txBody>
      </p:sp>
      <p:sp>
        <p:nvSpPr>
          <p:cNvPr id="32" name="Rectangle 31">
            <a:extLst>
              <a:ext uri="{FF2B5EF4-FFF2-40B4-BE49-F238E27FC236}">
                <a16:creationId xmlns:a16="http://schemas.microsoft.com/office/drawing/2014/main" id="{BA52C2C3-70AA-7043-BC95-EAFD3D0C1A24}"/>
              </a:ext>
            </a:extLst>
          </p:cNvPr>
          <p:cNvSpPr/>
          <p:nvPr/>
        </p:nvSpPr>
        <p:spPr>
          <a:xfrm>
            <a:off x="654282" y="207931"/>
            <a:ext cx="8228594" cy="584775"/>
          </a:xfrm>
          <a:prstGeom prst="rect">
            <a:avLst/>
          </a:prstGeom>
        </p:spPr>
        <p:txBody>
          <a:bodyPr wrap="square">
            <a:spAutoFit/>
          </a:bodyPr>
          <a:lstStyle/>
          <a:p>
            <a:pPr algn="r"/>
            <a:r>
              <a:rPr lang="en-GB" sz="3200" b="1" dirty="0" smtClean="0">
                <a:solidFill>
                  <a:srgbClr val="3C1053"/>
                </a:solidFill>
              </a:rPr>
              <a:t>Expert Advice Essential </a:t>
            </a:r>
          </a:p>
        </p:txBody>
      </p:sp>
      <p:sp>
        <p:nvSpPr>
          <p:cNvPr id="48" name="Round Single Corner Rectangle 47">
            <a:extLst>
              <a:ext uri="{FF2B5EF4-FFF2-40B4-BE49-F238E27FC236}">
                <a16:creationId xmlns:a16="http://schemas.microsoft.com/office/drawing/2014/main" id="{8A8A6D32-2C16-1746-AFEB-E750E5BA02DB}"/>
              </a:ext>
            </a:extLst>
          </p:cNvPr>
          <p:cNvSpPr/>
          <p:nvPr/>
        </p:nvSpPr>
        <p:spPr>
          <a:xfrm rot="10800000">
            <a:off x="6228184" y="1816748"/>
            <a:ext cx="2654692" cy="2487279"/>
          </a:xfrm>
          <a:prstGeom prst="round1Rect">
            <a:avLst>
              <a:gd name="adj" fmla="val 24527"/>
            </a:avLst>
          </a:prstGeom>
          <a:solidFill>
            <a:srgbClr val="C8E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51" name="Round Single Corner Rectangle 50">
            <a:extLst>
              <a:ext uri="{FF2B5EF4-FFF2-40B4-BE49-F238E27FC236}">
                <a16:creationId xmlns:a16="http://schemas.microsoft.com/office/drawing/2014/main" id="{93633797-8595-4149-9293-152BA1545FCF}"/>
              </a:ext>
            </a:extLst>
          </p:cNvPr>
          <p:cNvSpPr/>
          <p:nvPr/>
        </p:nvSpPr>
        <p:spPr>
          <a:xfrm rot="10800000">
            <a:off x="3256077" y="1816748"/>
            <a:ext cx="2654692" cy="2487279"/>
          </a:xfrm>
          <a:prstGeom prst="round1Rect">
            <a:avLst>
              <a:gd name="adj" fmla="val 24527"/>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53" name="Round Single Corner Rectangle 52">
            <a:extLst>
              <a:ext uri="{FF2B5EF4-FFF2-40B4-BE49-F238E27FC236}">
                <a16:creationId xmlns:a16="http://schemas.microsoft.com/office/drawing/2014/main" id="{1F8B3324-10AE-814A-9DDD-11F30CFAD407}"/>
              </a:ext>
            </a:extLst>
          </p:cNvPr>
          <p:cNvSpPr/>
          <p:nvPr/>
        </p:nvSpPr>
        <p:spPr>
          <a:xfrm rot="10800000">
            <a:off x="283971" y="1816748"/>
            <a:ext cx="2654692" cy="2487279"/>
          </a:xfrm>
          <a:prstGeom prst="round1Rect">
            <a:avLst>
              <a:gd name="adj" fmla="val 24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FFFFFF"/>
              </a:solidFill>
            </a:endParaRPr>
          </a:p>
        </p:txBody>
      </p:sp>
      <p:sp>
        <p:nvSpPr>
          <p:cNvPr id="56" name="Rectangle 55">
            <a:extLst>
              <a:ext uri="{FF2B5EF4-FFF2-40B4-BE49-F238E27FC236}">
                <a16:creationId xmlns:a16="http://schemas.microsoft.com/office/drawing/2014/main" id="{72125075-B376-8640-8183-2DE96AEFFCDF}"/>
              </a:ext>
            </a:extLst>
          </p:cNvPr>
          <p:cNvSpPr/>
          <p:nvPr/>
        </p:nvSpPr>
        <p:spPr>
          <a:xfrm>
            <a:off x="283972" y="1844124"/>
            <a:ext cx="2654691"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FF"/>
                </a:solidFill>
              </a:rPr>
              <a:t>Before</a:t>
            </a:r>
          </a:p>
          <a:p>
            <a:pPr algn="ctr"/>
            <a:r>
              <a:rPr lang="en-GB" sz="2800" b="1" dirty="0">
                <a:solidFill>
                  <a:srgbClr val="FFFFFF"/>
                </a:solidFill>
              </a:rPr>
              <a:t>Retirement</a:t>
            </a:r>
          </a:p>
        </p:txBody>
      </p:sp>
      <p:sp>
        <p:nvSpPr>
          <p:cNvPr id="57" name="Rectangle 56">
            <a:extLst>
              <a:ext uri="{FF2B5EF4-FFF2-40B4-BE49-F238E27FC236}">
                <a16:creationId xmlns:a16="http://schemas.microsoft.com/office/drawing/2014/main" id="{5D5A3BF0-666E-674E-A913-9EB65635E14E}"/>
              </a:ext>
            </a:extLst>
          </p:cNvPr>
          <p:cNvSpPr/>
          <p:nvPr/>
        </p:nvSpPr>
        <p:spPr>
          <a:xfrm>
            <a:off x="3296336" y="1844124"/>
            <a:ext cx="2654691"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FFFFFF"/>
                </a:solidFill>
              </a:rPr>
              <a:t>At</a:t>
            </a:r>
          </a:p>
          <a:p>
            <a:pPr algn="ctr"/>
            <a:r>
              <a:rPr lang="en-GB" sz="2800" b="1" dirty="0">
                <a:solidFill>
                  <a:srgbClr val="FFFFFF"/>
                </a:solidFill>
              </a:rPr>
              <a:t>Retirement</a:t>
            </a:r>
          </a:p>
        </p:txBody>
      </p:sp>
      <p:sp>
        <p:nvSpPr>
          <p:cNvPr id="58" name="Rectangle 57">
            <a:extLst>
              <a:ext uri="{FF2B5EF4-FFF2-40B4-BE49-F238E27FC236}">
                <a16:creationId xmlns:a16="http://schemas.microsoft.com/office/drawing/2014/main" id="{3F7E9976-276B-FC4D-B075-35DD3508771E}"/>
              </a:ext>
            </a:extLst>
          </p:cNvPr>
          <p:cNvSpPr/>
          <p:nvPr/>
        </p:nvSpPr>
        <p:spPr>
          <a:xfrm>
            <a:off x="6228192" y="1844124"/>
            <a:ext cx="2631847" cy="2304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3C1053"/>
                </a:solidFill>
              </a:rPr>
              <a:t>In</a:t>
            </a:r>
          </a:p>
          <a:p>
            <a:pPr algn="ctr"/>
            <a:r>
              <a:rPr lang="en-GB" sz="2800" b="1" dirty="0">
                <a:solidFill>
                  <a:srgbClr val="3C1053"/>
                </a:solidFill>
              </a:rPr>
              <a:t>Retirement</a:t>
            </a:r>
          </a:p>
        </p:txBody>
      </p:sp>
    </p:spTree>
    <p:extLst>
      <p:ext uri="{BB962C8B-B14F-4D97-AF65-F5344CB8AC3E}">
        <p14:creationId xmlns:p14="http://schemas.microsoft.com/office/powerpoint/2010/main" val="7410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415196E6-E730-AF49-8558-F9C8BC86AA02}"/>
              </a:ext>
            </a:extLst>
          </p:cNvPr>
          <p:cNvSpPr/>
          <p:nvPr/>
        </p:nvSpPr>
        <p:spPr>
          <a:xfrm rot="10800000">
            <a:off x="3777984" y="-25041"/>
            <a:ext cx="5366016" cy="928111"/>
          </a:xfrm>
          <a:prstGeom prst="round1Rect">
            <a:avLst>
              <a:gd name="adj" fmla="val 25061"/>
            </a:avLst>
          </a:prstGeom>
          <a:solidFill>
            <a:srgbClr val="05A1C5">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23554" name="Picture 2" descr="H:\Critical\Brand\Imagery\Approved images\220218\iStock-91607580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0889" y="-5992"/>
            <a:ext cx="3577032"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9424" y="1166826"/>
            <a:ext cx="5400600" cy="256993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sz="2000" b="1" dirty="0"/>
              <a:t>Over 45 years experience </a:t>
            </a:r>
          </a:p>
          <a:p>
            <a:pPr marL="285750" indent="-285750">
              <a:spcAft>
                <a:spcPts val="600"/>
              </a:spcAft>
              <a:buFont typeface="Arial" panose="020B0604020202020204" pitchFamily="34" charset="0"/>
              <a:buChar char="•"/>
            </a:pPr>
            <a:r>
              <a:rPr lang="en-GB" sz="2000" b="1" dirty="0"/>
              <a:t>Public Sector Trade Unions &amp; Affinities</a:t>
            </a:r>
          </a:p>
          <a:p>
            <a:pPr marL="285750" indent="-285750">
              <a:spcAft>
                <a:spcPts val="600"/>
              </a:spcAft>
              <a:buFont typeface="Arial" panose="020B0604020202020204" pitchFamily="34" charset="0"/>
              <a:buChar char="•"/>
            </a:pPr>
            <a:r>
              <a:rPr lang="en-GB" sz="2000" b="1" dirty="0" smtClean="0"/>
              <a:t>351 employees </a:t>
            </a:r>
            <a:r>
              <a:rPr lang="en-GB" sz="2000" b="1" dirty="0"/>
              <a:t>serving over 250,000 customers with 429,000 policies</a:t>
            </a:r>
          </a:p>
          <a:p>
            <a:pPr marL="285750" indent="-285750">
              <a:spcAft>
                <a:spcPts val="600"/>
              </a:spcAft>
              <a:buFont typeface="Arial" panose="020B0604020202020204" pitchFamily="34" charset="0"/>
              <a:buChar char="•"/>
            </a:pPr>
            <a:r>
              <a:rPr lang="en-GB" sz="2000" b="1" dirty="0"/>
              <a:t>Award winning customer service </a:t>
            </a:r>
          </a:p>
          <a:p>
            <a:pPr marL="285750" indent="-285750">
              <a:spcAft>
                <a:spcPts val="600"/>
              </a:spcAft>
              <a:buFont typeface="Arial" panose="020B0604020202020204" pitchFamily="34" charset="0"/>
              <a:buChar char="•"/>
            </a:pPr>
            <a:r>
              <a:rPr lang="en-GB" sz="2000" b="1" dirty="0"/>
              <a:t>Broker model – better choice for members</a:t>
            </a:r>
          </a:p>
          <a:p>
            <a:pPr marL="285750" indent="-285750">
              <a:spcAft>
                <a:spcPts val="600"/>
              </a:spcAft>
              <a:buFont typeface="Arial" panose="020B0604020202020204" pitchFamily="34" charset="0"/>
              <a:buChar char="•"/>
            </a:pPr>
            <a:endParaRPr lang="en-GB" sz="1600" b="1" dirty="0"/>
          </a:p>
        </p:txBody>
      </p:sp>
      <p:sp>
        <p:nvSpPr>
          <p:cNvPr id="2" name="Slide Number Placeholder 1"/>
          <p:cNvSpPr>
            <a:spLocks noGrp="1"/>
          </p:cNvSpPr>
          <p:nvPr>
            <p:ph type="sldNum" sz="quarter" idx="12"/>
          </p:nvPr>
        </p:nvSpPr>
        <p:spPr>
          <a:xfrm>
            <a:off x="6974904" y="4761924"/>
            <a:ext cx="2133600" cy="273844"/>
          </a:xfrm>
        </p:spPr>
        <p:txBody>
          <a:bodyPr/>
          <a:lstStyle/>
          <a:p>
            <a:fld id="{1798E342-4FAE-49E0-B619-04C486A7D5D9}" type="slidenum">
              <a:rPr lang="en-GB" smtClean="0">
                <a:solidFill>
                  <a:srgbClr val="FFFFFF"/>
                </a:solidFill>
              </a:rPr>
              <a:pPr/>
              <a:t>3</a:t>
            </a:fld>
            <a:endParaRPr lang="en-GB" dirty="0">
              <a:solidFill>
                <a:srgbClr val="FFFFFF"/>
              </a:solidFill>
            </a:endParaRPr>
          </a:p>
        </p:txBody>
      </p:sp>
      <p:sp>
        <p:nvSpPr>
          <p:cNvPr id="7" name="TextBox 6"/>
          <p:cNvSpPr txBox="1"/>
          <p:nvPr/>
        </p:nvSpPr>
        <p:spPr>
          <a:xfrm>
            <a:off x="4211960" y="3497466"/>
            <a:ext cx="4594702" cy="1431161"/>
          </a:xfrm>
          <a:prstGeom prst="rect">
            <a:avLst/>
          </a:prstGeom>
          <a:noFill/>
        </p:spPr>
        <p:txBody>
          <a:bodyPr wrap="square" rtlCol="0">
            <a:spAutoFit/>
          </a:bodyPr>
          <a:lstStyle/>
          <a:p>
            <a:r>
              <a:rPr lang="en-IE" sz="1600" b="1" dirty="0" smtClean="0"/>
              <a:t>Part of one of the world’s leading assurance organisations</a:t>
            </a:r>
          </a:p>
          <a:p>
            <a:endParaRPr lang="en-IE" sz="1100" dirty="0"/>
          </a:p>
          <a:p>
            <a:r>
              <a:rPr lang="en-IE" sz="1100" dirty="0" smtClean="0"/>
              <a:t>Founded more than a century ago in Winnipeg, Canada, Great-West </a:t>
            </a:r>
            <a:r>
              <a:rPr lang="en-IE" sz="1100" dirty="0" err="1" smtClean="0"/>
              <a:t>Lifeco</a:t>
            </a:r>
            <a:r>
              <a:rPr lang="en-IE" sz="1100" dirty="0" smtClean="0"/>
              <a:t> and its subsidiaries, including the Great-West Life Assurance Company, have a record for financial strength, earnings stability and consistently high ratings from the independent ratings agencies.</a:t>
            </a:r>
            <a:endParaRPr lang="en-IE" sz="1100" dirty="0"/>
          </a:p>
        </p:txBody>
      </p:sp>
      <p:sp>
        <p:nvSpPr>
          <p:cNvPr id="6" name="TextBox 5"/>
          <p:cNvSpPr txBox="1"/>
          <p:nvPr/>
        </p:nvSpPr>
        <p:spPr>
          <a:xfrm>
            <a:off x="4788024" y="90862"/>
            <a:ext cx="5616624" cy="707886"/>
          </a:xfrm>
          <a:prstGeom prst="rect">
            <a:avLst/>
          </a:prstGeom>
          <a:noFill/>
        </p:spPr>
        <p:txBody>
          <a:bodyPr wrap="square" rtlCol="0">
            <a:spAutoFit/>
          </a:bodyPr>
          <a:lstStyle/>
          <a:p>
            <a:r>
              <a:rPr lang="en-GB" sz="4000" b="1" dirty="0">
                <a:solidFill>
                  <a:schemeClr val="bg1"/>
                </a:solidFill>
              </a:rPr>
              <a:t>About </a:t>
            </a:r>
            <a:r>
              <a:rPr lang="en-GB" sz="4000" b="1" dirty="0" smtClean="0">
                <a:solidFill>
                  <a:schemeClr val="bg1"/>
                </a:solidFill>
              </a:rPr>
              <a:t>Cornmarket</a:t>
            </a:r>
            <a:endParaRPr lang="en-GB" sz="4000" b="1" dirty="0">
              <a:solidFill>
                <a:schemeClr val="bg1"/>
              </a:solidFill>
            </a:endParaRPr>
          </a:p>
        </p:txBody>
      </p:sp>
    </p:spTree>
    <p:extLst>
      <p:ext uri="{BB962C8B-B14F-4D97-AF65-F5344CB8AC3E}">
        <p14:creationId xmlns:p14="http://schemas.microsoft.com/office/powerpoint/2010/main" val="399251304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9" name="Round Single Corner Rectangle 38">
            <a:extLst>
              <a:ext uri="{FF2B5EF4-FFF2-40B4-BE49-F238E27FC236}">
                <a16:creationId xmlns:a16="http://schemas.microsoft.com/office/drawing/2014/main" id="{86B1172A-357D-F741-9793-6715D723481B}"/>
              </a:ext>
            </a:extLst>
          </p:cNvPr>
          <p:cNvSpPr/>
          <p:nvPr/>
        </p:nvSpPr>
        <p:spPr>
          <a:xfrm rot="10800000">
            <a:off x="5350100" y="35999"/>
            <a:ext cx="3752970" cy="5107501"/>
          </a:xfrm>
          <a:prstGeom prst="round1Rect">
            <a:avLst>
              <a:gd name="adj" fmla="val 15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srgbClr val="FFFFFF"/>
              </a:solidFill>
            </a:endParaRPr>
          </a:p>
        </p:txBody>
      </p:sp>
      <p:sp>
        <p:nvSpPr>
          <p:cNvPr id="12" name="Rounded Rectangle 11">
            <a:extLst>
              <a:ext uri="{FF2B5EF4-FFF2-40B4-BE49-F238E27FC236}">
                <a16:creationId xmlns:a16="http://schemas.microsoft.com/office/drawing/2014/main" id="{88987587-FE29-A24E-94CE-089E5C9E54AA}"/>
              </a:ext>
            </a:extLst>
          </p:cNvPr>
          <p:cNvSpPr/>
          <p:nvPr/>
        </p:nvSpPr>
        <p:spPr>
          <a:xfrm>
            <a:off x="-282802" y="3808209"/>
            <a:ext cx="3227802" cy="56089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14" name="Rounded Rectangle 13">
            <a:extLst>
              <a:ext uri="{FF2B5EF4-FFF2-40B4-BE49-F238E27FC236}">
                <a16:creationId xmlns:a16="http://schemas.microsoft.com/office/drawing/2014/main" id="{61820AFA-274C-7E49-BCEC-659247336819}"/>
              </a:ext>
            </a:extLst>
          </p:cNvPr>
          <p:cNvSpPr/>
          <p:nvPr/>
        </p:nvSpPr>
        <p:spPr>
          <a:xfrm>
            <a:off x="-282804" y="1533618"/>
            <a:ext cx="5142836" cy="56089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15" name="Rectangle 14">
            <a:extLst>
              <a:ext uri="{FF2B5EF4-FFF2-40B4-BE49-F238E27FC236}">
                <a16:creationId xmlns:a16="http://schemas.microsoft.com/office/drawing/2014/main" id="{3FC5CE74-F344-FD4B-8130-11D1F8DB03A9}"/>
              </a:ext>
            </a:extLst>
          </p:cNvPr>
          <p:cNvSpPr/>
          <p:nvPr/>
        </p:nvSpPr>
        <p:spPr>
          <a:xfrm>
            <a:off x="65900" y="1586165"/>
            <a:ext cx="6192688" cy="461665"/>
          </a:xfrm>
          <a:prstGeom prst="rect">
            <a:avLst/>
          </a:prstGeom>
        </p:spPr>
        <p:txBody>
          <a:bodyPr wrap="square" anchor="ctr">
            <a:spAutoFit/>
          </a:bodyPr>
          <a:lstStyle/>
          <a:p>
            <a:pPr>
              <a:spcBef>
                <a:spcPct val="0"/>
              </a:spcBef>
              <a:defRPr/>
            </a:pPr>
            <a:r>
              <a:rPr lang="en-IE" altLang="en-US" sz="2400" b="1" dirty="0">
                <a:solidFill>
                  <a:srgbClr val="FFFFFF"/>
                </a:solidFill>
                <a:cs typeface="Times New Roman" pitchFamily="18" charset="0"/>
              </a:rPr>
              <a:t>People who are </a:t>
            </a:r>
            <a:r>
              <a:rPr lang="en-IE" altLang="en-US" sz="2400" b="1" dirty="0">
                <a:solidFill>
                  <a:srgbClr val="3C1053"/>
                </a:solidFill>
                <a:cs typeface="Times New Roman" pitchFamily="18" charset="0"/>
              </a:rPr>
              <a:t>Working </a:t>
            </a:r>
            <a:r>
              <a:rPr lang="en-IE" altLang="en-US" sz="2400" b="1" dirty="0">
                <a:solidFill>
                  <a:srgbClr val="C6E3ED"/>
                </a:solidFill>
                <a:cs typeface="Times New Roman" pitchFamily="18" charset="0"/>
              </a:rPr>
              <a:t>Vs Retired</a:t>
            </a:r>
          </a:p>
        </p:txBody>
      </p:sp>
      <p:sp>
        <p:nvSpPr>
          <p:cNvPr id="16" name="Rounded Rectangle 15">
            <a:extLst>
              <a:ext uri="{FF2B5EF4-FFF2-40B4-BE49-F238E27FC236}">
                <a16:creationId xmlns:a16="http://schemas.microsoft.com/office/drawing/2014/main" id="{8CBA69B5-54B7-9648-B8F8-7D9F4AB195BE}"/>
              </a:ext>
            </a:extLst>
          </p:cNvPr>
          <p:cNvSpPr/>
          <p:nvPr/>
        </p:nvSpPr>
        <p:spPr>
          <a:xfrm>
            <a:off x="-282804" y="2291814"/>
            <a:ext cx="4854804" cy="56089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17" name="Text Box 4">
            <a:extLst>
              <a:ext uri="{FF2B5EF4-FFF2-40B4-BE49-F238E27FC236}">
                <a16:creationId xmlns:a16="http://schemas.microsoft.com/office/drawing/2014/main" id="{3A47BBF5-35D0-0146-9890-EBEAAF6C82F2}"/>
              </a:ext>
            </a:extLst>
          </p:cNvPr>
          <p:cNvSpPr txBox="1">
            <a:spLocks noChangeArrowheads="1"/>
          </p:cNvSpPr>
          <p:nvPr/>
        </p:nvSpPr>
        <p:spPr bwMode="auto">
          <a:xfrm>
            <a:off x="357004" y="2310648"/>
            <a:ext cx="1118652" cy="523220"/>
          </a:xfrm>
          <a:prstGeom prst="rect">
            <a:avLst/>
          </a:prstGeom>
          <a:noFill/>
          <a:ln w="25400">
            <a:noFill/>
            <a:miter lim="800000"/>
            <a:headEnd/>
            <a:tailEnd/>
          </a:ln>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en-IE" altLang="en-US" sz="2800" b="1" dirty="0">
                <a:solidFill>
                  <a:srgbClr val="FFFFFF"/>
                </a:solidFill>
                <a:latin typeface="Calibri" pitchFamily="34" charset="0"/>
                <a:cs typeface="Times New Roman" pitchFamily="18" charset="0"/>
              </a:rPr>
              <a:t>1950</a:t>
            </a:r>
          </a:p>
        </p:txBody>
      </p:sp>
      <p:grpSp>
        <p:nvGrpSpPr>
          <p:cNvPr id="18" name="Group 17">
            <a:extLst>
              <a:ext uri="{FF2B5EF4-FFF2-40B4-BE49-F238E27FC236}">
                <a16:creationId xmlns:a16="http://schemas.microsoft.com/office/drawing/2014/main" id="{916CE94B-5F3C-BD4C-B407-B4FCD0033086}"/>
              </a:ext>
            </a:extLst>
          </p:cNvPr>
          <p:cNvGrpSpPr/>
          <p:nvPr/>
        </p:nvGrpSpPr>
        <p:grpSpPr>
          <a:xfrm>
            <a:off x="1589695" y="2345332"/>
            <a:ext cx="2467447" cy="434491"/>
            <a:chOff x="1037868" y="1909655"/>
            <a:chExt cx="2467447" cy="434491"/>
          </a:xfrm>
        </p:grpSpPr>
        <p:pic>
          <p:nvPicPr>
            <p:cNvPr id="19" name="Graphic 18" descr="Man">
              <a:extLst>
                <a:ext uri="{FF2B5EF4-FFF2-40B4-BE49-F238E27FC236}">
                  <a16:creationId xmlns:a16="http://schemas.microsoft.com/office/drawing/2014/main" id="{DEB815E9-5AB3-034D-84F7-71984E8B3CC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37868" y="1909655"/>
              <a:ext cx="434491" cy="434491"/>
            </a:xfrm>
            <a:prstGeom prst="rect">
              <a:avLst/>
            </a:prstGeom>
          </p:spPr>
        </p:pic>
        <p:pic>
          <p:nvPicPr>
            <p:cNvPr id="20" name="Graphic 19" descr="Man">
              <a:extLst>
                <a:ext uri="{FF2B5EF4-FFF2-40B4-BE49-F238E27FC236}">
                  <a16:creationId xmlns:a16="http://schemas.microsoft.com/office/drawing/2014/main" id="{A5F6E7A7-0F47-DA4E-A8EE-E2DDE51C46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376694" y="1909655"/>
              <a:ext cx="434491" cy="434491"/>
            </a:xfrm>
            <a:prstGeom prst="rect">
              <a:avLst/>
            </a:prstGeom>
          </p:spPr>
        </p:pic>
        <p:pic>
          <p:nvPicPr>
            <p:cNvPr id="21" name="Graphic 20" descr="Man">
              <a:extLst>
                <a:ext uri="{FF2B5EF4-FFF2-40B4-BE49-F238E27FC236}">
                  <a16:creationId xmlns:a16="http://schemas.microsoft.com/office/drawing/2014/main" id="{6338848E-0407-ED49-A92B-55125DD01D3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715520" y="1909655"/>
              <a:ext cx="434491" cy="434491"/>
            </a:xfrm>
            <a:prstGeom prst="rect">
              <a:avLst/>
            </a:prstGeom>
          </p:spPr>
        </p:pic>
        <p:pic>
          <p:nvPicPr>
            <p:cNvPr id="22" name="Graphic 21" descr="Man">
              <a:extLst>
                <a:ext uri="{FF2B5EF4-FFF2-40B4-BE49-F238E27FC236}">
                  <a16:creationId xmlns:a16="http://schemas.microsoft.com/office/drawing/2014/main" id="{6007C19A-22CA-DF47-B555-6BC09110C8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054346" y="1909655"/>
              <a:ext cx="434491" cy="434491"/>
            </a:xfrm>
            <a:prstGeom prst="rect">
              <a:avLst/>
            </a:prstGeom>
          </p:spPr>
        </p:pic>
        <p:pic>
          <p:nvPicPr>
            <p:cNvPr id="23" name="Graphic 22" descr="Man">
              <a:extLst>
                <a:ext uri="{FF2B5EF4-FFF2-40B4-BE49-F238E27FC236}">
                  <a16:creationId xmlns:a16="http://schemas.microsoft.com/office/drawing/2014/main" id="{54FDFA47-3C05-D740-AA99-EB5EC4C92FC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393172" y="1909655"/>
              <a:ext cx="434491" cy="434491"/>
            </a:xfrm>
            <a:prstGeom prst="rect">
              <a:avLst/>
            </a:prstGeom>
          </p:spPr>
        </p:pic>
        <p:pic>
          <p:nvPicPr>
            <p:cNvPr id="24" name="Graphic 23" descr="Man">
              <a:extLst>
                <a:ext uri="{FF2B5EF4-FFF2-40B4-BE49-F238E27FC236}">
                  <a16:creationId xmlns:a16="http://schemas.microsoft.com/office/drawing/2014/main" id="{79D6E235-D4C4-3A4C-B44B-F5C81548538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731998" y="1909655"/>
              <a:ext cx="434491" cy="434491"/>
            </a:xfrm>
            <a:prstGeom prst="rect">
              <a:avLst/>
            </a:prstGeom>
          </p:spPr>
        </p:pic>
        <p:pic>
          <p:nvPicPr>
            <p:cNvPr id="25" name="Graphic 24" descr="Man">
              <a:extLst>
                <a:ext uri="{FF2B5EF4-FFF2-40B4-BE49-F238E27FC236}">
                  <a16:creationId xmlns:a16="http://schemas.microsoft.com/office/drawing/2014/main" id="{AE0506C8-7A67-EE4C-B185-FAB4C30A3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70824" y="1909655"/>
              <a:ext cx="434491" cy="434491"/>
            </a:xfrm>
            <a:prstGeom prst="rect">
              <a:avLst/>
            </a:prstGeom>
          </p:spPr>
        </p:pic>
      </p:grpSp>
      <p:sp>
        <p:nvSpPr>
          <p:cNvPr id="27" name="Rounded Rectangle 26">
            <a:extLst>
              <a:ext uri="{FF2B5EF4-FFF2-40B4-BE49-F238E27FC236}">
                <a16:creationId xmlns:a16="http://schemas.microsoft.com/office/drawing/2014/main" id="{5313E761-DD2B-6841-BE12-CD9E47501335}"/>
              </a:ext>
            </a:extLst>
          </p:cNvPr>
          <p:cNvSpPr/>
          <p:nvPr/>
        </p:nvSpPr>
        <p:spPr>
          <a:xfrm>
            <a:off x="-282805" y="3050010"/>
            <a:ext cx="3966481" cy="56089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28" name="Text Box 4">
            <a:extLst>
              <a:ext uri="{FF2B5EF4-FFF2-40B4-BE49-F238E27FC236}">
                <a16:creationId xmlns:a16="http://schemas.microsoft.com/office/drawing/2014/main" id="{19D3A915-0D05-C34D-98AA-4F7EF78B68FB}"/>
              </a:ext>
            </a:extLst>
          </p:cNvPr>
          <p:cNvSpPr txBox="1">
            <a:spLocks noChangeArrowheads="1"/>
          </p:cNvSpPr>
          <p:nvPr/>
        </p:nvSpPr>
        <p:spPr bwMode="auto">
          <a:xfrm>
            <a:off x="357004" y="3064458"/>
            <a:ext cx="1118652" cy="523220"/>
          </a:xfrm>
          <a:prstGeom prst="rect">
            <a:avLst/>
          </a:prstGeom>
          <a:noFill/>
          <a:ln w="25400">
            <a:noFill/>
            <a:miter lim="800000"/>
            <a:headEnd/>
            <a:tailEnd/>
          </a:ln>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en-IE" altLang="en-US" sz="2800" b="1" dirty="0">
                <a:solidFill>
                  <a:srgbClr val="FFFFFF"/>
                </a:solidFill>
                <a:latin typeface="Calibri" pitchFamily="34" charset="0"/>
                <a:cs typeface="Times New Roman" pitchFamily="18" charset="0"/>
              </a:rPr>
              <a:t>2012</a:t>
            </a:r>
          </a:p>
        </p:txBody>
      </p:sp>
      <p:sp>
        <p:nvSpPr>
          <p:cNvPr id="29" name="Frame 28">
            <a:extLst>
              <a:ext uri="{FF2B5EF4-FFF2-40B4-BE49-F238E27FC236}">
                <a16:creationId xmlns:a16="http://schemas.microsoft.com/office/drawing/2014/main" id="{21DC486D-2AC8-0544-A03C-7FC0766F98DE}"/>
              </a:ext>
            </a:extLst>
          </p:cNvPr>
          <p:cNvSpPr/>
          <p:nvPr/>
        </p:nvSpPr>
        <p:spPr>
          <a:xfrm>
            <a:off x="0" y="0"/>
            <a:ext cx="9144000" cy="5143500"/>
          </a:xfrm>
          <a:prstGeom prst="frame">
            <a:avLst>
              <a:gd name="adj1" fmla="val 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pic>
        <p:nvPicPr>
          <p:cNvPr id="34" name="Graphic 33" descr="Man">
            <a:extLst>
              <a:ext uri="{FF2B5EF4-FFF2-40B4-BE49-F238E27FC236}">
                <a16:creationId xmlns:a16="http://schemas.microsoft.com/office/drawing/2014/main" id="{2667BDAC-CE85-464D-8E3B-1B86D08A3A8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127617" y="3095342"/>
            <a:ext cx="434491" cy="434491"/>
          </a:xfrm>
          <a:prstGeom prst="rect">
            <a:avLst/>
          </a:prstGeom>
        </p:spPr>
      </p:pic>
      <p:sp>
        <p:nvSpPr>
          <p:cNvPr id="35" name="Oval 34">
            <a:extLst>
              <a:ext uri="{FF2B5EF4-FFF2-40B4-BE49-F238E27FC236}">
                <a16:creationId xmlns:a16="http://schemas.microsoft.com/office/drawing/2014/main" id="{9CEFF249-0CEA-A349-A4B4-C4DEF146C59B}"/>
              </a:ext>
            </a:extLst>
          </p:cNvPr>
          <p:cNvSpPr/>
          <p:nvPr/>
        </p:nvSpPr>
        <p:spPr>
          <a:xfrm>
            <a:off x="4002127" y="2449672"/>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Oval 35">
            <a:extLst>
              <a:ext uri="{FF2B5EF4-FFF2-40B4-BE49-F238E27FC236}">
                <a16:creationId xmlns:a16="http://schemas.microsoft.com/office/drawing/2014/main" id="{0310F20A-CBFE-CB48-BB1F-7823B3270B95}"/>
              </a:ext>
            </a:extLst>
          </p:cNvPr>
          <p:cNvSpPr/>
          <p:nvPr/>
        </p:nvSpPr>
        <p:spPr>
          <a:xfrm>
            <a:off x="4002127" y="2620483"/>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Oval 36">
            <a:extLst>
              <a:ext uri="{FF2B5EF4-FFF2-40B4-BE49-F238E27FC236}">
                <a16:creationId xmlns:a16="http://schemas.microsoft.com/office/drawing/2014/main" id="{B81D1130-1FE7-134E-BF7D-B461849B259B}"/>
              </a:ext>
            </a:extLst>
          </p:cNvPr>
          <p:cNvSpPr/>
          <p:nvPr/>
        </p:nvSpPr>
        <p:spPr>
          <a:xfrm>
            <a:off x="3059832" y="3206338"/>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Oval 37">
            <a:extLst>
              <a:ext uri="{FF2B5EF4-FFF2-40B4-BE49-F238E27FC236}">
                <a16:creationId xmlns:a16="http://schemas.microsoft.com/office/drawing/2014/main" id="{0A8CCFBF-0845-0141-8270-1F1F0DDDF0F9}"/>
              </a:ext>
            </a:extLst>
          </p:cNvPr>
          <p:cNvSpPr/>
          <p:nvPr/>
        </p:nvSpPr>
        <p:spPr>
          <a:xfrm>
            <a:off x="3059832" y="3377149"/>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TextBox 39">
            <a:extLst>
              <a:ext uri="{FF2B5EF4-FFF2-40B4-BE49-F238E27FC236}">
                <a16:creationId xmlns:a16="http://schemas.microsoft.com/office/drawing/2014/main" id="{87A0C11B-45C7-AC47-94B8-83A3188A5EA4}"/>
              </a:ext>
            </a:extLst>
          </p:cNvPr>
          <p:cNvSpPr txBox="1"/>
          <p:nvPr/>
        </p:nvSpPr>
        <p:spPr>
          <a:xfrm>
            <a:off x="5472608" y="267494"/>
            <a:ext cx="3779912" cy="1077218"/>
          </a:xfrm>
          <a:prstGeom prst="rect">
            <a:avLst/>
          </a:prstGeom>
          <a:noFill/>
        </p:spPr>
        <p:txBody>
          <a:bodyPr wrap="square" rtlCol="0">
            <a:spAutoFit/>
          </a:bodyPr>
          <a:lstStyle/>
          <a:p>
            <a:r>
              <a:rPr lang="en-IE" sz="3200" b="1" dirty="0">
                <a:solidFill>
                  <a:srgbClr val="FFFFFF"/>
                </a:solidFill>
                <a:cs typeface="Calibri" panose="020F0502020204030204" pitchFamily="34" charset="0"/>
              </a:rPr>
              <a:t>Retirement age has increased globally</a:t>
            </a:r>
          </a:p>
        </p:txBody>
      </p:sp>
      <p:sp>
        <p:nvSpPr>
          <p:cNvPr id="41" name="object 14">
            <a:extLst>
              <a:ext uri="{FF2B5EF4-FFF2-40B4-BE49-F238E27FC236}">
                <a16:creationId xmlns:a16="http://schemas.microsoft.com/office/drawing/2014/main" id="{F3951AA2-03EB-9F4E-83F7-459211B117E7}"/>
              </a:ext>
            </a:extLst>
          </p:cNvPr>
          <p:cNvSpPr txBox="1"/>
          <p:nvPr/>
        </p:nvSpPr>
        <p:spPr>
          <a:xfrm>
            <a:off x="111189" y="4869711"/>
            <a:ext cx="3707904" cy="161583"/>
          </a:xfrm>
          <a:prstGeom prst="rect">
            <a:avLst/>
          </a:prstGeom>
        </p:spPr>
        <p:txBody>
          <a:bodyPr vert="horz" wrap="square" lIns="0" tIns="0" rIns="0" bIns="0" rtlCol="0">
            <a:spAutoFit/>
          </a:bodyPr>
          <a:lstStyle/>
          <a:p>
            <a:pPr marL="12700"/>
            <a:r>
              <a:rPr lang="en-GB" sz="1050" spc="-5" dirty="0">
                <a:solidFill>
                  <a:srgbClr val="3C1053"/>
                </a:solidFill>
                <a:cs typeface="Calibri" panose="020F0502020204030204" pitchFamily="34" charset="0"/>
              </a:rPr>
              <a:t>Source</a:t>
            </a:r>
            <a:r>
              <a:rPr sz="1050" spc="-5" dirty="0">
                <a:solidFill>
                  <a:srgbClr val="3C1053"/>
                </a:solidFill>
                <a:cs typeface="Calibri" panose="020F0502020204030204" pitchFamily="34" charset="0"/>
              </a:rPr>
              <a:t>:</a:t>
            </a:r>
            <a:r>
              <a:rPr sz="1050" spc="10" dirty="0">
                <a:solidFill>
                  <a:srgbClr val="3C1053"/>
                </a:solidFill>
                <a:cs typeface="Calibri" panose="020F0502020204030204" pitchFamily="34" charset="0"/>
              </a:rPr>
              <a:t> </a:t>
            </a:r>
            <a:r>
              <a:rPr sz="1050" dirty="0">
                <a:solidFill>
                  <a:srgbClr val="3C1053"/>
                </a:solidFill>
                <a:cs typeface="Calibri" panose="020F0502020204030204" pitchFamily="34" charset="0"/>
              </a:rPr>
              <a:t>T</a:t>
            </a:r>
            <a:r>
              <a:rPr sz="1050" spc="-15" dirty="0">
                <a:solidFill>
                  <a:srgbClr val="3C1053"/>
                </a:solidFill>
                <a:cs typeface="Calibri" panose="020F0502020204030204" pitchFamily="34" charset="0"/>
              </a:rPr>
              <a:t>h</a:t>
            </a:r>
            <a:r>
              <a:rPr sz="1050" spc="-10" dirty="0">
                <a:solidFill>
                  <a:srgbClr val="3C1053"/>
                </a:solidFill>
                <a:cs typeface="Calibri" panose="020F0502020204030204" pitchFamily="34" charset="0"/>
              </a:rPr>
              <a:t>e</a:t>
            </a:r>
            <a:r>
              <a:rPr sz="1050" spc="5" dirty="0">
                <a:solidFill>
                  <a:srgbClr val="3C1053"/>
                </a:solidFill>
                <a:cs typeface="Calibri" panose="020F0502020204030204" pitchFamily="34" charset="0"/>
              </a:rPr>
              <a:t> </a:t>
            </a:r>
            <a:r>
              <a:rPr sz="1050" spc="-15" dirty="0">
                <a:solidFill>
                  <a:srgbClr val="3C1053"/>
                </a:solidFill>
                <a:cs typeface="Calibri" panose="020F0502020204030204" pitchFamily="34" charset="0"/>
              </a:rPr>
              <a:t>E</a:t>
            </a:r>
            <a:r>
              <a:rPr sz="1050" dirty="0">
                <a:solidFill>
                  <a:srgbClr val="3C1053"/>
                </a:solidFill>
                <a:cs typeface="Calibri" panose="020F0502020204030204" pitchFamily="34" charset="0"/>
              </a:rPr>
              <a:t>c</a:t>
            </a:r>
            <a:r>
              <a:rPr sz="1050" spc="-15" dirty="0">
                <a:solidFill>
                  <a:srgbClr val="3C1053"/>
                </a:solidFill>
                <a:cs typeface="Calibri" panose="020F0502020204030204" pitchFamily="34" charset="0"/>
              </a:rPr>
              <a:t>ono</a:t>
            </a:r>
            <a:r>
              <a:rPr sz="1050" dirty="0">
                <a:solidFill>
                  <a:srgbClr val="3C1053"/>
                </a:solidFill>
                <a:cs typeface="Calibri" panose="020F0502020204030204" pitchFamily="34" charset="0"/>
              </a:rPr>
              <a:t>m</a:t>
            </a:r>
            <a:r>
              <a:rPr sz="1050" spc="-15" dirty="0">
                <a:solidFill>
                  <a:srgbClr val="3C1053"/>
                </a:solidFill>
                <a:cs typeface="Calibri" panose="020F0502020204030204" pitchFamily="34" charset="0"/>
              </a:rPr>
              <a:t>i</a:t>
            </a:r>
            <a:r>
              <a:rPr sz="1050" dirty="0">
                <a:solidFill>
                  <a:srgbClr val="3C1053"/>
                </a:solidFill>
                <a:cs typeface="Calibri" panose="020F0502020204030204" pitchFamily="34" charset="0"/>
              </a:rPr>
              <a:t>s</a:t>
            </a:r>
            <a:r>
              <a:rPr sz="1050" spc="-5" dirty="0">
                <a:solidFill>
                  <a:srgbClr val="3C1053"/>
                </a:solidFill>
                <a:cs typeface="Calibri" panose="020F0502020204030204" pitchFamily="34" charset="0"/>
              </a:rPr>
              <a:t>t</a:t>
            </a:r>
            <a:r>
              <a:rPr lang="en-GB" sz="1050" spc="5" dirty="0">
                <a:solidFill>
                  <a:srgbClr val="3C1053"/>
                </a:solidFill>
                <a:cs typeface="Calibri" panose="020F0502020204030204" pitchFamily="34" charset="0"/>
              </a:rPr>
              <a:t>, </a:t>
            </a:r>
            <a:r>
              <a:rPr sz="1050" spc="-10" dirty="0">
                <a:solidFill>
                  <a:srgbClr val="3C1053"/>
                </a:solidFill>
                <a:cs typeface="Calibri" panose="020F0502020204030204" pitchFamily="34" charset="0"/>
              </a:rPr>
              <a:t>07.04.11</a:t>
            </a:r>
            <a:r>
              <a:rPr lang="en-GB" sz="1050" spc="-10" dirty="0">
                <a:solidFill>
                  <a:srgbClr val="3C1053"/>
                </a:solidFill>
                <a:cs typeface="Calibri" panose="020F0502020204030204" pitchFamily="34" charset="0"/>
              </a:rPr>
              <a:t>, fi</a:t>
            </a:r>
            <a:r>
              <a:rPr lang="en-GB" sz="1050" spc="-15" dirty="0">
                <a:solidFill>
                  <a:srgbClr val="3C1053"/>
                </a:solidFill>
                <a:cs typeface="Calibri" panose="020F0502020204030204" pitchFamily="34" charset="0"/>
              </a:rPr>
              <a:t>gures have been rounded. </a:t>
            </a:r>
            <a:endParaRPr sz="1050" dirty="0">
              <a:solidFill>
                <a:srgbClr val="3C1053"/>
              </a:solidFill>
              <a:cs typeface="Calibri" panose="020F0502020204030204" pitchFamily="34" charset="0"/>
            </a:endParaRPr>
          </a:p>
        </p:txBody>
      </p:sp>
      <p:sp>
        <p:nvSpPr>
          <p:cNvPr id="42" name="Rounded Rectangle 41">
            <a:extLst>
              <a:ext uri="{FF2B5EF4-FFF2-40B4-BE49-F238E27FC236}">
                <a16:creationId xmlns:a16="http://schemas.microsoft.com/office/drawing/2014/main" id="{29E0B380-84C0-0349-AAAF-E0E0758FA515}"/>
              </a:ext>
            </a:extLst>
          </p:cNvPr>
          <p:cNvSpPr/>
          <p:nvPr/>
        </p:nvSpPr>
        <p:spPr>
          <a:xfrm>
            <a:off x="6695687" y="1984002"/>
            <a:ext cx="2916119" cy="560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43" name="Rounded Rectangle 42">
            <a:extLst>
              <a:ext uri="{FF2B5EF4-FFF2-40B4-BE49-F238E27FC236}">
                <a16:creationId xmlns:a16="http://schemas.microsoft.com/office/drawing/2014/main" id="{EB1D9C9E-0521-9A48-8226-E19AF3C6C6B2}"/>
              </a:ext>
            </a:extLst>
          </p:cNvPr>
          <p:cNvSpPr/>
          <p:nvPr/>
        </p:nvSpPr>
        <p:spPr>
          <a:xfrm>
            <a:off x="6695686" y="2817594"/>
            <a:ext cx="2916121" cy="56089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a:solidFill>
                <a:srgbClr val="FFFFFF"/>
              </a:solidFill>
            </a:endParaRPr>
          </a:p>
        </p:txBody>
      </p:sp>
      <p:sp>
        <p:nvSpPr>
          <p:cNvPr id="44" name="TextBox 43">
            <a:extLst>
              <a:ext uri="{FF2B5EF4-FFF2-40B4-BE49-F238E27FC236}">
                <a16:creationId xmlns:a16="http://schemas.microsoft.com/office/drawing/2014/main" id="{EB79B3F1-A92C-644E-B967-9BF70AB11149}"/>
              </a:ext>
            </a:extLst>
          </p:cNvPr>
          <p:cNvSpPr txBox="1"/>
          <p:nvPr/>
        </p:nvSpPr>
        <p:spPr>
          <a:xfrm>
            <a:off x="6823388" y="2033650"/>
            <a:ext cx="2645156" cy="461665"/>
          </a:xfrm>
          <a:prstGeom prst="rect">
            <a:avLst/>
          </a:prstGeom>
          <a:noFill/>
        </p:spPr>
        <p:txBody>
          <a:bodyPr wrap="square" rtlCol="0">
            <a:spAutoFit/>
          </a:bodyPr>
          <a:lstStyle/>
          <a:p>
            <a:pPr marL="12700"/>
            <a:r>
              <a:rPr lang="en-GB" sz="2400" b="1" dirty="0">
                <a:solidFill>
                  <a:srgbClr val="3C1053"/>
                </a:solidFill>
                <a:cs typeface="Calibri" panose="020F0502020204030204" pitchFamily="34" charset="0"/>
              </a:rPr>
              <a:t>France</a:t>
            </a:r>
            <a:r>
              <a:rPr lang="en-GB" sz="2400" dirty="0">
                <a:solidFill>
                  <a:srgbClr val="3C1053"/>
                </a:solidFill>
                <a:cs typeface="Calibri" panose="020F0502020204030204" pitchFamily="34" charset="0"/>
              </a:rPr>
              <a:t> 60 ▶ 62</a:t>
            </a:r>
          </a:p>
        </p:txBody>
      </p:sp>
      <p:sp>
        <p:nvSpPr>
          <p:cNvPr id="45" name="TextBox 44">
            <a:extLst>
              <a:ext uri="{FF2B5EF4-FFF2-40B4-BE49-F238E27FC236}">
                <a16:creationId xmlns:a16="http://schemas.microsoft.com/office/drawing/2014/main" id="{1438B5F8-98AA-054C-B8C1-23F2A4D41A5E}"/>
              </a:ext>
            </a:extLst>
          </p:cNvPr>
          <p:cNvSpPr txBox="1"/>
          <p:nvPr/>
        </p:nvSpPr>
        <p:spPr>
          <a:xfrm>
            <a:off x="6823388" y="2867216"/>
            <a:ext cx="2645156" cy="461665"/>
          </a:xfrm>
          <a:prstGeom prst="rect">
            <a:avLst/>
          </a:prstGeom>
          <a:noFill/>
        </p:spPr>
        <p:txBody>
          <a:bodyPr wrap="square" rtlCol="0">
            <a:spAutoFit/>
          </a:bodyPr>
          <a:lstStyle/>
          <a:p>
            <a:pPr marL="12700"/>
            <a:r>
              <a:rPr lang="en-GB" sz="2400" b="1" dirty="0">
                <a:solidFill>
                  <a:srgbClr val="3C1053"/>
                </a:solidFill>
                <a:cs typeface="Calibri" panose="020F0502020204030204" pitchFamily="34" charset="0"/>
              </a:rPr>
              <a:t>Ireland</a:t>
            </a:r>
            <a:r>
              <a:rPr lang="en-GB" sz="2400" dirty="0">
                <a:solidFill>
                  <a:srgbClr val="3C1053"/>
                </a:solidFill>
                <a:cs typeface="Calibri" panose="020F0502020204030204" pitchFamily="34" charset="0"/>
              </a:rPr>
              <a:t> 66 ▶ 68</a:t>
            </a:r>
          </a:p>
        </p:txBody>
      </p:sp>
      <p:pic>
        <p:nvPicPr>
          <p:cNvPr id="46" name="Picture 45">
            <a:extLst>
              <a:ext uri="{FF2B5EF4-FFF2-40B4-BE49-F238E27FC236}">
                <a16:creationId xmlns:a16="http://schemas.microsoft.com/office/drawing/2014/main" id="{0256A1BA-3D8E-DE4A-9AFA-30FB723F6A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53339" y="2770328"/>
            <a:ext cx="745278" cy="655422"/>
          </a:xfrm>
          <a:prstGeom prst="rect">
            <a:avLst/>
          </a:prstGeom>
        </p:spPr>
      </p:pic>
      <p:pic>
        <p:nvPicPr>
          <p:cNvPr id="47" name="Picture 46">
            <a:extLst>
              <a:ext uri="{FF2B5EF4-FFF2-40B4-BE49-F238E27FC236}">
                <a16:creationId xmlns:a16="http://schemas.microsoft.com/office/drawing/2014/main" id="{6D675D96-4496-1347-AF9D-1C68AAFAAA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61758" y="1939753"/>
            <a:ext cx="748973" cy="649459"/>
          </a:xfrm>
          <a:prstGeom prst="rect">
            <a:avLst/>
          </a:prstGeom>
        </p:spPr>
      </p:pic>
      <p:sp>
        <p:nvSpPr>
          <p:cNvPr id="48" name="Text Box 4">
            <a:extLst>
              <a:ext uri="{FF2B5EF4-FFF2-40B4-BE49-F238E27FC236}">
                <a16:creationId xmlns:a16="http://schemas.microsoft.com/office/drawing/2014/main" id="{19D3A915-0D05-C34D-98AA-4F7EF78B68FB}"/>
              </a:ext>
            </a:extLst>
          </p:cNvPr>
          <p:cNvSpPr txBox="1">
            <a:spLocks noChangeArrowheads="1"/>
          </p:cNvSpPr>
          <p:nvPr/>
        </p:nvSpPr>
        <p:spPr bwMode="auto">
          <a:xfrm>
            <a:off x="357004" y="3826644"/>
            <a:ext cx="1118652" cy="523220"/>
          </a:xfrm>
          <a:prstGeom prst="rect">
            <a:avLst/>
          </a:prstGeom>
          <a:noFill/>
          <a:ln w="25400">
            <a:noFill/>
            <a:miter lim="800000"/>
            <a:headEnd/>
            <a:tailEnd/>
          </a:ln>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defRPr/>
            </a:pPr>
            <a:r>
              <a:rPr lang="en-IE" altLang="en-US" sz="2800" b="1" dirty="0">
                <a:solidFill>
                  <a:srgbClr val="FFFFFF"/>
                </a:solidFill>
                <a:latin typeface="Calibri" pitchFamily="34" charset="0"/>
                <a:cs typeface="Times New Roman" pitchFamily="18" charset="0"/>
              </a:rPr>
              <a:t>2050</a:t>
            </a:r>
          </a:p>
        </p:txBody>
      </p:sp>
      <p:grpSp>
        <p:nvGrpSpPr>
          <p:cNvPr id="49" name="Group 48">
            <a:extLst>
              <a:ext uri="{FF2B5EF4-FFF2-40B4-BE49-F238E27FC236}">
                <a16:creationId xmlns:a16="http://schemas.microsoft.com/office/drawing/2014/main" id="{7A8D19D6-6672-CF46-B308-418993D350BE}"/>
              </a:ext>
            </a:extLst>
          </p:cNvPr>
          <p:cNvGrpSpPr/>
          <p:nvPr/>
        </p:nvGrpSpPr>
        <p:grpSpPr>
          <a:xfrm>
            <a:off x="1530656" y="3871145"/>
            <a:ext cx="773317" cy="434491"/>
            <a:chOff x="1016086" y="2667852"/>
            <a:chExt cx="773317" cy="434491"/>
          </a:xfrm>
        </p:grpSpPr>
        <p:pic>
          <p:nvPicPr>
            <p:cNvPr id="50" name="Graphic 30" descr="Man">
              <a:extLst>
                <a:ext uri="{FF2B5EF4-FFF2-40B4-BE49-F238E27FC236}">
                  <a16:creationId xmlns:a16="http://schemas.microsoft.com/office/drawing/2014/main" id="{D237DFB7-F8A0-FB43-B4A6-21C4538621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16086" y="2667852"/>
              <a:ext cx="434491" cy="434491"/>
            </a:xfrm>
            <a:prstGeom prst="rect">
              <a:avLst/>
            </a:prstGeom>
          </p:spPr>
        </p:pic>
        <p:pic>
          <p:nvPicPr>
            <p:cNvPr id="51" name="Graphic 32" descr="Man">
              <a:extLst>
                <a:ext uri="{FF2B5EF4-FFF2-40B4-BE49-F238E27FC236}">
                  <a16:creationId xmlns:a16="http://schemas.microsoft.com/office/drawing/2014/main" id="{03EAA9E6-1163-A542-B844-3D24067E73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354912" y="2667852"/>
              <a:ext cx="434491" cy="434491"/>
            </a:xfrm>
            <a:prstGeom prst="rect">
              <a:avLst/>
            </a:prstGeom>
          </p:spPr>
        </p:pic>
      </p:grpSp>
      <p:pic>
        <p:nvPicPr>
          <p:cNvPr id="52" name="Graphic 33" descr="Man">
            <a:extLst>
              <a:ext uri="{FF2B5EF4-FFF2-40B4-BE49-F238E27FC236}">
                <a16:creationId xmlns:a16="http://schemas.microsoft.com/office/drawing/2014/main" id="{2667BDAC-CE85-464D-8E3B-1B86D08A3A8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2347823" y="3871145"/>
            <a:ext cx="434491" cy="434491"/>
          </a:xfrm>
          <a:prstGeom prst="rect">
            <a:avLst/>
          </a:prstGeom>
        </p:spPr>
      </p:pic>
      <p:sp>
        <p:nvSpPr>
          <p:cNvPr id="53" name="Oval 52">
            <a:extLst>
              <a:ext uri="{FF2B5EF4-FFF2-40B4-BE49-F238E27FC236}">
                <a16:creationId xmlns:a16="http://schemas.microsoft.com/office/drawing/2014/main" id="{B81D1130-1FE7-134E-BF7D-B461849B259B}"/>
              </a:ext>
            </a:extLst>
          </p:cNvPr>
          <p:cNvSpPr/>
          <p:nvPr/>
        </p:nvSpPr>
        <p:spPr>
          <a:xfrm>
            <a:off x="2283591" y="3964237"/>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Oval 53">
            <a:extLst>
              <a:ext uri="{FF2B5EF4-FFF2-40B4-BE49-F238E27FC236}">
                <a16:creationId xmlns:a16="http://schemas.microsoft.com/office/drawing/2014/main" id="{0A8CCFBF-0845-0141-8270-1F1F0DDDF0F9}"/>
              </a:ext>
            </a:extLst>
          </p:cNvPr>
          <p:cNvSpPr/>
          <p:nvPr/>
        </p:nvSpPr>
        <p:spPr>
          <a:xfrm>
            <a:off x="2283591" y="4135048"/>
            <a:ext cx="72008" cy="72008"/>
          </a:xfrm>
          <a:prstGeom prst="ellipse">
            <a:avLst/>
          </a:prstGeom>
          <a:solidFill>
            <a:srgbClr val="C8E4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5" name="Graphic 25" descr="Man">
            <a:extLst>
              <a:ext uri="{FF2B5EF4-FFF2-40B4-BE49-F238E27FC236}">
                <a16:creationId xmlns:a16="http://schemas.microsoft.com/office/drawing/2014/main" id="{11D1C541-00AF-CF4E-BA65-F0A0D3840EE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4067951" y="2355050"/>
            <a:ext cx="434491" cy="434491"/>
          </a:xfrm>
          <a:prstGeom prst="rect">
            <a:avLst/>
          </a:prstGeom>
        </p:spPr>
      </p:pic>
      <p:grpSp>
        <p:nvGrpSpPr>
          <p:cNvPr id="2" name="Group 1"/>
          <p:cNvGrpSpPr/>
          <p:nvPr/>
        </p:nvGrpSpPr>
        <p:grpSpPr>
          <a:xfrm>
            <a:off x="1555075" y="3113223"/>
            <a:ext cx="1443577" cy="449855"/>
            <a:chOff x="1555056" y="2667852"/>
            <a:chExt cx="1443577" cy="449855"/>
          </a:xfrm>
        </p:grpSpPr>
        <p:grpSp>
          <p:nvGrpSpPr>
            <p:cNvPr id="30" name="Group 29">
              <a:extLst>
                <a:ext uri="{FF2B5EF4-FFF2-40B4-BE49-F238E27FC236}">
                  <a16:creationId xmlns:a16="http://schemas.microsoft.com/office/drawing/2014/main" id="{7A8D19D6-6672-CF46-B308-418993D350BE}"/>
                </a:ext>
              </a:extLst>
            </p:cNvPr>
            <p:cNvGrpSpPr/>
            <p:nvPr/>
          </p:nvGrpSpPr>
          <p:grpSpPr>
            <a:xfrm>
              <a:off x="2225316" y="2667852"/>
              <a:ext cx="773317" cy="434491"/>
              <a:chOff x="1016086" y="2667852"/>
              <a:chExt cx="773317" cy="434491"/>
            </a:xfrm>
          </p:grpSpPr>
          <p:pic>
            <p:nvPicPr>
              <p:cNvPr id="31" name="Graphic 30" descr="Man">
                <a:extLst>
                  <a:ext uri="{FF2B5EF4-FFF2-40B4-BE49-F238E27FC236}">
                    <a16:creationId xmlns:a16="http://schemas.microsoft.com/office/drawing/2014/main" id="{D237DFB7-F8A0-FB43-B4A6-21C4538621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16086" y="2667852"/>
                <a:ext cx="434491" cy="434491"/>
              </a:xfrm>
              <a:prstGeom prst="rect">
                <a:avLst/>
              </a:prstGeom>
            </p:spPr>
          </p:pic>
          <p:pic>
            <p:nvPicPr>
              <p:cNvPr id="33" name="Graphic 32" descr="Man">
                <a:extLst>
                  <a:ext uri="{FF2B5EF4-FFF2-40B4-BE49-F238E27FC236}">
                    <a16:creationId xmlns:a16="http://schemas.microsoft.com/office/drawing/2014/main" id="{03EAA9E6-1163-A542-B844-3D24067E73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354912" y="2667852"/>
                <a:ext cx="434491" cy="434491"/>
              </a:xfrm>
              <a:prstGeom prst="rect">
                <a:avLst/>
              </a:prstGeom>
            </p:spPr>
          </p:pic>
        </p:grpSp>
        <p:grpSp>
          <p:nvGrpSpPr>
            <p:cNvPr id="57" name="Group 56">
              <a:extLst>
                <a:ext uri="{FF2B5EF4-FFF2-40B4-BE49-F238E27FC236}">
                  <a16:creationId xmlns:a16="http://schemas.microsoft.com/office/drawing/2014/main" id="{7A8D19D6-6672-CF46-B308-418993D350BE}"/>
                </a:ext>
              </a:extLst>
            </p:cNvPr>
            <p:cNvGrpSpPr/>
            <p:nvPr/>
          </p:nvGrpSpPr>
          <p:grpSpPr>
            <a:xfrm>
              <a:off x="1555056" y="2683216"/>
              <a:ext cx="773317" cy="434491"/>
              <a:chOff x="1016086" y="2667852"/>
              <a:chExt cx="773317" cy="434491"/>
            </a:xfrm>
          </p:grpSpPr>
          <p:pic>
            <p:nvPicPr>
              <p:cNvPr id="58" name="Graphic 30" descr="Man">
                <a:extLst>
                  <a:ext uri="{FF2B5EF4-FFF2-40B4-BE49-F238E27FC236}">
                    <a16:creationId xmlns:a16="http://schemas.microsoft.com/office/drawing/2014/main" id="{D237DFB7-F8A0-FB43-B4A6-21C4538621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16086" y="2667852"/>
                <a:ext cx="434491" cy="434491"/>
              </a:xfrm>
              <a:prstGeom prst="rect">
                <a:avLst/>
              </a:prstGeom>
            </p:spPr>
          </p:pic>
          <p:pic>
            <p:nvPicPr>
              <p:cNvPr id="59" name="Graphic 32" descr="Man">
                <a:extLst>
                  <a:ext uri="{FF2B5EF4-FFF2-40B4-BE49-F238E27FC236}">
                    <a16:creationId xmlns:a16="http://schemas.microsoft.com/office/drawing/2014/main" id="{03EAA9E6-1163-A542-B844-3D24067E736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354912" y="2667852"/>
                <a:ext cx="434491" cy="434491"/>
              </a:xfrm>
              <a:prstGeom prst="rect">
                <a:avLst/>
              </a:prstGeom>
            </p:spPr>
          </p:pic>
        </p:grpSp>
      </p:grpSp>
    </p:spTree>
    <p:extLst>
      <p:ext uri="{BB962C8B-B14F-4D97-AF65-F5344CB8AC3E}">
        <p14:creationId xmlns:p14="http://schemas.microsoft.com/office/powerpoint/2010/main" val="3871076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ppt_x</p:attrName>
                                        </p:attrNameLst>
                                      </p:cBhvr>
                                      <p:tavLst>
                                        <p:tav tm="0">
                                          <p:val>
                                            <p:strVal val="#ppt_x-#ppt_w*1.125000"/>
                                          </p:val>
                                        </p:tav>
                                        <p:tav tm="100000">
                                          <p:val>
                                            <p:strVal val="#ppt_x"/>
                                          </p:val>
                                        </p:tav>
                                      </p:tavLst>
                                    </p:anim>
                                    <p:animEffect transition="in" filter="wipe(right)">
                                      <p:cBhvr>
                                        <p:cTn id="11" dur="500"/>
                                        <p:tgtEl>
                                          <p:spTgt spid="17"/>
                                        </p:tgtEl>
                                      </p:cBhvr>
                                    </p:animEffect>
                                  </p:childTnLst>
                                </p:cTn>
                              </p:par>
                            </p:childTnLst>
                          </p:cTn>
                        </p:par>
                        <p:par>
                          <p:cTn id="12" fill="hold">
                            <p:stCondLst>
                              <p:cond delay="500"/>
                            </p:stCondLst>
                            <p:childTnLst>
                              <p:par>
                                <p:cTn id="13" presetID="12" presetClass="entr" presetSubtype="8" fill="hold" nodeType="after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right)">
                                      <p:cBhvr>
                                        <p:cTn id="16" dur="500"/>
                                        <p:tgtEl>
                                          <p:spTgt spid="18"/>
                                        </p:tgtEl>
                                      </p:cBhvr>
                                    </p:animEffect>
                                  </p:childTnLst>
                                </p:cTn>
                              </p:par>
                            </p:childTnLst>
                          </p:cTn>
                        </p:par>
                        <p:par>
                          <p:cTn id="17" fill="hold">
                            <p:stCondLst>
                              <p:cond delay="125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par>
                          <p:cTn id="27" fill="hold">
                            <p:stCondLst>
                              <p:cond delay="1750"/>
                            </p:stCondLst>
                            <p:childTnLst>
                              <p:par>
                                <p:cTn id="28" presetID="1"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par>
                          <p:cTn id="30" fill="hold">
                            <p:stCondLst>
                              <p:cond delay="1750"/>
                            </p:stCondLst>
                            <p:childTnLst>
                              <p:par>
                                <p:cTn id="31" presetID="12" presetClass="entr" presetSubtype="8" fill="hold" grpId="0" nodeType="afterEffect">
                                  <p:stCondLst>
                                    <p:cond delay="25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ppt_x</p:attrName>
                                        </p:attrNameLst>
                                      </p:cBhvr>
                                      <p:tavLst>
                                        <p:tav tm="0">
                                          <p:val>
                                            <p:strVal val="#ppt_x-#ppt_w*1.125000"/>
                                          </p:val>
                                        </p:tav>
                                        <p:tav tm="100000">
                                          <p:val>
                                            <p:strVal val="#ppt_x"/>
                                          </p:val>
                                        </p:tav>
                                      </p:tavLst>
                                    </p:anim>
                                    <p:animEffect transition="in" filter="wipe(right)">
                                      <p:cBhvr>
                                        <p:cTn id="34" dur="500"/>
                                        <p:tgtEl>
                                          <p:spTgt spid="28"/>
                                        </p:tgtEl>
                                      </p:cBhvr>
                                    </p:animEffect>
                                  </p:childTnLst>
                                </p:cTn>
                              </p:par>
                            </p:childTnLst>
                          </p:cTn>
                        </p:par>
                        <p:par>
                          <p:cTn id="35" fill="hold">
                            <p:stCondLst>
                              <p:cond delay="2500"/>
                            </p:stCondLst>
                            <p:childTnLst>
                              <p:par>
                                <p:cTn id="36" presetID="2" presetClass="entr" presetSubtype="8" fill="hold" nodeType="afterEffect">
                                  <p:stCondLst>
                                    <p:cond delay="25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3750"/>
                            </p:stCondLst>
                            <p:childTnLst>
                              <p:par>
                                <p:cTn id="51" presetID="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par>
                          <p:cTn id="53" fill="hold">
                            <p:stCondLst>
                              <p:cond delay="3750"/>
                            </p:stCondLst>
                            <p:childTnLst>
                              <p:par>
                                <p:cTn id="54" presetID="12" presetClass="entr" presetSubtype="8" fill="hold" grpId="0" nodeType="afterEffect">
                                  <p:stCondLst>
                                    <p:cond delay="25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p:tgtEl>
                                          <p:spTgt spid="48"/>
                                        </p:tgtEl>
                                        <p:attrNameLst>
                                          <p:attrName>ppt_x</p:attrName>
                                        </p:attrNameLst>
                                      </p:cBhvr>
                                      <p:tavLst>
                                        <p:tav tm="0">
                                          <p:val>
                                            <p:strVal val="#ppt_x-#ppt_w*1.125000"/>
                                          </p:val>
                                        </p:tav>
                                        <p:tav tm="100000">
                                          <p:val>
                                            <p:strVal val="#ppt_x"/>
                                          </p:val>
                                        </p:tav>
                                      </p:tavLst>
                                    </p:anim>
                                    <p:animEffect transition="in" filter="wipe(right)">
                                      <p:cBhvr>
                                        <p:cTn id="57" dur="500"/>
                                        <p:tgtEl>
                                          <p:spTgt spid="48"/>
                                        </p:tgtEl>
                                      </p:cBhvr>
                                    </p:animEffect>
                                  </p:childTnLst>
                                </p:cTn>
                              </p:par>
                            </p:childTnLst>
                          </p:cTn>
                        </p:par>
                        <p:par>
                          <p:cTn id="58" fill="hold">
                            <p:stCondLst>
                              <p:cond delay="4500"/>
                            </p:stCondLst>
                            <p:childTnLst>
                              <p:par>
                                <p:cTn id="59" presetID="12" presetClass="entr" presetSubtype="8" fill="hold" nodeType="afterEffect">
                                  <p:stCondLst>
                                    <p:cond delay="25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p:tgtEl>
                                          <p:spTgt spid="49"/>
                                        </p:tgtEl>
                                        <p:attrNameLst>
                                          <p:attrName>ppt_x</p:attrName>
                                        </p:attrNameLst>
                                      </p:cBhvr>
                                      <p:tavLst>
                                        <p:tav tm="0">
                                          <p:val>
                                            <p:strVal val="#ppt_x-#ppt_w*1.125000"/>
                                          </p:val>
                                        </p:tav>
                                        <p:tav tm="100000">
                                          <p:val>
                                            <p:strVal val="#ppt_x"/>
                                          </p:val>
                                        </p:tav>
                                      </p:tavLst>
                                    </p:anim>
                                    <p:animEffect transition="in" filter="wipe(right)">
                                      <p:cBhvr>
                                        <p:cTn id="62" dur="500"/>
                                        <p:tgtEl>
                                          <p:spTgt spid="49"/>
                                        </p:tgtEl>
                                      </p:cBhvr>
                                    </p:animEffect>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par>
                          <p:cTn id="82" fill="hold">
                            <p:stCondLst>
                              <p:cond delay="1000"/>
                            </p:stCondLst>
                            <p:childTnLst>
                              <p:par>
                                <p:cTn id="83" presetID="12" presetClass="entr" presetSubtype="2"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p:tgtEl>
                                          <p:spTgt spid="42"/>
                                        </p:tgtEl>
                                        <p:attrNameLst>
                                          <p:attrName>ppt_x</p:attrName>
                                        </p:attrNameLst>
                                      </p:cBhvr>
                                      <p:tavLst>
                                        <p:tav tm="0">
                                          <p:val>
                                            <p:strVal val="#ppt_x+#ppt_w*1.125000"/>
                                          </p:val>
                                        </p:tav>
                                        <p:tav tm="100000">
                                          <p:val>
                                            <p:strVal val="#ppt_x"/>
                                          </p:val>
                                        </p:tav>
                                      </p:tavLst>
                                    </p:anim>
                                    <p:animEffect transition="in" filter="wipe(left)">
                                      <p:cBhvr>
                                        <p:cTn id="86" dur="500"/>
                                        <p:tgtEl>
                                          <p:spTgt spid="42"/>
                                        </p:tgtEl>
                                      </p:cBhvr>
                                    </p:animEffect>
                                  </p:childTnLst>
                                </p:cTn>
                              </p:par>
                            </p:childTnLst>
                          </p:cTn>
                        </p:par>
                        <p:par>
                          <p:cTn id="87" fill="hold">
                            <p:stCondLst>
                              <p:cond delay="1500"/>
                            </p:stCondLst>
                            <p:childTnLst>
                              <p:par>
                                <p:cTn id="88" presetID="10" presetClass="entr" presetSubtype="0"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500"/>
                                        <p:tgtEl>
                                          <p:spTgt spid="44"/>
                                        </p:tgtEl>
                                      </p:cBhvr>
                                    </p:animEffect>
                                  </p:childTnLst>
                                </p:cTn>
                              </p:par>
                            </p:childTnLst>
                          </p:cTn>
                        </p:par>
                        <p:par>
                          <p:cTn id="94" fill="hold">
                            <p:stCondLst>
                              <p:cond delay="2000"/>
                            </p:stCondLst>
                            <p:childTnLst>
                              <p:par>
                                <p:cTn id="95" presetID="12" presetClass="entr" presetSubtype="2" fill="hold" grpId="0" nodeType="after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p:tgtEl>
                                          <p:spTgt spid="43"/>
                                        </p:tgtEl>
                                        <p:attrNameLst>
                                          <p:attrName>ppt_x</p:attrName>
                                        </p:attrNameLst>
                                      </p:cBhvr>
                                      <p:tavLst>
                                        <p:tav tm="0">
                                          <p:val>
                                            <p:strVal val="#ppt_x+#ppt_w*1.125000"/>
                                          </p:val>
                                        </p:tav>
                                        <p:tav tm="100000">
                                          <p:val>
                                            <p:strVal val="#ppt_x"/>
                                          </p:val>
                                        </p:tav>
                                      </p:tavLst>
                                    </p:anim>
                                    <p:animEffect transition="in" filter="wipe(left)">
                                      <p:cBhvr>
                                        <p:cTn id="98" dur="500"/>
                                        <p:tgtEl>
                                          <p:spTgt spid="43"/>
                                        </p:tgtEl>
                                      </p:cBhvr>
                                    </p:animEffect>
                                  </p:childTnLst>
                                </p:cTn>
                              </p:par>
                            </p:childTnLst>
                          </p:cTn>
                        </p:par>
                        <p:par>
                          <p:cTn id="99" fill="hold">
                            <p:stCondLst>
                              <p:cond delay="2500"/>
                            </p:stCondLst>
                            <p:childTnLst>
                              <p:par>
                                <p:cTn id="100" presetID="10" presetClass="entr" presetSubtype="0" fill="hold"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2" grpId="0" animBg="1"/>
      <p:bldP spid="16" grpId="0" animBg="1"/>
      <p:bldP spid="17" grpId="0"/>
      <p:bldP spid="27" grpId="0" animBg="1"/>
      <p:bldP spid="28" grpId="0"/>
      <p:bldP spid="35" grpId="0" animBg="1"/>
      <p:bldP spid="36" grpId="0" animBg="1"/>
      <p:bldP spid="37" grpId="0" animBg="1"/>
      <p:bldP spid="38" grpId="0" animBg="1"/>
      <p:bldP spid="40" grpId="0"/>
      <p:bldP spid="42" grpId="0" animBg="1"/>
      <p:bldP spid="43" grpId="0" animBg="1"/>
      <p:bldP spid="44" grpId="0"/>
      <p:bldP spid="45" grpId="0"/>
      <p:bldP spid="48" grpId="0"/>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0DB7A57-2C58-9543-994B-4AB7FEC69F5A}"/>
              </a:ext>
            </a:extLst>
          </p:cNvPr>
          <p:cNvSpPr txBox="1"/>
          <p:nvPr/>
        </p:nvSpPr>
        <p:spPr>
          <a:xfrm>
            <a:off x="834292" y="339504"/>
            <a:ext cx="7475416" cy="1200329"/>
          </a:xfrm>
          <a:prstGeom prst="rect">
            <a:avLst/>
          </a:prstGeom>
          <a:noFill/>
        </p:spPr>
        <p:txBody>
          <a:bodyPr wrap="square" rtlCol="0">
            <a:spAutoFit/>
          </a:bodyPr>
          <a:lstStyle/>
          <a:p>
            <a:pPr algn="ctr"/>
            <a:r>
              <a:rPr lang="en-IE" sz="3600" b="1" dirty="0">
                <a:solidFill>
                  <a:srgbClr val="3C1053"/>
                </a:solidFill>
                <a:cs typeface="Calibri" panose="020F0502020204030204" pitchFamily="34" charset="0"/>
              </a:rPr>
              <a:t>Will you have enough money for </a:t>
            </a:r>
            <a:br>
              <a:rPr lang="en-IE" sz="3600" b="1" dirty="0">
                <a:solidFill>
                  <a:srgbClr val="3C1053"/>
                </a:solidFill>
                <a:cs typeface="Calibri" panose="020F0502020204030204" pitchFamily="34" charset="0"/>
              </a:rPr>
            </a:br>
            <a:r>
              <a:rPr lang="en-IE" sz="3600" b="1" dirty="0">
                <a:solidFill>
                  <a:srgbClr val="3C1053"/>
                </a:solidFill>
                <a:cs typeface="Calibri" panose="020F0502020204030204" pitchFamily="34" charset="0"/>
              </a:rPr>
              <a:t>your life in retirement?</a:t>
            </a:r>
          </a:p>
        </p:txBody>
      </p:sp>
      <p:sp>
        <p:nvSpPr>
          <p:cNvPr id="4" name="Frame 3">
            <a:extLst>
              <a:ext uri="{FF2B5EF4-FFF2-40B4-BE49-F238E27FC236}">
                <a16:creationId xmlns:a16="http://schemas.microsoft.com/office/drawing/2014/main" id="{AC40695C-EDA7-E346-AFC3-8D90B1A70DA5}"/>
              </a:ext>
            </a:extLst>
          </p:cNvPr>
          <p:cNvSpPr/>
          <p:nvPr/>
        </p:nvSpPr>
        <p:spPr>
          <a:xfrm>
            <a:off x="0" y="0"/>
            <a:ext cx="9144000" cy="5143500"/>
          </a:xfrm>
          <a:prstGeom prst="frame">
            <a:avLst>
              <a:gd name="adj1" fmla="val 9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grpSp>
        <p:nvGrpSpPr>
          <p:cNvPr id="5" name="Group 4">
            <a:extLst>
              <a:ext uri="{FF2B5EF4-FFF2-40B4-BE49-F238E27FC236}">
                <a16:creationId xmlns:a16="http://schemas.microsoft.com/office/drawing/2014/main" id="{61332A80-428C-6B4C-9AAA-BE8B89B5C807}"/>
              </a:ext>
            </a:extLst>
          </p:cNvPr>
          <p:cNvGrpSpPr/>
          <p:nvPr/>
        </p:nvGrpSpPr>
        <p:grpSpPr>
          <a:xfrm>
            <a:off x="6198238" y="1884671"/>
            <a:ext cx="2675369" cy="2487279"/>
            <a:chOff x="6198230" y="1884670"/>
            <a:chExt cx="2675369" cy="2487279"/>
          </a:xfrm>
        </p:grpSpPr>
        <p:sp>
          <p:nvSpPr>
            <p:cNvPr id="29" name="Round Single Corner Rectangle 28">
              <a:extLst>
                <a:ext uri="{FF2B5EF4-FFF2-40B4-BE49-F238E27FC236}">
                  <a16:creationId xmlns:a16="http://schemas.microsoft.com/office/drawing/2014/main" id="{DC1B38AB-39A0-D145-9D4B-83C762183E06}"/>
                </a:ext>
              </a:extLst>
            </p:cNvPr>
            <p:cNvSpPr/>
            <p:nvPr/>
          </p:nvSpPr>
          <p:spPr>
            <a:xfrm rot="10800000">
              <a:off x="6198230" y="1884670"/>
              <a:ext cx="2654692" cy="2487279"/>
            </a:xfrm>
            <a:prstGeom prst="round1Rect">
              <a:avLst>
                <a:gd name="adj" fmla="val 24527"/>
              </a:avLst>
            </a:prstGeom>
            <a:solidFill>
              <a:srgbClr val="BDE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37" name="Rectangle 36"/>
            <p:cNvSpPr/>
            <p:nvPr/>
          </p:nvSpPr>
          <p:spPr>
            <a:xfrm>
              <a:off x="6228987" y="3547487"/>
              <a:ext cx="2644612" cy="784830"/>
            </a:xfrm>
            <a:prstGeom prst="rect">
              <a:avLst/>
            </a:prstGeom>
          </p:spPr>
          <p:txBody>
            <a:bodyPr wrap="square">
              <a:spAutoFit/>
            </a:bodyPr>
            <a:lstStyle/>
            <a:p>
              <a:pPr algn="ctr">
                <a:lnSpc>
                  <a:spcPct val="90000"/>
                </a:lnSpc>
              </a:pPr>
              <a:r>
                <a:rPr lang="en-IE" sz="2500" b="1" dirty="0">
                  <a:solidFill>
                    <a:srgbClr val="3C1053"/>
                  </a:solidFill>
                  <a:cs typeface="Calibri" panose="020F0502020204030204" pitchFamily="34" charset="0"/>
                </a:rPr>
                <a:t>Financial </a:t>
              </a:r>
              <a:br>
                <a:rPr lang="en-IE" sz="2500" b="1" dirty="0">
                  <a:solidFill>
                    <a:srgbClr val="3C1053"/>
                  </a:solidFill>
                  <a:cs typeface="Calibri" panose="020F0502020204030204" pitchFamily="34" charset="0"/>
                </a:rPr>
              </a:br>
              <a:r>
                <a:rPr lang="en-IE" sz="2500" b="1" dirty="0">
                  <a:solidFill>
                    <a:srgbClr val="3C1053"/>
                  </a:solidFill>
                  <a:cs typeface="Calibri" panose="020F0502020204030204" pitchFamily="34" charset="0"/>
                </a:rPr>
                <a:t>freedom </a:t>
              </a:r>
            </a:p>
          </p:txBody>
        </p:sp>
        <p:cxnSp>
          <p:nvCxnSpPr>
            <p:cNvPr id="22" name="Straight Connector 21">
              <a:extLst>
                <a:ext uri="{FF2B5EF4-FFF2-40B4-BE49-F238E27FC236}">
                  <a16:creationId xmlns:a16="http://schemas.microsoft.com/office/drawing/2014/main" id="{F37DA193-7E29-784C-B2D0-502201BAEEE3}"/>
                </a:ext>
              </a:extLst>
            </p:cNvPr>
            <p:cNvCxnSpPr>
              <a:cxnSpLocks/>
            </p:cNvCxnSpPr>
            <p:nvPr/>
          </p:nvCxnSpPr>
          <p:spPr>
            <a:xfrm>
              <a:off x="6337444" y="3507854"/>
              <a:ext cx="2376264" cy="0"/>
            </a:xfrm>
            <a:prstGeom prst="line">
              <a:avLst/>
            </a:prstGeom>
            <a:ln w="19050">
              <a:solidFill>
                <a:srgbClr val="94B79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3" name="Picture 2" descr="A person sitting on a bench&#10;&#10;Description automatically generated">
              <a:extLst>
                <a:ext uri="{FF2B5EF4-FFF2-40B4-BE49-F238E27FC236}">
                  <a16:creationId xmlns:a16="http://schemas.microsoft.com/office/drawing/2014/main" id="{2CFF0476-B6C5-4F41-9B5E-728F7D24F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2108" y="2038697"/>
              <a:ext cx="2361600" cy="1425470"/>
            </a:xfrm>
            <a:prstGeom prst="rect">
              <a:avLst/>
            </a:prstGeom>
          </p:spPr>
        </p:pic>
      </p:grpSp>
      <p:grpSp>
        <p:nvGrpSpPr>
          <p:cNvPr id="6" name="Group 5">
            <a:extLst>
              <a:ext uri="{FF2B5EF4-FFF2-40B4-BE49-F238E27FC236}">
                <a16:creationId xmlns:a16="http://schemas.microsoft.com/office/drawing/2014/main" id="{C19C1A3D-710C-1845-B458-28F41F2F9AA0}"/>
              </a:ext>
            </a:extLst>
          </p:cNvPr>
          <p:cNvGrpSpPr/>
          <p:nvPr/>
        </p:nvGrpSpPr>
        <p:grpSpPr>
          <a:xfrm>
            <a:off x="3244737" y="1884671"/>
            <a:ext cx="2655859" cy="2487279"/>
            <a:chOff x="3244736" y="1884670"/>
            <a:chExt cx="2655859" cy="2487279"/>
          </a:xfrm>
        </p:grpSpPr>
        <p:sp>
          <p:nvSpPr>
            <p:cNvPr id="28" name="Round Single Corner Rectangle 27">
              <a:extLst>
                <a:ext uri="{FF2B5EF4-FFF2-40B4-BE49-F238E27FC236}">
                  <a16:creationId xmlns:a16="http://schemas.microsoft.com/office/drawing/2014/main" id="{03FC5FA6-CF99-594F-81FC-92241DA015ED}"/>
                </a:ext>
              </a:extLst>
            </p:cNvPr>
            <p:cNvSpPr/>
            <p:nvPr/>
          </p:nvSpPr>
          <p:spPr>
            <a:xfrm rot="10800000">
              <a:off x="3245903" y="1884670"/>
              <a:ext cx="2654692" cy="2487279"/>
            </a:xfrm>
            <a:prstGeom prst="round1Rect">
              <a:avLst>
                <a:gd name="adj" fmla="val 24527"/>
              </a:avLst>
            </a:prstGeom>
            <a:solidFill>
              <a:srgbClr val="3C1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rgbClr val="FFFFFF"/>
                </a:solidFill>
              </a:endParaRPr>
            </a:p>
          </p:txBody>
        </p:sp>
        <p:sp>
          <p:nvSpPr>
            <p:cNvPr id="36" name="Rectangle 35"/>
            <p:cNvSpPr/>
            <p:nvPr/>
          </p:nvSpPr>
          <p:spPr>
            <a:xfrm>
              <a:off x="3244736" y="3519941"/>
              <a:ext cx="2655859" cy="784830"/>
            </a:xfrm>
            <a:prstGeom prst="rect">
              <a:avLst/>
            </a:prstGeom>
          </p:spPr>
          <p:txBody>
            <a:bodyPr wrap="square">
              <a:spAutoFit/>
            </a:bodyPr>
            <a:lstStyle/>
            <a:p>
              <a:pPr algn="ctr">
                <a:lnSpc>
                  <a:spcPct val="90000"/>
                </a:lnSpc>
              </a:pPr>
              <a:r>
                <a:rPr lang="en-IE" sz="2500" b="1" dirty="0">
                  <a:solidFill>
                    <a:srgbClr val="FFFFFF"/>
                  </a:solidFill>
                  <a:cs typeface="Calibri" panose="020F0502020204030204" pitchFamily="34" charset="0"/>
                </a:rPr>
                <a:t>Additional</a:t>
              </a:r>
            </a:p>
            <a:p>
              <a:pPr algn="ctr">
                <a:lnSpc>
                  <a:spcPct val="90000"/>
                </a:lnSpc>
              </a:pPr>
              <a:r>
                <a:rPr lang="en-IE" sz="2500" b="1" dirty="0">
                  <a:solidFill>
                    <a:srgbClr val="FFFFFF"/>
                  </a:solidFill>
                  <a:cs typeface="Calibri" panose="020F0502020204030204" pitchFamily="34" charset="0"/>
                </a:rPr>
                <a:t>health costs</a:t>
              </a:r>
              <a:endParaRPr lang="en-IE" sz="2500" dirty="0">
                <a:solidFill>
                  <a:srgbClr val="FFFFFF"/>
                </a:solidFill>
                <a:cs typeface="Calibri" panose="020F0502020204030204" pitchFamily="34" charset="0"/>
              </a:endParaRPr>
            </a:p>
          </p:txBody>
        </p:sp>
        <p:cxnSp>
          <p:nvCxnSpPr>
            <p:cNvPr id="21" name="Straight Connector 20">
              <a:extLst>
                <a:ext uri="{FF2B5EF4-FFF2-40B4-BE49-F238E27FC236}">
                  <a16:creationId xmlns:a16="http://schemas.microsoft.com/office/drawing/2014/main" id="{CBC85385-284A-4C4C-A47B-A0ED3CECD148}"/>
                </a:ext>
              </a:extLst>
            </p:cNvPr>
            <p:cNvCxnSpPr>
              <a:cxnSpLocks/>
            </p:cNvCxnSpPr>
            <p:nvPr/>
          </p:nvCxnSpPr>
          <p:spPr>
            <a:xfrm>
              <a:off x="3385116" y="3507854"/>
              <a:ext cx="2376264" cy="0"/>
            </a:xfrm>
            <a:prstGeom prst="line">
              <a:avLst/>
            </a:prstGeom>
            <a:ln w="19050">
              <a:solidFill>
                <a:srgbClr val="82719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2" name="Round Single Corner Rectangle 31">
              <a:extLst>
                <a:ext uri="{FF2B5EF4-FFF2-40B4-BE49-F238E27FC236}">
                  <a16:creationId xmlns:a16="http://schemas.microsoft.com/office/drawing/2014/main" id="{9590FDD4-05C0-E244-B240-2E68DFC9110F}"/>
                </a:ext>
              </a:extLst>
            </p:cNvPr>
            <p:cNvSpPr/>
            <p:nvPr/>
          </p:nvSpPr>
          <p:spPr>
            <a:xfrm rot="10800000">
              <a:off x="3391729" y="2038697"/>
              <a:ext cx="2361600" cy="1386137"/>
            </a:xfrm>
            <a:prstGeom prst="round1Rect">
              <a:avLst>
                <a:gd name="adj" fmla="val 0"/>
              </a:avLst>
            </a:prstGeom>
            <a:blipFill dpi="0" rotWithShape="0">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grpSp>
      <p:grpSp>
        <p:nvGrpSpPr>
          <p:cNvPr id="7" name="Group 6">
            <a:extLst>
              <a:ext uri="{FF2B5EF4-FFF2-40B4-BE49-F238E27FC236}">
                <a16:creationId xmlns:a16="http://schemas.microsoft.com/office/drawing/2014/main" id="{240308AA-3E4A-6A4C-812B-CB0F40C6CEA2}"/>
              </a:ext>
            </a:extLst>
          </p:cNvPr>
          <p:cNvGrpSpPr/>
          <p:nvPr/>
        </p:nvGrpSpPr>
        <p:grpSpPr>
          <a:xfrm>
            <a:off x="274582" y="1884671"/>
            <a:ext cx="2672521" cy="2487279"/>
            <a:chOff x="274580" y="1884670"/>
            <a:chExt cx="2672521" cy="2487279"/>
          </a:xfrm>
        </p:grpSpPr>
        <p:sp>
          <p:nvSpPr>
            <p:cNvPr id="30" name="Round Single Corner Rectangle 29">
              <a:extLst>
                <a:ext uri="{FF2B5EF4-FFF2-40B4-BE49-F238E27FC236}">
                  <a16:creationId xmlns:a16="http://schemas.microsoft.com/office/drawing/2014/main" id="{CC0D274B-531E-FF4E-8E88-F5C56E9A1EFB}"/>
                </a:ext>
              </a:extLst>
            </p:cNvPr>
            <p:cNvSpPr/>
            <p:nvPr/>
          </p:nvSpPr>
          <p:spPr>
            <a:xfrm rot="10800000">
              <a:off x="283494" y="1884670"/>
              <a:ext cx="2654692" cy="2487279"/>
            </a:xfrm>
            <a:prstGeom prst="round1Rect">
              <a:avLst>
                <a:gd name="adj" fmla="val 24527"/>
              </a:avLst>
            </a:prstGeom>
            <a:solidFill>
              <a:srgbClr val="0E9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FFFFFF"/>
                </a:solidFill>
              </a:endParaRPr>
            </a:p>
          </p:txBody>
        </p:sp>
        <p:sp>
          <p:nvSpPr>
            <p:cNvPr id="34" name="Rectangle 33"/>
            <p:cNvSpPr/>
            <p:nvPr/>
          </p:nvSpPr>
          <p:spPr>
            <a:xfrm>
              <a:off x="274580" y="3519941"/>
              <a:ext cx="2672521" cy="784830"/>
            </a:xfrm>
            <a:prstGeom prst="rect">
              <a:avLst/>
            </a:prstGeom>
          </p:spPr>
          <p:txBody>
            <a:bodyPr wrap="square">
              <a:spAutoFit/>
            </a:bodyPr>
            <a:lstStyle/>
            <a:p>
              <a:pPr algn="ctr">
                <a:lnSpc>
                  <a:spcPct val="90000"/>
                </a:lnSpc>
              </a:pPr>
              <a:r>
                <a:rPr lang="en-IE" sz="2500" b="1" dirty="0">
                  <a:solidFill>
                    <a:srgbClr val="FFFFFF"/>
                  </a:solidFill>
                  <a:cs typeface="Calibri" panose="020F0502020204030204" pitchFamily="34" charset="0"/>
                </a:rPr>
                <a:t>Better quality </a:t>
              </a:r>
              <a:br>
                <a:rPr lang="en-IE" sz="2500" b="1" dirty="0">
                  <a:solidFill>
                    <a:srgbClr val="FFFFFF"/>
                  </a:solidFill>
                  <a:cs typeface="Calibri" panose="020F0502020204030204" pitchFamily="34" charset="0"/>
                </a:rPr>
              </a:br>
              <a:r>
                <a:rPr lang="en-IE" sz="2500" b="1" dirty="0">
                  <a:solidFill>
                    <a:srgbClr val="FFFFFF"/>
                  </a:solidFill>
                  <a:cs typeface="Calibri" panose="020F0502020204030204" pitchFamily="34" charset="0"/>
                </a:rPr>
                <a:t>of life</a:t>
              </a:r>
              <a:endParaRPr lang="en-IE" sz="2500" dirty="0">
                <a:solidFill>
                  <a:srgbClr val="FFFFFF"/>
                </a:solidFill>
                <a:cs typeface="Calibri" panose="020F0502020204030204" pitchFamily="34" charset="0"/>
              </a:endParaRPr>
            </a:p>
          </p:txBody>
        </p:sp>
        <p:cxnSp>
          <p:nvCxnSpPr>
            <p:cNvPr id="19" name="Straight Connector 18">
              <a:extLst>
                <a:ext uri="{FF2B5EF4-FFF2-40B4-BE49-F238E27FC236}">
                  <a16:creationId xmlns:a16="http://schemas.microsoft.com/office/drawing/2014/main" id="{18B0078C-C7F5-0545-90CF-A996828D5EF2}"/>
                </a:ext>
              </a:extLst>
            </p:cNvPr>
            <p:cNvCxnSpPr>
              <a:cxnSpLocks/>
            </p:cNvCxnSpPr>
            <p:nvPr/>
          </p:nvCxnSpPr>
          <p:spPr>
            <a:xfrm>
              <a:off x="422708" y="3507854"/>
              <a:ext cx="2376264" cy="0"/>
            </a:xfrm>
            <a:prstGeom prst="line">
              <a:avLst/>
            </a:prstGeom>
            <a:ln w="19050">
              <a:solidFill>
                <a:srgbClr val="C6E3ED"/>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descr="A person wearing a hat&#10;&#10;Description automatically generated">
              <a:extLst>
                <a:ext uri="{FF2B5EF4-FFF2-40B4-BE49-F238E27FC236}">
                  <a16:creationId xmlns:a16="http://schemas.microsoft.com/office/drawing/2014/main" id="{02368D78-520B-3245-A9B5-12BC365F66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155" y="2038697"/>
              <a:ext cx="2361600" cy="1386138"/>
            </a:xfrm>
            <a:prstGeom prst="rect">
              <a:avLst/>
            </a:prstGeom>
          </p:spPr>
        </p:pic>
      </p:grpSp>
    </p:spTree>
    <p:extLst>
      <p:ext uri="{BB962C8B-B14F-4D97-AF65-F5344CB8AC3E}">
        <p14:creationId xmlns:p14="http://schemas.microsoft.com/office/powerpoint/2010/main" val="2468854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Critical\Brand\Imagery\Approved images\January\iStock-8712630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
            <a:ext cx="9160015" cy="5162899"/>
          </a:xfrm>
          <a:prstGeom prst="rect">
            <a:avLst/>
          </a:prstGeom>
          <a:noFill/>
          <a:extLst>
            <a:ext uri="{909E8E84-426E-40DD-AFC4-6F175D3DCCD1}">
              <a14:hiddenFill xmlns:a14="http://schemas.microsoft.com/office/drawing/2010/main">
                <a:solidFill>
                  <a:srgbClr val="FFFFFF"/>
                </a:solidFill>
              </a14:hiddenFill>
            </a:ext>
          </a:extLst>
        </p:spPr>
      </p:pic>
      <p:sp>
        <p:nvSpPr>
          <p:cNvPr id="22" name="Round Single Corner Rectangle 21">
            <a:extLst>
              <a:ext uri="{FF2B5EF4-FFF2-40B4-BE49-F238E27FC236}">
                <a16:creationId xmlns:a16="http://schemas.microsoft.com/office/drawing/2014/main" id="{46835480-6DD7-5F4F-AE04-4136F9379A95}"/>
              </a:ext>
            </a:extLst>
          </p:cNvPr>
          <p:cNvSpPr/>
          <p:nvPr/>
        </p:nvSpPr>
        <p:spPr>
          <a:xfrm rot="10800000">
            <a:off x="0" y="0"/>
            <a:ext cx="9160015" cy="5162898"/>
          </a:xfrm>
          <a:prstGeom prst="round1Rect">
            <a:avLst>
              <a:gd name="adj" fmla="val 0"/>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ound Single Corner Rectangle 29">
            <a:extLst>
              <a:ext uri="{FF2B5EF4-FFF2-40B4-BE49-F238E27FC236}">
                <a16:creationId xmlns:a16="http://schemas.microsoft.com/office/drawing/2014/main" id="{384DF8D6-9B16-124C-B67E-9A1FF85114BC}"/>
              </a:ext>
            </a:extLst>
          </p:cNvPr>
          <p:cNvSpPr/>
          <p:nvPr/>
        </p:nvSpPr>
        <p:spPr>
          <a:xfrm rot="10800000">
            <a:off x="2396465" y="1851848"/>
            <a:ext cx="2088231" cy="1956541"/>
          </a:xfrm>
          <a:prstGeom prst="round1Rect">
            <a:avLst>
              <a:gd name="adj" fmla="val 245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31" name="Round Single Corner Rectangle 30">
            <a:extLst>
              <a:ext uri="{FF2B5EF4-FFF2-40B4-BE49-F238E27FC236}">
                <a16:creationId xmlns:a16="http://schemas.microsoft.com/office/drawing/2014/main" id="{00464CB8-C4EF-4D47-B110-5D25E4562EAC}"/>
              </a:ext>
            </a:extLst>
          </p:cNvPr>
          <p:cNvSpPr/>
          <p:nvPr/>
        </p:nvSpPr>
        <p:spPr>
          <a:xfrm rot="10800000">
            <a:off x="4624481" y="1851848"/>
            <a:ext cx="2088231" cy="1956541"/>
          </a:xfrm>
          <a:prstGeom prst="round1Rect">
            <a:avLst>
              <a:gd name="adj" fmla="val 24527"/>
            </a:avLst>
          </a:prstGeom>
          <a:solidFill>
            <a:srgbClr val="A6D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34" name="Round Single Corner Rectangle 33">
            <a:extLst>
              <a:ext uri="{FF2B5EF4-FFF2-40B4-BE49-F238E27FC236}">
                <a16:creationId xmlns:a16="http://schemas.microsoft.com/office/drawing/2014/main" id="{7B6A0FA7-F180-9044-9461-507293DB6742}"/>
              </a:ext>
            </a:extLst>
          </p:cNvPr>
          <p:cNvSpPr/>
          <p:nvPr/>
        </p:nvSpPr>
        <p:spPr>
          <a:xfrm rot="10800000">
            <a:off x="168463" y="1851848"/>
            <a:ext cx="2088231" cy="1956541"/>
          </a:xfrm>
          <a:prstGeom prst="round1Rect">
            <a:avLst>
              <a:gd name="adj" fmla="val 24527"/>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52" name="Round Single Corner Rectangle 51">
            <a:extLst>
              <a:ext uri="{FF2B5EF4-FFF2-40B4-BE49-F238E27FC236}">
                <a16:creationId xmlns:a16="http://schemas.microsoft.com/office/drawing/2014/main" id="{955D753E-65C3-D144-A39D-52B3143E3ED1}"/>
              </a:ext>
            </a:extLst>
          </p:cNvPr>
          <p:cNvSpPr/>
          <p:nvPr/>
        </p:nvSpPr>
        <p:spPr>
          <a:xfrm rot="10800000">
            <a:off x="3036946" y="39543"/>
            <a:ext cx="5454351" cy="915569"/>
          </a:xfrm>
          <a:prstGeom prst="round1Rect">
            <a:avLst>
              <a:gd name="adj" fmla="val 364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TextBox 50">
            <a:extLst>
              <a:ext uri="{FF2B5EF4-FFF2-40B4-BE49-F238E27FC236}">
                <a16:creationId xmlns:a16="http://schemas.microsoft.com/office/drawing/2014/main" id="{E13D6F5E-C1BE-4F44-AF81-D489BDCDCFAE}"/>
              </a:ext>
            </a:extLst>
          </p:cNvPr>
          <p:cNvSpPr txBox="1"/>
          <p:nvPr/>
        </p:nvSpPr>
        <p:spPr>
          <a:xfrm>
            <a:off x="1691680" y="162899"/>
            <a:ext cx="5107935" cy="584775"/>
          </a:xfrm>
          <a:prstGeom prst="rect">
            <a:avLst/>
          </a:prstGeom>
          <a:noFill/>
        </p:spPr>
        <p:txBody>
          <a:bodyPr wrap="square" rtlCol="0">
            <a:spAutoFit/>
          </a:bodyPr>
          <a:lstStyle/>
          <a:p>
            <a:pPr algn="r"/>
            <a:r>
              <a:rPr lang="en-IE" sz="3200" b="1" dirty="0" smtClean="0">
                <a:solidFill>
                  <a:schemeClr val="bg1"/>
                </a:solidFill>
                <a:latin typeface="Calibri" panose="020F0502020204030204" pitchFamily="34" charset="0"/>
                <a:cs typeface="Calibri" panose="020F0502020204030204" pitchFamily="34" charset="0"/>
              </a:rPr>
              <a:t> Plan for the Future </a:t>
            </a:r>
            <a:endParaRPr lang="en-IE" sz="3200" b="1" dirty="0">
              <a:solidFill>
                <a:schemeClr val="bg1"/>
              </a:solidFill>
              <a:latin typeface="Calibri" panose="020F0502020204030204" pitchFamily="34" charset="0"/>
              <a:cs typeface="Calibri" panose="020F0502020204030204" pitchFamily="34" charset="0"/>
            </a:endParaRPr>
          </a:p>
        </p:txBody>
      </p:sp>
      <p:sp>
        <p:nvSpPr>
          <p:cNvPr id="38" name="Round Single Corner Rectangle 37">
            <a:extLst>
              <a:ext uri="{FF2B5EF4-FFF2-40B4-BE49-F238E27FC236}">
                <a16:creationId xmlns:a16="http://schemas.microsoft.com/office/drawing/2014/main" id="{33B95C55-AC13-334C-B24A-7C7567EBD72D}"/>
              </a:ext>
            </a:extLst>
          </p:cNvPr>
          <p:cNvSpPr/>
          <p:nvPr/>
        </p:nvSpPr>
        <p:spPr>
          <a:xfrm rot="10800000">
            <a:off x="6852481" y="1851848"/>
            <a:ext cx="2088231" cy="1956541"/>
          </a:xfrm>
          <a:prstGeom prst="round1Rect">
            <a:avLst>
              <a:gd name="adj" fmla="val 245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35" name="Rectangle 34">
            <a:extLst>
              <a:ext uri="{FF2B5EF4-FFF2-40B4-BE49-F238E27FC236}">
                <a16:creationId xmlns:a16="http://schemas.microsoft.com/office/drawing/2014/main" id="{CA39B584-4A51-244A-92F9-DDF1518EE5D5}"/>
              </a:ext>
            </a:extLst>
          </p:cNvPr>
          <p:cNvSpPr/>
          <p:nvPr/>
        </p:nvSpPr>
        <p:spPr>
          <a:xfrm>
            <a:off x="203300" y="2471903"/>
            <a:ext cx="1999277" cy="769441"/>
          </a:xfrm>
          <a:prstGeom prst="rect">
            <a:avLst/>
          </a:prstGeom>
        </p:spPr>
        <p:txBody>
          <a:bodyPr wrap="square" anchor="t">
            <a:spAutoFit/>
          </a:bodyPr>
          <a:lstStyle/>
          <a:p>
            <a:pPr algn="ctr"/>
            <a:r>
              <a:rPr lang="en-IE" sz="2200" b="1" dirty="0" smtClean="0">
                <a:solidFill>
                  <a:schemeClr val="bg1"/>
                </a:solidFill>
              </a:rPr>
              <a:t>Meet with an Expert </a:t>
            </a:r>
            <a:endParaRPr lang="en-IE" sz="2200" b="1" dirty="0">
              <a:solidFill>
                <a:schemeClr val="bg1"/>
              </a:solidFill>
            </a:endParaRPr>
          </a:p>
        </p:txBody>
      </p:sp>
      <p:sp>
        <p:nvSpPr>
          <p:cNvPr id="36" name="Rectangle 35">
            <a:extLst>
              <a:ext uri="{FF2B5EF4-FFF2-40B4-BE49-F238E27FC236}">
                <a16:creationId xmlns:a16="http://schemas.microsoft.com/office/drawing/2014/main" id="{1354C00B-42CB-B343-8911-F53364210DF1}"/>
              </a:ext>
            </a:extLst>
          </p:cNvPr>
          <p:cNvSpPr/>
          <p:nvPr/>
        </p:nvSpPr>
        <p:spPr>
          <a:xfrm>
            <a:off x="2450579" y="2471866"/>
            <a:ext cx="1980000" cy="1107996"/>
          </a:xfrm>
          <a:prstGeom prst="rect">
            <a:avLst/>
          </a:prstGeom>
        </p:spPr>
        <p:txBody>
          <a:bodyPr wrap="square" anchor="t">
            <a:spAutoFit/>
          </a:bodyPr>
          <a:lstStyle/>
          <a:p>
            <a:pPr algn="ctr"/>
            <a:r>
              <a:rPr lang="en-IE" sz="2200" b="1" dirty="0">
                <a:solidFill>
                  <a:schemeClr val="bg1"/>
                </a:solidFill>
              </a:rPr>
              <a:t>Discuss your concerns </a:t>
            </a:r>
            <a:br>
              <a:rPr lang="en-IE" sz="2200" b="1" dirty="0">
                <a:solidFill>
                  <a:schemeClr val="bg1"/>
                </a:solidFill>
              </a:rPr>
            </a:br>
            <a:r>
              <a:rPr lang="en-IE" sz="2200" b="1" dirty="0">
                <a:solidFill>
                  <a:schemeClr val="bg1"/>
                </a:solidFill>
              </a:rPr>
              <a:t>and goals</a:t>
            </a:r>
          </a:p>
        </p:txBody>
      </p:sp>
      <p:sp>
        <p:nvSpPr>
          <p:cNvPr id="37" name="Rectangle 36">
            <a:extLst>
              <a:ext uri="{FF2B5EF4-FFF2-40B4-BE49-F238E27FC236}">
                <a16:creationId xmlns:a16="http://schemas.microsoft.com/office/drawing/2014/main" id="{1295BEF2-BDCF-0B42-9D45-4ABFDE8B8C65}"/>
              </a:ext>
            </a:extLst>
          </p:cNvPr>
          <p:cNvSpPr/>
          <p:nvPr/>
        </p:nvSpPr>
        <p:spPr>
          <a:xfrm>
            <a:off x="4678582" y="2471903"/>
            <a:ext cx="1980000" cy="769441"/>
          </a:xfrm>
          <a:prstGeom prst="rect">
            <a:avLst/>
          </a:prstGeom>
        </p:spPr>
        <p:txBody>
          <a:bodyPr wrap="square" anchor="t">
            <a:spAutoFit/>
          </a:bodyPr>
          <a:lstStyle/>
          <a:p>
            <a:pPr algn="ctr"/>
            <a:r>
              <a:rPr lang="en-IE" sz="2200" b="1" dirty="0">
                <a:solidFill>
                  <a:schemeClr val="bg1"/>
                </a:solidFill>
              </a:rPr>
              <a:t>Review your finances</a:t>
            </a:r>
          </a:p>
        </p:txBody>
      </p:sp>
      <p:sp>
        <p:nvSpPr>
          <p:cNvPr id="39" name="Rectangle 38">
            <a:extLst>
              <a:ext uri="{FF2B5EF4-FFF2-40B4-BE49-F238E27FC236}">
                <a16:creationId xmlns:a16="http://schemas.microsoft.com/office/drawing/2014/main" id="{78723E4B-0BAE-C44F-B5DD-240851C9FB6B}"/>
              </a:ext>
            </a:extLst>
          </p:cNvPr>
          <p:cNvSpPr/>
          <p:nvPr/>
        </p:nvSpPr>
        <p:spPr>
          <a:xfrm>
            <a:off x="6906585" y="2471903"/>
            <a:ext cx="1980000" cy="769441"/>
          </a:xfrm>
          <a:prstGeom prst="rect">
            <a:avLst/>
          </a:prstGeom>
        </p:spPr>
        <p:txBody>
          <a:bodyPr wrap="square" anchor="t">
            <a:spAutoFit/>
          </a:bodyPr>
          <a:lstStyle/>
          <a:p>
            <a:pPr algn="ctr"/>
            <a:r>
              <a:rPr lang="en-IE" sz="2200" b="1" dirty="0">
                <a:solidFill>
                  <a:schemeClr val="bg1"/>
                </a:solidFill>
              </a:rPr>
              <a:t>Create your tailored plan</a:t>
            </a:r>
          </a:p>
        </p:txBody>
      </p:sp>
      <p:pic>
        <p:nvPicPr>
          <p:cNvPr id="71" name="Graphic 70" descr="Thumbs Up Sign">
            <a:extLst>
              <a:ext uri="{FF2B5EF4-FFF2-40B4-BE49-F238E27FC236}">
                <a16:creationId xmlns:a16="http://schemas.microsoft.com/office/drawing/2014/main" id="{093E1A4B-274B-B34E-A293-B3F68633118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924544" y="1923678"/>
            <a:ext cx="576064" cy="576064"/>
          </a:xfrm>
          <a:prstGeom prst="rect">
            <a:avLst/>
          </a:prstGeom>
        </p:spPr>
      </p:pic>
      <p:pic>
        <p:nvPicPr>
          <p:cNvPr id="72" name="Graphic 71" descr="Thumbs Up Sign">
            <a:extLst>
              <a:ext uri="{FF2B5EF4-FFF2-40B4-BE49-F238E27FC236}">
                <a16:creationId xmlns:a16="http://schemas.microsoft.com/office/drawing/2014/main" id="{18DC7AA8-D84D-B04C-98AF-9B27752B5D8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152547" y="1923678"/>
            <a:ext cx="576064" cy="576064"/>
          </a:xfrm>
          <a:prstGeom prst="rect">
            <a:avLst/>
          </a:prstGeom>
        </p:spPr>
      </p:pic>
      <p:pic>
        <p:nvPicPr>
          <p:cNvPr id="73" name="Graphic 72" descr="Thumbs Up Sign">
            <a:extLst>
              <a:ext uri="{FF2B5EF4-FFF2-40B4-BE49-F238E27FC236}">
                <a16:creationId xmlns:a16="http://schemas.microsoft.com/office/drawing/2014/main" id="{C2A10B1E-1DCE-4A49-AFC9-94126028593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380550" y="1923678"/>
            <a:ext cx="576064" cy="576064"/>
          </a:xfrm>
          <a:prstGeom prst="rect">
            <a:avLst/>
          </a:prstGeom>
        </p:spPr>
      </p:pic>
      <p:pic>
        <p:nvPicPr>
          <p:cNvPr id="74" name="Graphic 73" descr="Thumbs Up Sign">
            <a:extLst>
              <a:ext uri="{FF2B5EF4-FFF2-40B4-BE49-F238E27FC236}">
                <a16:creationId xmlns:a16="http://schemas.microsoft.com/office/drawing/2014/main" id="{0BDF8000-7C5D-634F-B50F-0A5F720918E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608553" y="1923678"/>
            <a:ext cx="576064" cy="576064"/>
          </a:xfrm>
          <a:prstGeom prst="rect">
            <a:avLst/>
          </a:prstGeom>
        </p:spPr>
      </p:pic>
    </p:spTree>
    <p:extLst>
      <p:ext uri="{BB962C8B-B14F-4D97-AF65-F5344CB8AC3E}">
        <p14:creationId xmlns:p14="http://schemas.microsoft.com/office/powerpoint/2010/main" val="33779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fade">
                                      <p:cBhvr>
                                        <p:cTn id="11" dur="500"/>
                                        <p:tgtEl>
                                          <p:spTgt spid="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53B2FEDA-5BB5-354B-9313-6F457F37FF58}"/>
              </a:ext>
            </a:extLst>
          </p:cNvPr>
          <p:cNvSpPr/>
          <p:nvPr/>
        </p:nvSpPr>
        <p:spPr>
          <a:xfrm rot="16200000">
            <a:off x="-1756918"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Rounded Rectangle 41">
            <a:extLst>
              <a:ext uri="{FF2B5EF4-FFF2-40B4-BE49-F238E27FC236}">
                <a16:creationId xmlns:a16="http://schemas.microsoft.com/office/drawing/2014/main" id="{02E60701-2E0C-4446-A046-DF9586DA0452}"/>
              </a:ext>
            </a:extLst>
          </p:cNvPr>
          <p:cNvSpPr/>
          <p:nvPr/>
        </p:nvSpPr>
        <p:spPr>
          <a:xfrm rot="16200000">
            <a:off x="-1161105"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Rounded Rectangle 43">
            <a:extLst>
              <a:ext uri="{FF2B5EF4-FFF2-40B4-BE49-F238E27FC236}">
                <a16:creationId xmlns:a16="http://schemas.microsoft.com/office/drawing/2014/main" id="{2502CEE2-C484-F24E-96E1-378ED2C30AF1}"/>
              </a:ext>
            </a:extLst>
          </p:cNvPr>
          <p:cNvSpPr/>
          <p:nvPr/>
        </p:nvSpPr>
        <p:spPr>
          <a:xfrm rot="16200000">
            <a:off x="-565292"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Rounded Rectangle 45">
            <a:extLst>
              <a:ext uri="{FF2B5EF4-FFF2-40B4-BE49-F238E27FC236}">
                <a16:creationId xmlns:a16="http://schemas.microsoft.com/office/drawing/2014/main" id="{FC1B45E4-F529-5B4F-8F42-47CE9318EFF4}"/>
              </a:ext>
            </a:extLst>
          </p:cNvPr>
          <p:cNvSpPr/>
          <p:nvPr/>
        </p:nvSpPr>
        <p:spPr>
          <a:xfrm rot="16200000">
            <a:off x="30521"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ounded Rectangle 46">
            <a:extLst>
              <a:ext uri="{FF2B5EF4-FFF2-40B4-BE49-F238E27FC236}">
                <a16:creationId xmlns:a16="http://schemas.microsoft.com/office/drawing/2014/main" id="{76B4CA5C-2884-5148-8FA9-5421490CD39E}"/>
              </a:ext>
            </a:extLst>
          </p:cNvPr>
          <p:cNvSpPr/>
          <p:nvPr/>
        </p:nvSpPr>
        <p:spPr>
          <a:xfrm rot="16200000">
            <a:off x="626334"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Rounded Rectangle 47">
            <a:extLst>
              <a:ext uri="{FF2B5EF4-FFF2-40B4-BE49-F238E27FC236}">
                <a16:creationId xmlns:a16="http://schemas.microsoft.com/office/drawing/2014/main" id="{DD8EEA97-E1E7-0C44-9169-D21BFEDEF176}"/>
              </a:ext>
            </a:extLst>
          </p:cNvPr>
          <p:cNvSpPr/>
          <p:nvPr/>
        </p:nvSpPr>
        <p:spPr>
          <a:xfrm rot="16200000">
            <a:off x="1222149" y="2409998"/>
            <a:ext cx="4464000" cy="324000"/>
          </a:xfrm>
          <a:prstGeom prst="roundRect">
            <a:avLst>
              <a:gd name="adj" fmla="val 49736"/>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ound Single Corner Rectangle 48">
            <a:extLst>
              <a:ext uri="{FF2B5EF4-FFF2-40B4-BE49-F238E27FC236}">
                <a16:creationId xmlns:a16="http://schemas.microsoft.com/office/drawing/2014/main" id="{8A057D43-2D62-9545-962B-57445D6D7651}"/>
              </a:ext>
            </a:extLst>
          </p:cNvPr>
          <p:cNvSpPr/>
          <p:nvPr/>
        </p:nvSpPr>
        <p:spPr>
          <a:xfrm rot="10800000">
            <a:off x="56040" y="987750"/>
            <a:ext cx="9144000" cy="3168000"/>
          </a:xfrm>
          <a:prstGeom prst="round1Rect">
            <a:avLst>
              <a:gd name="adj" fmla="val 10031"/>
            </a:avLst>
          </a:prstGeom>
          <a:blipFill dpi="0" rotWithShape="0">
            <a:blip r:embed="rId3" cstate="screen">
              <a:extLst>
                <a:ext uri="{28A0092B-C50C-407E-A947-70E740481C1C}">
                  <a14:useLocalDpi xmlns:a14="http://schemas.microsoft.com/office/drawing/2010/main"/>
                </a:ext>
              </a:extLst>
            </a:blip>
            <a:srcRect/>
            <a:stretch>
              <a:fillRect r="438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51" name="Round Single Corner Rectangle 50">
            <a:extLst>
              <a:ext uri="{FF2B5EF4-FFF2-40B4-BE49-F238E27FC236}">
                <a16:creationId xmlns:a16="http://schemas.microsoft.com/office/drawing/2014/main" id="{3F44CE45-4D7E-6442-9467-192A54C58A63}"/>
              </a:ext>
            </a:extLst>
          </p:cNvPr>
          <p:cNvSpPr/>
          <p:nvPr/>
        </p:nvSpPr>
        <p:spPr>
          <a:xfrm rot="10800000">
            <a:off x="3275857" y="51471"/>
            <a:ext cx="5796138" cy="5023030"/>
          </a:xfrm>
          <a:prstGeom prst="round1Rect">
            <a:avLst>
              <a:gd name="adj" fmla="val 25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rPr>
              <a:t>- </a:t>
            </a:r>
          </a:p>
        </p:txBody>
      </p:sp>
      <p:sp>
        <p:nvSpPr>
          <p:cNvPr id="52" name="Title 1">
            <a:extLst>
              <a:ext uri="{FF2B5EF4-FFF2-40B4-BE49-F238E27FC236}">
                <a16:creationId xmlns:a16="http://schemas.microsoft.com/office/drawing/2014/main" id="{02BF7A79-A437-0945-87F6-430D7EB50604}"/>
              </a:ext>
            </a:extLst>
          </p:cNvPr>
          <p:cNvSpPr txBox="1">
            <a:spLocks/>
          </p:cNvSpPr>
          <p:nvPr/>
        </p:nvSpPr>
        <p:spPr>
          <a:xfrm>
            <a:off x="3387122" y="144294"/>
            <a:ext cx="5505358" cy="102976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4000" b="1" dirty="0">
              <a:solidFill>
                <a:srgbClr val="3C1053"/>
              </a:solidFill>
              <a:latin typeface="Calibri" panose="020F0502020204030204" pitchFamily="34" charset="0"/>
              <a:cs typeface="Calibri" panose="020F0502020204030204" pitchFamily="34" charset="0"/>
            </a:endParaRPr>
          </a:p>
        </p:txBody>
      </p:sp>
      <p:sp>
        <p:nvSpPr>
          <p:cNvPr id="53" name="Title 1">
            <a:extLst>
              <a:ext uri="{FF2B5EF4-FFF2-40B4-BE49-F238E27FC236}">
                <a16:creationId xmlns:a16="http://schemas.microsoft.com/office/drawing/2014/main" id="{CE81486E-404D-A540-BC22-A1724F0DD308}"/>
              </a:ext>
            </a:extLst>
          </p:cNvPr>
          <p:cNvSpPr txBox="1">
            <a:spLocks/>
          </p:cNvSpPr>
          <p:nvPr/>
        </p:nvSpPr>
        <p:spPr>
          <a:xfrm>
            <a:off x="3742392" y="99931"/>
            <a:ext cx="5005012" cy="88557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3C1053"/>
                </a:solidFill>
                <a:latin typeface="Calibri" panose="020F0502020204030204" pitchFamily="34" charset="0"/>
                <a:cs typeface="Calibri" panose="020F0502020204030204" pitchFamily="34" charset="0"/>
              </a:rPr>
              <a:t>Other Services </a:t>
            </a:r>
          </a:p>
        </p:txBody>
      </p:sp>
      <p:grpSp>
        <p:nvGrpSpPr>
          <p:cNvPr id="54" name="Group 53"/>
          <p:cNvGrpSpPr/>
          <p:nvPr/>
        </p:nvGrpSpPr>
        <p:grpSpPr>
          <a:xfrm>
            <a:off x="6182952" y="2970182"/>
            <a:ext cx="1508549" cy="1926669"/>
            <a:chOff x="6156176" y="3395108"/>
            <a:chExt cx="1508549" cy="1926669"/>
          </a:xfrm>
        </p:grpSpPr>
        <p:grpSp>
          <p:nvGrpSpPr>
            <p:cNvPr id="55" name="Group 54"/>
            <p:cNvGrpSpPr/>
            <p:nvPr/>
          </p:nvGrpSpPr>
          <p:grpSpPr>
            <a:xfrm>
              <a:off x="6228184" y="3395108"/>
              <a:ext cx="1332000" cy="1332000"/>
              <a:chOff x="6275994" y="1227051"/>
              <a:chExt cx="1332000" cy="1332000"/>
            </a:xfrm>
          </p:grpSpPr>
          <p:pic>
            <p:nvPicPr>
              <p:cNvPr id="57" name="Picture 26">
                <a:extLst>
                  <a:ext uri="{FF2B5EF4-FFF2-40B4-BE49-F238E27FC236}">
                    <a16:creationId xmlns:a16="http://schemas.microsoft.com/office/drawing/2014/main" id="{479F8FEA-3795-DC48-84A2-C62ED6D5C7C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549964" y="1567175"/>
                <a:ext cx="639257" cy="6570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Donut 57">
                <a:extLst>
                  <a:ext uri="{FF2B5EF4-FFF2-40B4-BE49-F238E27FC236}">
                    <a16:creationId xmlns:a16="http://schemas.microsoft.com/office/drawing/2014/main" id="{DA4E4672-40CC-5845-B470-B7B7F09DD4DC}"/>
                  </a:ext>
                </a:extLst>
              </p:cNvPr>
              <p:cNvSpPr>
                <a:spLocks noChangeAspect="1"/>
              </p:cNvSpPr>
              <p:nvPr/>
            </p:nvSpPr>
            <p:spPr>
              <a:xfrm>
                <a:off x="6275994" y="1227051"/>
                <a:ext cx="1332000" cy="1332000"/>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latin typeface="Calibri" panose="020F0502020204030204" pitchFamily="34" charset="0"/>
                  <a:cs typeface="Calibri" panose="020F0502020204030204" pitchFamily="34" charset="0"/>
                </a:endParaRPr>
              </a:p>
            </p:txBody>
          </p:sp>
        </p:grpSp>
        <p:sp>
          <p:nvSpPr>
            <p:cNvPr id="56" name="Title 1">
              <a:extLst>
                <a:ext uri="{FF2B5EF4-FFF2-40B4-BE49-F238E27FC236}">
                  <a16:creationId xmlns:a16="http://schemas.microsoft.com/office/drawing/2014/main" id="{502CBFCB-44F0-2640-8C7A-65A0E2733122}"/>
                </a:ext>
              </a:extLst>
            </p:cNvPr>
            <p:cNvSpPr txBox="1">
              <a:spLocks/>
            </p:cNvSpPr>
            <p:nvPr/>
          </p:nvSpPr>
          <p:spPr>
            <a:xfrm>
              <a:off x="6156176" y="4812686"/>
              <a:ext cx="1508549" cy="509091"/>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Home </a:t>
              </a:r>
            </a:p>
          </p:txBody>
        </p:sp>
      </p:grpSp>
      <p:grpSp>
        <p:nvGrpSpPr>
          <p:cNvPr id="59" name="Group 58"/>
          <p:cNvGrpSpPr/>
          <p:nvPr/>
        </p:nvGrpSpPr>
        <p:grpSpPr>
          <a:xfrm>
            <a:off x="4764894" y="2957029"/>
            <a:ext cx="1508549" cy="1975887"/>
            <a:chOff x="4759731" y="1227051"/>
            <a:chExt cx="1508549" cy="1975887"/>
          </a:xfrm>
        </p:grpSpPr>
        <p:grpSp>
          <p:nvGrpSpPr>
            <p:cNvPr id="60" name="Group 59"/>
            <p:cNvGrpSpPr/>
            <p:nvPr/>
          </p:nvGrpSpPr>
          <p:grpSpPr>
            <a:xfrm>
              <a:off x="4848005" y="1227051"/>
              <a:ext cx="1332000" cy="1332000"/>
              <a:chOff x="4848005" y="1227051"/>
              <a:chExt cx="1332000" cy="1332000"/>
            </a:xfrm>
          </p:grpSpPr>
          <p:pic>
            <p:nvPicPr>
              <p:cNvPr id="62" name="Picture 3">
                <a:extLst>
                  <a:ext uri="{FF2B5EF4-FFF2-40B4-BE49-F238E27FC236}">
                    <a16:creationId xmlns:a16="http://schemas.microsoft.com/office/drawing/2014/main" id="{5774AA20-30D4-3248-ADC0-A75093F2D5D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152214" y="1513494"/>
                <a:ext cx="602022" cy="6866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Donut 62">
                <a:extLst>
                  <a:ext uri="{FF2B5EF4-FFF2-40B4-BE49-F238E27FC236}">
                    <a16:creationId xmlns:a16="http://schemas.microsoft.com/office/drawing/2014/main" id="{214D49A6-8AC3-6841-80BE-416F9EC4CB57}"/>
                  </a:ext>
                </a:extLst>
              </p:cNvPr>
              <p:cNvSpPr>
                <a:spLocks noChangeAspect="1"/>
              </p:cNvSpPr>
              <p:nvPr/>
            </p:nvSpPr>
            <p:spPr>
              <a:xfrm>
                <a:off x="4848005" y="1227051"/>
                <a:ext cx="1332000" cy="1332000"/>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latin typeface="Calibri" panose="020F0502020204030204" pitchFamily="34" charset="0"/>
                  <a:cs typeface="Calibri" panose="020F0502020204030204" pitchFamily="34" charset="0"/>
                </a:endParaRPr>
              </a:p>
            </p:txBody>
          </p:sp>
        </p:grpSp>
        <p:sp>
          <p:nvSpPr>
            <p:cNvPr id="61" name="Title 1">
              <a:extLst>
                <a:ext uri="{FF2B5EF4-FFF2-40B4-BE49-F238E27FC236}">
                  <a16:creationId xmlns:a16="http://schemas.microsoft.com/office/drawing/2014/main" id="{2E9C6988-2DD6-2540-99F1-352A72D0308E}"/>
                </a:ext>
              </a:extLst>
            </p:cNvPr>
            <p:cNvSpPr txBox="1">
              <a:spLocks/>
            </p:cNvSpPr>
            <p:nvPr/>
          </p:nvSpPr>
          <p:spPr>
            <a:xfrm>
              <a:off x="4759731" y="2657782"/>
              <a:ext cx="1508549" cy="545156"/>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Health </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grpSp>
      <p:grpSp>
        <p:nvGrpSpPr>
          <p:cNvPr id="64" name="Group 63"/>
          <p:cNvGrpSpPr/>
          <p:nvPr/>
        </p:nvGrpSpPr>
        <p:grpSpPr>
          <a:xfrm>
            <a:off x="3419899" y="2952347"/>
            <a:ext cx="1435465" cy="1974317"/>
            <a:chOff x="3352559" y="1227051"/>
            <a:chExt cx="1435465" cy="1974317"/>
          </a:xfrm>
        </p:grpSpPr>
        <p:sp>
          <p:nvSpPr>
            <p:cNvPr id="65" name="Title 1">
              <a:extLst>
                <a:ext uri="{FF2B5EF4-FFF2-40B4-BE49-F238E27FC236}">
                  <a16:creationId xmlns:a16="http://schemas.microsoft.com/office/drawing/2014/main" id="{C56F6C06-3954-7A43-B59A-E30141D98B76}"/>
                </a:ext>
              </a:extLst>
            </p:cNvPr>
            <p:cNvSpPr txBox="1">
              <a:spLocks/>
            </p:cNvSpPr>
            <p:nvPr/>
          </p:nvSpPr>
          <p:spPr>
            <a:xfrm>
              <a:off x="3352559" y="2646776"/>
              <a:ext cx="1435465" cy="554592"/>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Car </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grpSp>
          <p:nvGrpSpPr>
            <p:cNvPr id="66" name="Group 65"/>
            <p:cNvGrpSpPr/>
            <p:nvPr/>
          </p:nvGrpSpPr>
          <p:grpSpPr>
            <a:xfrm>
              <a:off x="3402301" y="1227051"/>
              <a:ext cx="1335981" cy="1335981"/>
              <a:chOff x="3402301" y="1227051"/>
              <a:chExt cx="1335981" cy="1335981"/>
            </a:xfrm>
          </p:grpSpPr>
          <p:pic>
            <p:nvPicPr>
              <p:cNvPr id="67" name="Picture 29">
                <a:extLst>
                  <a:ext uri="{FF2B5EF4-FFF2-40B4-BE49-F238E27FC236}">
                    <a16:creationId xmlns:a16="http://schemas.microsoft.com/office/drawing/2014/main" id="{8C38F39D-841C-034E-97AA-86D2D5164BD5}"/>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687120" y="1556915"/>
                <a:ext cx="747766" cy="6515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Donut 67">
                <a:extLst>
                  <a:ext uri="{FF2B5EF4-FFF2-40B4-BE49-F238E27FC236}">
                    <a16:creationId xmlns:a16="http://schemas.microsoft.com/office/drawing/2014/main" id="{7F9115D0-BF82-1B48-906F-FDE1C5C72B25}"/>
                  </a:ext>
                </a:extLst>
              </p:cNvPr>
              <p:cNvSpPr>
                <a:spLocks noChangeAspect="1"/>
              </p:cNvSpPr>
              <p:nvPr/>
            </p:nvSpPr>
            <p:spPr>
              <a:xfrm>
                <a:off x="3402301" y="1227051"/>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latin typeface="Calibri" panose="020F0502020204030204" pitchFamily="34" charset="0"/>
                  <a:cs typeface="Calibri" panose="020F0502020204030204" pitchFamily="34" charset="0"/>
                </a:endParaRPr>
              </a:p>
            </p:txBody>
          </p:sp>
        </p:grpSp>
      </p:grpSp>
      <p:grpSp>
        <p:nvGrpSpPr>
          <p:cNvPr id="69" name="Group 68"/>
          <p:cNvGrpSpPr/>
          <p:nvPr/>
        </p:nvGrpSpPr>
        <p:grpSpPr>
          <a:xfrm>
            <a:off x="7593635" y="2968191"/>
            <a:ext cx="1435465" cy="1782408"/>
            <a:chOff x="7670324" y="1217268"/>
            <a:chExt cx="1435465" cy="1782408"/>
          </a:xfrm>
        </p:grpSpPr>
        <p:sp>
          <p:nvSpPr>
            <p:cNvPr id="70" name="Title 1">
              <a:extLst>
                <a:ext uri="{FF2B5EF4-FFF2-40B4-BE49-F238E27FC236}">
                  <a16:creationId xmlns:a16="http://schemas.microsoft.com/office/drawing/2014/main" id="{C56F6C06-3954-7A43-B59A-E30141D98B76}"/>
                </a:ext>
              </a:extLst>
            </p:cNvPr>
            <p:cNvSpPr txBox="1">
              <a:spLocks/>
            </p:cNvSpPr>
            <p:nvPr/>
          </p:nvSpPr>
          <p:spPr>
            <a:xfrm>
              <a:off x="7670324" y="2615223"/>
              <a:ext cx="1435465" cy="384453"/>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800" b="1" dirty="0">
                  <a:solidFill>
                    <a:srgbClr val="01A2C6"/>
                  </a:solidFill>
                  <a:latin typeface="Calibri" panose="020F0502020204030204" pitchFamily="34" charset="0"/>
                  <a:cs typeface="Calibri" panose="020F0502020204030204" pitchFamily="34" charset="0"/>
                </a:rPr>
                <a:t>Travel</a:t>
              </a:r>
              <a:br>
                <a:rPr lang="en-GB" sz="1800" b="1" dirty="0">
                  <a:solidFill>
                    <a:srgbClr val="01A2C6"/>
                  </a:solidFill>
                  <a:latin typeface="Calibri" panose="020F0502020204030204" pitchFamily="34" charset="0"/>
                  <a:cs typeface="Calibri" panose="020F0502020204030204" pitchFamily="34" charset="0"/>
                </a:rPr>
              </a:br>
              <a:endParaRPr lang="en-GB" sz="1800" b="1" dirty="0">
                <a:solidFill>
                  <a:srgbClr val="01A2C6"/>
                </a:solidFill>
                <a:latin typeface="Calibri" panose="020F0502020204030204" pitchFamily="34" charset="0"/>
                <a:cs typeface="Calibri" panose="020F0502020204030204" pitchFamily="34" charset="0"/>
              </a:endParaRPr>
            </a:p>
          </p:txBody>
        </p:sp>
        <p:pic>
          <p:nvPicPr>
            <p:cNvPr id="71"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79230" y="1481934"/>
              <a:ext cx="632472" cy="67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Donut 71">
              <a:extLst>
                <a:ext uri="{FF2B5EF4-FFF2-40B4-BE49-F238E27FC236}">
                  <a16:creationId xmlns:a16="http://schemas.microsoft.com/office/drawing/2014/main" id="{7F9115D0-BF82-1B48-906F-FDE1C5C72B25}"/>
                </a:ext>
              </a:extLst>
            </p:cNvPr>
            <p:cNvSpPr>
              <a:spLocks noChangeAspect="1"/>
            </p:cNvSpPr>
            <p:nvPr/>
          </p:nvSpPr>
          <p:spPr>
            <a:xfrm>
              <a:off x="7727476" y="1217268"/>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latin typeface="Calibri" panose="020F0502020204030204" pitchFamily="34" charset="0"/>
                <a:cs typeface="Calibri" panose="020F0502020204030204" pitchFamily="34" charset="0"/>
              </a:endParaRPr>
            </a:p>
          </p:txBody>
        </p:sp>
      </p:grpSp>
      <p:sp>
        <p:nvSpPr>
          <p:cNvPr id="73" name="Title 1">
            <a:extLst>
              <a:ext uri="{FF2B5EF4-FFF2-40B4-BE49-F238E27FC236}">
                <a16:creationId xmlns:a16="http://schemas.microsoft.com/office/drawing/2014/main" id="{C56F6C06-3954-7A43-B59A-E30141D98B76}"/>
              </a:ext>
            </a:extLst>
          </p:cNvPr>
          <p:cNvSpPr txBox="1">
            <a:spLocks/>
          </p:cNvSpPr>
          <p:nvPr/>
        </p:nvSpPr>
        <p:spPr>
          <a:xfrm>
            <a:off x="5604707" y="2411462"/>
            <a:ext cx="1435465" cy="554592"/>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700" b="1" dirty="0">
                <a:solidFill>
                  <a:srgbClr val="01A2C6"/>
                </a:solidFill>
                <a:latin typeface="Calibri" panose="020F0502020204030204" pitchFamily="34" charset="0"/>
                <a:cs typeface="Calibri" panose="020F0502020204030204" pitchFamily="34" charset="0"/>
              </a:rPr>
              <a:t>Inheritance </a:t>
            </a:r>
          </a:p>
          <a:p>
            <a:pPr>
              <a:lnSpc>
                <a:spcPct val="80000"/>
              </a:lnSpc>
            </a:pPr>
            <a:r>
              <a:rPr lang="en-GB" sz="1700" b="1" dirty="0">
                <a:solidFill>
                  <a:srgbClr val="01A2C6"/>
                </a:solidFill>
                <a:latin typeface="Calibri" panose="020F0502020204030204" pitchFamily="34" charset="0"/>
                <a:cs typeface="Calibri" panose="020F0502020204030204" pitchFamily="34" charset="0"/>
              </a:rPr>
              <a:t>Planning</a:t>
            </a:r>
          </a:p>
        </p:txBody>
      </p:sp>
      <p:sp>
        <p:nvSpPr>
          <p:cNvPr id="74" name="Title 1">
            <a:extLst>
              <a:ext uri="{FF2B5EF4-FFF2-40B4-BE49-F238E27FC236}">
                <a16:creationId xmlns:a16="http://schemas.microsoft.com/office/drawing/2014/main" id="{C56F6C06-3954-7A43-B59A-E30141D98B76}"/>
              </a:ext>
            </a:extLst>
          </p:cNvPr>
          <p:cNvSpPr txBox="1">
            <a:spLocks/>
          </p:cNvSpPr>
          <p:nvPr/>
        </p:nvSpPr>
        <p:spPr>
          <a:xfrm>
            <a:off x="3947963" y="2411462"/>
            <a:ext cx="1656722" cy="554592"/>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600" b="1" dirty="0">
                <a:solidFill>
                  <a:srgbClr val="01A2C6"/>
                </a:solidFill>
                <a:latin typeface="Calibri" panose="020F0502020204030204" pitchFamily="34" charset="0"/>
                <a:cs typeface="Calibri" panose="020F0502020204030204" pitchFamily="34" charset="0"/>
              </a:rPr>
              <a:t>Retired Members Life Cover</a:t>
            </a:r>
            <a:endParaRPr lang="en-GB" sz="1800" b="1" dirty="0">
              <a:solidFill>
                <a:srgbClr val="01A2C6"/>
              </a:solidFill>
              <a:latin typeface="Calibri" panose="020F0502020204030204" pitchFamily="34" charset="0"/>
              <a:cs typeface="Calibri" panose="020F0502020204030204" pitchFamily="34" charset="0"/>
            </a:endParaRPr>
          </a:p>
        </p:txBody>
      </p:sp>
      <p:sp>
        <p:nvSpPr>
          <p:cNvPr id="75" name="Title 1">
            <a:extLst>
              <a:ext uri="{FF2B5EF4-FFF2-40B4-BE49-F238E27FC236}">
                <a16:creationId xmlns:a16="http://schemas.microsoft.com/office/drawing/2014/main" id="{C56F6C06-3954-7A43-B59A-E30141D98B76}"/>
              </a:ext>
            </a:extLst>
          </p:cNvPr>
          <p:cNvSpPr txBox="1">
            <a:spLocks/>
          </p:cNvSpPr>
          <p:nvPr/>
        </p:nvSpPr>
        <p:spPr>
          <a:xfrm>
            <a:off x="7020285" y="2411462"/>
            <a:ext cx="1435465" cy="554592"/>
          </a:xfrm>
          <a:prstGeom prst="rect">
            <a:avLst/>
          </a:prstGeom>
        </p:spPr>
        <p:txBody>
          <a:bodyPr vert="horz" lIns="68580" tIns="34290" rIns="68580" bIns="3429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GB" sz="1700" b="1" dirty="0">
                <a:solidFill>
                  <a:srgbClr val="01A2C6"/>
                </a:solidFill>
                <a:latin typeface="Calibri" panose="020F0502020204030204" pitchFamily="34" charset="0"/>
                <a:cs typeface="Calibri" panose="020F0502020204030204" pitchFamily="34" charset="0"/>
              </a:rPr>
              <a:t>Savings</a:t>
            </a:r>
          </a:p>
        </p:txBody>
      </p:sp>
      <p:grpSp>
        <p:nvGrpSpPr>
          <p:cNvPr id="76" name="Group 75"/>
          <p:cNvGrpSpPr/>
          <p:nvPr/>
        </p:nvGrpSpPr>
        <p:grpSpPr>
          <a:xfrm>
            <a:off x="4122383" y="1044689"/>
            <a:ext cx="1335981" cy="1335981"/>
            <a:chOff x="4122382" y="1269930"/>
            <a:chExt cx="1335981" cy="1335981"/>
          </a:xfrm>
        </p:grpSpPr>
        <p:sp>
          <p:nvSpPr>
            <p:cNvPr id="77" name="Donut 76">
              <a:extLst>
                <a:ext uri="{FF2B5EF4-FFF2-40B4-BE49-F238E27FC236}">
                  <a16:creationId xmlns:a16="http://schemas.microsoft.com/office/drawing/2014/main" id="{7F9115D0-BF82-1B48-906F-FDE1C5C72B25}"/>
                </a:ext>
              </a:extLst>
            </p:cNvPr>
            <p:cNvSpPr>
              <a:spLocks noChangeAspect="1"/>
            </p:cNvSpPr>
            <p:nvPr/>
          </p:nvSpPr>
          <p:spPr>
            <a:xfrm>
              <a:off x="4122382" y="1269930"/>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pic>
          <p:nvPicPr>
            <p:cNvPr id="78"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1231" y="1652171"/>
              <a:ext cx="5048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oup 78"/>
          <p:cNvGrpSpPr/>
          <p:nvPr/>
        </p:nvGrpSpPr>
        <p:grpSpPr>
          <a:xfrm>
            <a:off x="5573831" y="1044689"/>
            <a:ext cx="1335981" cy="1335981"/>
            <a:chOff x="5580112" y="1269931"/>
            <a:chExt cx="1335981" cy="1335981"/>
          </a:xfrm>
        </p:grpSpPr>
        <p:sp>
          <p:nvSpPr>
            <p:cNvPr id="80" name="Donut 79">
              <a:extLst>
                <a:ext uri="{FF2B5EF4-FFF2-40B4-BE49-F238E27FC236}">
                  <a16:creationId xmlns:a16="http://schemas.microsoft.com/office/drawing/2014/main" id="{7F9115D0-BF82-1B48-906F-FDE1C5C72B25}"/>
                </a:ext>
              </a:extLst>
            </p:cNvPr>
            <p:cNvSpPr>
              <a:spLocks noChangeAspect="1"/>
            </p:cNvSpPr>
            <p:nvPr/>
          </p:nvSpPr>
          <p:spPr>
            <a:xfrm>
              <a:off x="5580112" y="1269931"/>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pic>
          <p:nvPicPr>
            <p:cNvPr id="81" name="Picture 6"/>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13515" y="1579853"/>
              <a:ext cx="606050" cy="64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2" name="Group 81"/>
          <p:cNvGrpSpPr/>
          <p:nvPr/>
        </p:nvGrpSpPr>
        <p:grpSpPr>
          <a:xfrm>
            <a:off x="7025251" y="1044689"/>
            <a:ext cx="1335981" cy="1335981"/>
            <a:chOff x="7025239" y="1257241"/>
            <a:chExt cx="1335981" cy="1335981"/>
          </a:xfrm>
        </p:grpSpPr>
        <p:sp>
          <p:nvSpPr>
            <p:cNvPr id="83" name="Donut 82">
              <a:extLst>
                <a:ext uri="{FF2B5EF4-FFF2-40B4-BE49-F238E27FC236}">
                  <a16:creationId xmlns:a16="http://schemas.microsoft.com/office/drawing/2014/main" id="{7F9115D0-BF82-1B48-906F-FDE1C5C72B25}"/>
                </a:ext>
              </a:extLst>
            </p:cNvPr>
            <p:cNvSpPr>
              <a:spLocks noChangeAspect="1"/>
            </p:cNvSpPr>
            <p:nvPr/>
          </p:nvSpPr>
          <p:spPr>
            <a:xfrm>
              <a:off x="7025239" y="1257241"/>
              <a:ext cx="1335981" cy="1335981"/>
            </a:xfrm>
            <a:prstGeom prst="donut">
              <a:avLst>
                <a:gd name="adj" fmla="val 44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1053"/>
                </a:solidFill>
              </a:endParaRPr>
            </a:p>
          </p:txBody>
        </p:sp>
        <p:pic>
          <p:nvPicPr>
            <p:cNvPr id="84" name="Picture 7"/>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29031" y="1673641"/>
              <a:ext cx="5048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21996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E535B09-50E6-4F5C-880E-B284B0CAB3A3}" type="slidenum">
              <a:rPr lang="en-GB" smtClean="0">
                <a:solidFill>
                  <a:srgbClr val="3C1053">
                    <a:tint val="75000"/>
                  </a:srgbClr>
                </a:solidFill>
              </a:rPr>
              <a:pPr/>
              <a:t>34</a:t>
            </a:fld>
            <a:endParaRPr lang="en-GB">
              <a:solidFill>
                <a:srgbClr val="3C1053">
                  <a:tint val="75000"/>
                </a:srgbClr>
              </a:solidFill>
            </a:endParaRPr>
          </a:p>
        </p:txBody>
      </p:sp>
      <p:sp>
        <p:nvSpPr>
          <p:cNvPr id="4" name="Text Placeholder 3"/>
          <p:cNvSpPr txBox="1">
            <a:spLocks/>
          </p:cNvSpPr>
          <p:nvPr/>
        </p:nvSpPr>
        <p:spPr>
          <a:xfrm>
            <a:off x="249412" y="3363838"/>
            <a:ext cx="7046540" cy="1026114"/>
          </a:xfrm>
          <a:prstGeom prst="rect">
            <a:avLst/>
          </a:prstGeom>
          <a:no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sz="1000" dirty="0" smtClean="0">
              <a:solidFill>
                <a:srgbClr val="FFFFFF"/>
              </a:solidFill>
            </a:endParaRPr>
          </a:p>
          <a:p>
            <a:endParaRPr lang="en-GB" sz="1000" dirty="0">
              <a:solidFill>
                <a:srgbClr val="FFFFFF"/>
              </a:solidFill>
            </a:endParaRPr>
          </a:p>
        </p:txBody>
      </p:sp>
      <p:sp>
        <p:nvSpPr>
          <p:cNvPr id="5" name="TextBox 4"/>
          <p:cNvSpPr txBox="1"/>
          <p:nvPr/>
        </p:nvSpPr>
        <p:spPr>
          <a:xfrm>
            <a:off x="1402470" y="1995686"/>
            <a:ext cx="6208154" cy="769441"/>
          </a:xfrm>
          <a:prstGeom prst="rect">
            <a:avLst/>
          </a:prstGeom>
          <a:solidFill>
            <a:schemeClr val="accent1"/>
          </a:solidFill>
        </p:spPr>
        <p:txBody>
          <a:bodyPr wrap="square" rtlCol="0">
            <a:spAutoFit/>
          </a:bodyPr>
          <a:lstStyle/>
          <a:p>
            <a:pPr algn="ctr"/>
            <a:r>
              <a:rPr lang="en-IE" sz="4400" b="1" dirty="0" smtClean="0">
                <a:solidFill>
                  <a:schemeClr val="bg1"/>
                </a:solidFill>
              </a:rPr>
              <a:t>Thank you!</a:t>
            </a:r>
            <a:endParaRPr lang="en-IE" sz="4400" b="1" dirty="0">
              <a:solidFill>
                <a:schemeClr val="bg1"/>
              </a:solidFill>
            </a:endParaRPr>
          </a:p>
        </p:txBody>
      </p:sp>
      <p:sp>
        <p:nvSpPr>
          <p:cNvPr id="6" name="Rectangle 5"/>
          <p:cNvSpPr/>
          <p:nvPr/>
        </p:nvSpPr>
        <p:spPr>
          <a:xfrm>
            <a:off x="251520" y="4640998"/>
            <a:ext cx="8698184" cy="400110"/>
          </a:xfrm>
          <a:prstGeom prst="rect">
            <a:avLst/>
          </a:prstGeom>
        </p:spPr>
        <p:txBody>
          <a:bodyPr wrap="square">
            <a:spAutoFit/>
          </a:bodyPr>
          <a:lstStyle/>
          <a:p>
            <a:r>
              <a:rPr lang="en-GB" sz="1000" dirty="0">
                <a:solidFill>
                  <a:schemeClr val="bg1"/>
                </a:solidFill>
              </a:rPr>
              <a:t>Cornmarket Group Financial Services Ltd. is regulated by the Central Bank of </a:t>
            </a:r>
            <a:r>
              <a:rPr lang="en-GB" sz="1000" dirty="0" smtClean="0">
                <a:solidFill>
                  <a:schemeClr val="bg1"/>
                </a:solidFill>
              </a:rPr>
              <a:t>Ireland.</a:t>
            </a:r>
            <a:r>
              <a:rPr lang="en-GB" sz="1000" dirty="0">
                <a:solidFill>
                  <a:schemeClr val="bg1"/>
                </a:solidFill>
              </a:rPr>
              <a:t> </a:t>
            </a:r>
            <a:r>
              <a:rPr lang="en-GB" sz="1000" dirty="0" smtClean="0">
                <a:solidFill>
                  <a:schemeClr val="bg1"/>
                </a:solidFill>
              </a:rPr>
              <a:t>A </a:t>
            </a:r>
            <a:r>
              <a:rPr lang="en-GB" sz="1000" dirty="0">
                <a:solidFill>
                  <a:schemeClr val="bg1"/>
                </a:solidFill>
              </a:rPr>
              <a:t>member of the Irish Life Group Ltd. which is part of the Great-West </a:t>
            </a:r>
            <a:r>
              <a:rPr lang="en-GB" sz="1000" dirty="0" err="1">
                <a:solidFill>
                  <a:schemeClr val="bg1"/>
                </a:solidFill>
              </a:rPr>
              <a:t>Lifeco</a:t>
            </a:r>
            <a:r>
              <a:rPr lang="en-GB" sz="1000" dirty="0">
                <a:solidFill>
                  <a:schemeClr val="bg1"/>
                </a:solidFill>
              </a:rPr>
              <a:t> Group of </a:t>
            </a:r>
            <a:r>
              <a:rPr lang="en-GB" sz="1000" dirty="0" smtClean="0">
                <a:solidFill>
                  <a:schemeClr val="bg1"/>
                </a:solidFill>
              </a:rPr>
              <a:t>companies. </a:t>
            </a:r>
            <a:r>
              <a:rPr lang="en-IE" sz="1000" dirty="0">
                <a:solidFill>
                  <a:schemeClr val="bg1"/>
                </a:solidFill>
              </a:rPr>
              <a:t>Irish Life Assurance plc is regulated by the Central Bank of Ireland.</a:t>
            </a:r>
            <a:endParaRPr lang="en-GB" sz="1000" dirty="0">
              <a:solidFill>
                <a:schemeClr val="bg1"/>
              </a:solidFill>
            </a:endParaRPr>
          </a:p>
        </p:txBody>
      </p:sp>
    </p:spTree>
    <p:extLst>
      <p:ext uri="{BB962C8B-B14F-4D97-AF65-F5344CB8AC3E}">
        <p14:creationId xmlns:p14="http://schemas.microsoft.com/office/powerpoint/2010/main" val="296059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logo_tit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79140" y="4524083"/>
            <a:ext cx="1625108" cy="320287"/>
          </a:xfrm>
          <a:prstGeom prst="rect">
            <a:avLst/>
          </a:prstGeom>
          <a:noFill/>
          <a:ln w="9525">
            <a:noFill/>
            <a:miter lim="800000"/>
            <a:headEnd/>
            <a:tailEnd/>
          </a:ln>
        </p:spPr>
      </p:pic>
      <p:pic>
        <p:nvPicPr>
          <p:cNvPr id="15" name="Picture 9" descr="PNA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20694" y="2556119"/>
            <a:ext cx="1768791" cy="474146"/>
          </a:xfrm>
          <a:prstGeom prst="rect">
            <a:avLst/>
          </a:prstGeom>
          <a:noFill/>
          <a:ln w="9525">
            <a:noFill/>
            <a:miter lim="800000"/>
            <a:headEnd/>
            <a:tailEnd/>
          </a:ln>
        </p:spPr>
      </p:pic>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12359" y="2579958"/>
            <a:ext cx="955453" cy="797117"/>
          </a:xfrm>
          <a:prstGeom prst="rect">
            <a:avLst/>
          </a:prstGeom>
        </p:spPr>
      </p:pic>
      <p:pic>
        <p:nvPicPr>
          <p:cNvPr id="19" name="Picture 9" descr="CAFNBO_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82237" y="3339359"/>
            <a:ext cx="807490" cy="681226"/>
          </a:xfrm>
          <a:prstGeom prst="rect">
            <a:avLst/>
          </a:prstGeom>
          <a:noFill/>
          <a:ln w="9525">
            <a:noFill/>
            <a:miter lim="800000"/>
            <a:headEnd/>
            <a:tailEnd/>
          </a:ln>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6052" y="3396755"/>
            <a:ext cx="1459221" cy="455320"/>
          </a:xfrm>
          <a:prstGeom prst="rect">
            <a:avLst/>
          </a:prstGeom>
        </p:spPr>
      </p:pic>
      <p:pic>
        <p:nvPicPr>
          <p:cNvPr id="21" name="Picture 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377162" y="4171633"/>
            <a:ext cx="864834" cy="67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1" descr="ahcp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3232" y="3683190"/>
            <a:ext cx="1603031" cy="403578"/>
          </a:xfrm>
          <a:prstGeom prst="rect">
            <a:avLst/>
          </a:prstGeom>
          <a:noFill/>
          <a:ln w="9525">
            <a:noFill/>
            <a:miter lim="800000"/>
            <a:headEnd/>
            <a:tailEnd/>
          </a:ln>
        </p:spPr>
      </p:pic>
      <p:pic>
        <p:nvPicPr>
          <p:cNvPr id="24" name="Picture 2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20272" y="4483222"/>
            <a:ext cx="1944216" cy="500933"/>
          </a:xfrm>
          <a:prstGeom prst="rect">
            <a:avLst/>
          </a:prstGeom>
        </p:spPr>
      </p:pic>
      <p:pic>
        <p:nvPicPr>
          <p:cNvPr id="25" name="Picture 4" descr="H:\LOGOS\VOA\voa.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67727" y="4154761"/>
            <a:ext cx="792051" cy="6962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61993" y="1038558"/>
            <a:ext cx="854223" cy="626438"/>
          </a:xfrm>
          <a:prstGeom prst="rect">
            <a:avLst/>
          </a:prstGeom>
        </p:spPr>
      </p:pic>
      <p:pic>
        <p:nvPicPr>
          <p:cNvPr id="38" name="Picture 3" descr="prison_officers_association_website"/>
          <p:cNvPicPr>
            <a:picLocks noChangeAspect="1" noChangeArrowheads="1"/>
          </p:cNvPicPr>
          <p:nvPr/>
        </p:nvPicPr>
        <p:blipFill>
          <a:blip r:embed="rId12" cstate="screen">
            <a:clrChange>
              <a:clrFrom>
                <a:srgbClr val="FDFFFE"/>
              </a:clrFrom>
              <a:clrTo>
                <a:srgbClr val="FDFFFE">
                  <a:alpha val="0"/>
                </a:srgbClr>
              </a:clrTo>
            </a:clrChange>
            <a:extLst>
              <a:ext uri="{28A0092B-C50C-407E-A947-70E740481C1C}">
                <a14:useLocalDpi xmlns:a14="http://schemas.microsoft.com/office/drawing/2010/main"/>
              </a:ext>
            </a:extLst>
          </a:blip>
          <a:srcRect/>
          <a:stretch>
            <a:fillRect/>
          </a:stretch>
        </p:blipFill>
        <p:spPr bwMode="auto">
          <a:xfrm>
            <a:off x="3818415" y="3268845"/>
            <a:ext cx="1036560" cy="519596"/>
          </a:xfrm>
          <a:prstGeom prst="rect">
            <a:avLst/>
          </a:prstGeom>
          <a:noFill/>
          <a:ln w="9525">
            <a:noFill/>
            <a:miter lim="800000"/>
            <a:headEnd/>
            <a:tailEnd/>
          </a:ln>
        </p:spPr>
      </p:pic>
      <p:pic>
        <p:nvPicPr>
          <p:cNvPr id="44" name="Picture 9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78702" y="3054275"/>
            <a:ext cx="1124896" cy="52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18415" y="2472313"/>
            <a:ext cx="1259752" cy="4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486122" y="1761752"/>
            <a:ext cx="934572" cy="50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965711" y="1056433"/>
            <a:ext cx="882056" cy="593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640926" y="1971239"/>
            <a:ext cx="1376834" cy="44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08430" y="3582918"/>
            <a:ext cx="1112051" cy="54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2"/>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607166" y="900755"/>
            <a:ext cx="834769" cy="746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233624" y="948905"/>
            <a:ext cx="1045539" cy="61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88518" y="877897"/>
            <a:ext cx="740406" cy="73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279163" y="1842968"/>
            <a:ext cx="1572791" cy="44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695463" y="3339359"/>
            <a:ext cx="771567" cy="678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57361" y="4392395"/>
            <a:ext cx="1456043" cy="47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3880191" y="1159074"/>
            <a:ext cx="1507857" cy="39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850353" y="945004"/>
            <a:ext cx="886931" cy="75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101899" y="2480699"/>
            <a:ext cx="1167529" cy="42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219804" y="1823026"/>
            <a:ext cx="1612066" cy="46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219804" y="2434988"/>
            <a:ext cx="1267488" cy="51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5940167" y="1987185"/>
            <a:ext cx="1080105" cy="35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ound Single Corner Rectangle 32">
            <a:extLst>
              <a:ext uri="{FF2B5EF4-FFF2-40B4-BE49-F238E27FC236}">
                <a16:creationId xmlns:a16="http://schemas.microsoft.com/office/drawing/2014/main" id="{415196E6-E730-AF49-8558-F9C8BC86AA02}"/>
              </a:ext>
            </a:extLst>
          </p:cNvPr>
          <p:cNvSpPr/>
          <p:nvPr/>
        </p:nvSpPr>
        <p:spPr>
          <a:xfrm rot="10800000">
            <a:off x="3269428" y="-27359"/>
            <a:ext cx="5872331" cy="928111"/>
          </a:xfrm>
          <a:prstGeom prst="round1Rect">
            <a:avLst>
              <a:gd name="adj" fmla="val 25061"/>
            </a:avLst>
          </a:prstGeom>
          <a:solidFill>
            <a:srgbClr val="05A1C5">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TextBox 65"/>
          <p:cNvSpPr txBox="1"/>
          <p:nvPr/>
        </p:nvSpPr>
        <p:spPr>
          <a:xfrm>
            <a:off x="3432257" y="116919"/>
            <a:ext cx="5767669" cy="646331"/>
          </a:xfrm>
          <a:prstGeom prst="rect">
            <a:avLst/>
          </a:prstGeom>
          <a:noFill/>
        </p:spPr>
        <p:txBody>
          <a:bodyPr wrap="none" rtlCol="0">
            <a:spAutoFit/>
          </a:bodyPr>
          <a:lstStyle/>
          <a:p>
            <a:r>
              <a:rPr lang="en-IE" sz="3600" b="1" dirty="0" smtClean="0">
                <a:solidFill>
                  <a:srgbClr val="FFFFFF"/>
                </a:solidFill>
              </a:rPr>
              <a:t>Some of our Affinity Partners</a:t>
            </a:r>
            <a:endParaRPr lang="en-IE" sz="3600" b="1" dirty="0">
              <a:solidFill>
                <a:srgbClr val="FFFFFF"/>
              </a:solidFill>
            </a:endParaRPr>
          </a:p>
        </p:txBody>
      </p:sp>
    </p:spTree>
    <p:extLst>
      <p:ext uri="{BB962C8B-B14F-4D97-AF65-F5344CB8AC3E}">
        <p14:creationId xmlns:p14="http://schemas.microsoft.com/office/powerpoint/2010/main" val="123650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r="-401"/>
          <a:stretch/>
        </p:blipFill>
        <p:spPr>
          <a:xfrm>
            <a:off x="-1" y="0"/>
            <a:ext cx="9150213" cy="5164038"/>
          </a:xfrm>
          <a:prstGeom prst="rect">
            <a:avLst/>
          </a:prstGeom>
        </p:spPr>
      </p:pic>
      <p:sp>
        <p:nvSpPr>
          <p:cNvPr id="5" name="Round Single Corner Rectangle 4">
            <a:extLst>
              <a:ext uri="{FF2B5EF4-FFF2-40B4-BE49-F238E27FC236}">
                <a16:creationId xmlns:a16="http://schemas.microsoft.com/office/drawing/2014/main" id="{415196E6-E730-AF49-8558-F9C8BC86AA02}"/>
              </a:ext>
            </a:extLst>
          </p:cNvPr>
          <p:cNvSpPr/>
          <p:nvPr/>
        </p:nvSpPr>
        <p:spPr>
          <a:xfrm rot="10800000">
            <a:off x="3779910" y="3765941"/>
            <a:ext cx="5184355" cy="1274615"/>
          </a:xfrm>
          <a:prstGeom prst="round1Rect">
            <a:avLst>
              <a:gd name="adj" fmla="val 25061"/>
            </a:avLst>
          </a:prstGeom>
          <a:solidFill>
            <a:srgbClr val="05A1C5">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Box 2"/>
          <p:cNvSpPr txBox="1"/>
          <p:nvPr/>
        </p:nvSpPr>
        <p:spPr>
          <a:xfrm>
            <a:off x="4084970" y="3864640"/>
            <a:ext cx="4888423" cy="1077218"/>
          </a:xfrm>
          <a:prstGeom prst="rect">
            <a:avLst/>
          </a:prstGeom>
          <a:noFill/>
        </p:spPr>
        <p:txBody>
          <a:bodyPr wrap="square" rtlCol="0">
            <a:spAutoFit/>
          </a:bodyPr>
          <a:lstStyle/>
          <a:p>
            <a:pPr defTabSz="685800"/>
            <a:r>
              <a:rPr lang="en-IE" sz="3200" b="1" dirty="0" smtClean="0">
                <a:solidFill>
                  <a:srgbClr val="FFFFFF"/>
                </a:solidFill>
                <a:latin typeface="Calibri"/>
              </a:rPr>
              <a:t>Income Protection Plan for </a:t>
            </a:r>
            <a:endParaRPr lang="en-IE" sz="3200" b="1" dirty="0">
              <a:solidFill>
                <a:srgbClr val="FFFFFF"/>
              </a:solidFill>
              <a:latin typeface="Calibri"/>
            </a:endParaRPr>
          </a:p>
          <a:p>
            <a:pPr defTabSz="685800"/>
            <a:r>
              <a:rPr lang="en-IE" sz="3200" b="1" dirty="0">
                <a:solidFill>
                  <a:srgbClr val="FFFFFF"/>
                </a:solidFill>
                <a:latin typeface="Calibri"/>
              </a:rPr>
              <a:t>NUI Galway </a:t>
            </a:r>
            <a:r>
              <a:rPr lang="en-IE" sz="3200" b="1" dirty="0" smtClean="0">
                <a:solidFill>
                  <a:srgbClr val="FFFFFF"/>
                </a:solidFill>
                <a:latin typeface="Calibri"/>
              </a:rPr>
              <a:t>Employees</a:t>
            </a:r>
            <a:endParaRPr lang="en-IE" sz="3200" b="1" dirty="0">
              <a:solidFill>
                <a:srgbClr val="FFFFFF"/>
              </a:solidFill>
              <a:latin typeface="Calibri"/>
            </a:endParaRPr>
          </a:p>
        </p:txBody>
      </p:sp>
    </p:spTree>
    <p:extLst>
      <p:ext uri="{BB962C8B-B14F-4D97-AF65-F5344CB8AC3E}">
        <p14:creationId xmlns:p14="http://schemas.microsoft.com/office/powerpoint/2010/main" val="41964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12" y="-20537"/>
            <a:ext cx="9409571" cy="5184576"/>
          </a:xfrm>
          <a:prstGeom prst="rect">
            <a:avLst/>
          </a:prstGeom>
        </p:spPr>
      </p:pic>
      <p:sp>
        <p:nvSpPr>
          <p:cNvPr id="14" name="Rectangle 13"/>
          <p:cNvSpPr/>
          <p:nvPr/>
        </p:nvSpPr>
        <p:spPr>
          <a:xfrm>
            <a:off x="3923928" y="4748541"/>
            <a:ext cx="5307920" cy="415498"/>
          </a:xfrm>
          <a:prstGeom prst="rect">
            <a:avLst/>
          </a:prstGeom>
        </p:spPr>
        <p:txBody>
          <a:bodyPr wrap="square">
            <a:spAutoFit/>
          </a:bodyPr>
          <a:lstStyle/>
          <a:p>
            <a:pPr algn="r"/>
            <a:r>
              <a:rPr lang="en-GB" sz="1050" b="1" dirty="0">
                <a:solidFill>
                  <a:schemeClr val="bg1"/>
                </a:solidFill>
              </a:rPr>
              <a:t>Death Benefit Claims information </a:t>
            </a:r>
            <a:r>
              <a:rPr lang="en-GB" sz="1050" b="1" dirty="0" smtClean="0">
                <a:solidFill>
                  <a:schemeClr val="bg1"/>
                </a:solidFill>
              </a:rPr>
              <a:t>provided by Irish Life from inception in 1990 to Feb 2020</a:t>
            </a:r>
            <a:endParaRPr lang="en-GB" sz="1050" b="1" dirty="0">
              <a:solidFill>
                <a:schemeClr val="bg1"/>
              </a:solidFill>
            </a:endParaRPr>
          </a:p>
          <a:p>
            <a:pPr algn="r"/>
            <a:r>
              <a:rPr lang="en-GB" sz="1050" b="1" dirty="0">
                <a:solidFill>
                  <a:schemeClr val="bg1"/>
                </a:solidFill>
              </a:rPr>
              <a:t>Membership information provided by Cornmarket Reporting </a:t>
            </a:r>
            <a:r>
              <a:rPr lang="en-GB" sz="1050" b="1" dirty="0" smtClean="0">
                <a:solidFill>
                  <a:schemeClr val="bg1"/>
                </a:solidFill>
              </a:rPr>
              <a:t>February 2020</a:t>
            </a:r>
            <a:endParaRPr lang="en-GB" sz="1050" b="1" dirty="0">
              <a:solidFill>
                <a:schemeClr val="bg1"/>
              </a:solidFill>
            </a:endParaRPr>
          </a:p>
        </p:txBody>
      </p:sp>
      <p:sp>
        <p:nvSpPr>
          <p:cNvPr id="9" name="Round Single Corner Rectangle 8">
            <a:extLst>
              <a:ext uri="{FF2B5EF4-FFF2-40B4-BE49-F238E27FC236}">
                <a16:creationId xmlns:a16="http://schemas.microsoft.com/office/drawing/2014/main" id="{384DF8D6-9B16-124C-B67E-9A1FF85114BC}"/>
              </a:ext>
            </a:extLst>
          </p:cNvPr>
          <p:cNvSpPr/>
          <p:nvPr/>
        </p:nvSpPr>
        <p:spPr>
          <a:xfrm rot="10800000">
            <a:off x="2492249" y="2605709"/>
            <a:ext cx="2088231" cy="1956541"/>
          </a:xfrm>
          <a:prstGeom prst="round1Rect">
            <a:avLst>
              <a:gd name="adj" fmla="val 24527"/>
            </a:avLst>
          </a:prstGeom>
          <a:solidFill>
            <a:schemeClr val="accent5">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13" name="Round Single Corner Rectangle 12">
            <a:extLst>
              <a:ext uri="{FF2B5EF4-FFF2-40B4-BE49-F238E27FC236}">
                <a16:creationId xmlns:a16="http://schemas.microsoft.com/office/drawing/2014/main" id="{00464CB8-C4EF-4D47-B110-5D25E4562EAC}"/>
              </a:ext>
            </a:extLst>
          </p:cNvPr>
          <p:cNvSpPr/>
          <p:nvPr/>
        </p:nvSpPr>
        <p:spPr>
          <a:xfrm rot="10800000">
            <a:off x="4720265" y="2605709"/>
            <a:ext cx="2088231" cy="1956541"/>
          </a:xfrm>
          <a:prstGeom prst="round1Rect">
            <a:avLst>
              <a:gd name="adj" fmla="val 24527"/>
            </a:avLst>
          </a:prstGeom>
          <a:solidFill>
            <a:srgbClr val="A6D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15" name="Round Single Corner Rectangle 14">
            <a:extLst>
              <a:ext uri="{FF2B5EF4-FFF2-40B4-BE49-F238E27FC236}">
                <a16:creationId xmlns:a16="http://schemas.microsoft.com/office/drawing/2014/main" id="{7B6A0FA7-F180-9044-9461-507293DB6742}"/>
              </a:ext>
            </a:extLst>
          </p:cNvPr>
          <p:cNvSpPr/>
          <p:nvPr/>
        </p:nvSpPr>
        <p:spPr>
          <a:xfrm rot="10800000">
            <a:off x="264247" y="2605709"/>
            <a:ext cx="2088231" cy="1956541"/>
          </a:xfrm>
          <a:prstGeom prst="round1Rect">
            <a:avLst>
              <a:gd name="adj" fmla="val 24527"/>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16" name="Round Single Corner Rectangle 15">
            <a:extLst>
              <a:ext uri="{FF2B5EF4-FFF2-40B4-BE49-F238E27FC236}">
                <a16:creationId xmlns:a16="http://schemas.microsoft.com/office/drawing/2014/main" id="{33B95C55-AC13-334C-B24A-7C7567EBD72D}"/>
              </a:ext>
            </a:extLst>
          </p:cNvPr>
          <p:cNvSpPr/>
          <p:nvPr/>
        </p:nvSpPr>
        <p:spPr>
          <a:xfrm rot="10800000">
            <a:off x="6948265" y="2605709"/>
            <a:ext cx="2088231" cy="1956541"/>
          </a:xfrm>
          <a:prstGeom prst="round1Rect">
            <a:avLst>
              <a:gd name="adj" fmla="val 245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bg1"/>
              </a:solidFill>
            </a:endParaRPr>
          </a:p>
        </p:txBody>
      </p:sp>
      <p:sp>
        <p:nvSpPr>
          <p:cNvPr id="2" name="TextBox 1"/>
          <p:cNvSpPr txBox="1"/>
          <p:nvPr/>
        </p:nvSpPr>
        <p:spPr>
          <a:xfrm>
            <a:off x="348038" y="2823775"/>
            <a:ext cx="2001769" cy="1908215"/>
          </a:xfrm>
          <a:prstGeom prst="rect">
            <a:avLst/>
          </a:prstGeom>
          <a:noFill/>
        </p:spPr>
        <p:txBody>
          <a:bodyPr wrap="square" rtlCol="0">
            <a:spAutoFit/>
          </a:bodyPr>
          <a:lstStyle/>
          <a:p>
            <a:pPr algn="ctr"/>
            <a:r>
              <a:rPr lang="en-IE" sz="2800" b="1" dirty="0" smtClean="0">
                <a:solidFill>
                  <a:schemeClr val="bg1"/>
                </a:solidFill>
              </a:rPr>
              <a:t>98% </a:t>
            </a:r>
            <a:r>
              <a:rPr lang="en-IE" b="1" dirty="0" smtClean="0">
                <a:solidFill>
                  <a:schemeClr val="bg1"/>
                </a:solidFill>
              </a:rPr>
              <a:t>of </a:t>
            </a:r>
            <a:r>
              <a:rPr lang="en-IE" b="1" dirty="0">
                <a:solidFill>
                  <a:schemeClr val="bg1"/>
                </a:solidFill>
              </a:rPr>
              <a:t>Disability Benefit claims have been paid since the 2014 review </a:t>
            </a:r>
          </a:p>
          <a:p>
            <a:endParaRPr lang="en-IE" dirty="0">
              <a:solidFill>
                <a:schemeClr val="bg1"/>
              </a:solidFill>
            </a:endParaRPr>
          </a:p>
        </p:txBody>
      </p:sp>
      <p:sp>
        <p:nvSpPr>
          <p:cNvPr id="21" name="TextBox 20"/>
          <p:cNvSpPr txBox="1"/>
          <p:nvPr/>
        </p:nvSpPr>
        <p:spPr>
          <a:xfrm>
            <a:off x="2675532" y="2792560"/>
            <a:ext cx="1762507" cy="1569660"/>
          </a:xfrm>
          <a:prstGeom prst="rect">
            <a:avLst/>
          </a:prstGeom>
          <a:noFill/>
        </p:spPr>
        <p:txBody>
          <a:bodyPr wrap="square" rtlCol="0">
            <a:spAutoFit/>
          </a:bodyPr>
          <a:lstStyle/>
          <a:p>
            <a:pPr algn="ctr"/>
            <a:r>
              <a:rPr lang="en-IE" sz="2400" b="1" dirty="0">
                <a:solidFill>
                  <a:schemeClr val="bg1"/>
                </a:solidFill>
              </a:rPr>
              <a:t>€1,911,819</a:t>
            </a:r>
          </a:p>
          <a:p>
            <a:pPr algn="ctr"/>
            <a:r>
              <a:rPr lang="en-IE" b="1" dirty="0">
                <a:solidFill>
                  <a:schemeClr val="bg1"/>
                </a:solidFill>
              </a:rPr>
              <a:t>Paid by Irish Life in Disability Benefit since the 2014 review</a:t>
            </a:r>
          </a:p>
        </p:txBody>
      </p:sp>
      <p:sp>
        <p:nvSpPr>
          <p:cNvPr id="22" name="TextBox 21"/>
          <p:cNvSpPr txBox="1"/>
          <p:nvPr/>
        </p:nvSpPr>
        <p:spPr>
          <a:xfrm>
            <a:off x="4844954" y="2839835"/>
            <a:ext cx="1890573" cy="1292662"/>
          </a:xfrm>
          <a:prstGeom prst="rect">
            <a:avLst/>
          </a:prstGeom>
          <a:noFill/>
        </p:spPr>
        <p:txBody>
          <a:bodyPr wrap="square" rtlCol="0">
            <a:spAutoFit/>
          </a:bodyPr>
          <a:lstStyle/>
          <a:p>
            <a:pPr algn="ctr"/>
            <a:r>
              <a:rPr lang="en-IE" sz="2400" b="1" dirty="0" smtClean="0"/>
              <a:t>€3.8 million</a:t>
            </a:r>
            <a:endParaRPr lang="en-IE" sz="2400" b="1" dirty="0"/>
          </a:p>
          <a:p>
            <a:pPr algn="ctr"/>
            <a:r>
              <a:rPr lang="en-IE" b="1" dirty="0"/>
              <a:t>Paid in Disability Benefit to date</a:t>
            </a:r>
          </a:p>
          <a:p>
            <a:endParaRPr lang="en-IE" dirty="0">
              <a:solidFill>
                <a:schemeClr val="bg1"/>
              </a:solidFill>
            </a:endParaRPr>
          </a:p>
        </p:txBody>
      </p:sp>
      <p:sp>
        <p:nvSpPr>
          <p:cNvPr id="23" name="TextBox 22"/>
          <p:cNvSpPr txBox="1"/>
          <p:nvPr/>
        </p:nvSpPr>
        <p:spPr>
          <a:xfrm>
            <a:off x="7092281" y="2693606"/>
            <a:ext cx="1767068" cy="1908215"/>
          </a:xfrm>
          <a:prstGeom prst="rect">
            <a:avLst/>
          </a:prstGeom>
          <a:noFill/>
        </p:spPr>
        <p:txBody>
          <a:bodyPr wrap="square" rtlCol="0">
            <a:spAutoFit/>
          </a:bodyPr>
          <a:lstStyle/>
          <a:p>
            <a:pPr algn="ctr"/>
            <a:r>
              <a:rPr lang="en-IE" sz="2800" b="1" dirty="0">
                <a:solidFill>
                  <a:schemeClr val="bg1"/>
                </a:solidFill>
              </a:rPr>
              <a:t>2087</a:t>
            </a:r>
          </a:p>
          <a:p>
            <a:pPr algn="ctr"/>
            <a:r>
              <a:rPr lang="en-IE" b="1" dirty="0">
                <a:solidFill>
                  <a:schemeClr val="bg1"/>
                </a:solidFill>
              </a:rPr>
              <a:t>Members currently protected under the Plan</a:t>
            </a:r>
          </a:p>
          <a:p>
            <a:endParaRPr lang="en-IE" dirty="0">
              <a:solidFill>
                <a:schemeClr val="bg1"/>
              </a:solidFill>
            </a:endParaRPr>
          </a:p>
        </p:txBody>
      </p:sp>
    </p:spTree>
    <p:extLst>
      <p:ext uri="{BB962C8B-B14F-4D97-AF65-F5344CB8AC3E}">
        <p14:creationId xmlns:p14="http://schemas.microsoft.com/office/powerpoint/2010/main" val="10949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87624" y="1923678"/>
            <a:ext cx="6555535" cy="293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87624" y="489617"/>
            <a:ext cx="6428484" cy="1477328"/>
          </a:xfrm>
          <a:prstGeom prst="rect">
            <a:avLst/>
          </a:prstGeom>
          <a:solidFill>
            <a:schemeClr val="bg1"/>
          </a:solidFill>
        </p:spPr>
        <p:txBody>
          <a:bodyPr wrap="square" rtlCol="0">
            <a:spAutoFit/>
          </a:bodyPr>
          <a:lstStyle/>
          <a:p>
            <a:endParaRPr lang="en-IE" b="1" dirty="0" smtClean="0">
              <a:solidFill>
                <a:schemeClr val="tx1">
                  <a:lumMod val="90000"/>
                  <a:lumOff val="10000"/>
                </a:schemeClr>
              </a:solidFill>
              <a:latin typeface="+mj-lt"/>
            </a:endParaRPr>
          </a:p>
          <a:p>
            <a:endParaRPr lang="en-IE" b="1" dirty="0" smtClean="0">
              <a:solidFill>
                <a:schemeClr val="tx1">
                  <a:lumMod val="90000"/>
                  <a:lumOff val="10000"/>
                </a:schemeClr>
              </a:solidFill>
              <a:latin typeface="+mj-lt"/>
            </a:endParaRPr>
          </a:p>
          <a:p>
            <a:r>
              <a:rPr lang="en-IE" b="1" dirty="0" smtClean="0">
                <a:solidFill>
                  <a:schemeClr val="tx1">
                    <a:lumMod val="90000"/>
                    <a:lumOff val="10000"/>
                  </a:schemeClr>
                </a:solidFill>
                <a:latin typeface="+mj-lt"/>
              </a:rPr>
              <a:t>The total premium for this plan is </a:t>
            </a:r>
            <a:r>
              <a:rPr lang="en-IE" b="1" dirty="0" smtClean="0">
                <a:solidFill>
                  <a:srgbClr val="05A1C5"/>
                </a:solidFill>
                <a:latin typeface="+mj-lt"/>
              </a:rPr>
              <a:t>0.86% of gross salary, </a:t>
            </a:r>
            <a:r>
              <a:rPr lang="en-IE" b="1" dirty="0" smtClean="0">
                <a:solidFill>
                  <a:schemeClr val="tx1">
                    <a:lumMod val="90000"/>
                    <a:lumOff val="10000"/>
                  </a:schemeClr>
                </a:solidFill>
                <a:latin typeface="+mj-lt"/>
              </a:rPr>
              <a:t>this rate will be retained until October 2022</a:t>
            </a:r>
            <a:endParaRPr lang="en-IE" b="1" dirty="0">
              <a:solidFill>
                <a:schemeClr val="tx1">
                  <a:lumMod val="90000"/>
                  <a:lumOff val="10000"/>
                </a:schemeClr>
              </a:solidFill>
              <a:latin typeface="+mj-lt"/>
            </a:endParaRPr>
          </a:p>
          <a:p>
            <a:endParaRPr lang="en-IE" b="1" dirty="0">
              <a:solidFill>
                <a:schemeClr val="tx1">
                  <a:lumMod val="90000"/>
                  <a:lumOff val="10000"/>
                </a:schemeClr>
              </a:solidFill>
              <a:latin typeface="+mj-lt"/>
            </a:endParaRPr>
          </a:p>
        </p:txBody>
      </p:sp>
      <p:sp>
        <p:nvSpPr>
          <p:cNvPr id="4" name="TextBox 3"/>
          <p:cNvSpPr txBox="1"/>
          <p:nvPr/>
        </p:nvSpPr>
        <p:spPr>
          <a:xfrm>
            <a:off x="218556" y="170660"/>
            <a:ext cx="6239400" cy="861774"/>
          </a:xfrm>
          <a:prstGeom prst="rect">
            <a:avLst/>
          </a:prstGeom>
          <a:noFill/>
        </p:spPr>
        <p:txBody>
          <a:bodyPr wrap="none" rtlCol="0">
            <a:spAutoFit/>
          </a:bodyPr>
          <a:lstStyle/>
          <a:p>
            <a:r>
              <a:rPr lang="en-IE" sz="3200" b="1" dirty="0"/>
              <a:t>NUI Galway </a:t>
            </a:r>
            <a:r>
              <a:rPr lang="en-IE" sz="3200" b="1" dirty="0" smtClean="0"/>
              <a:t>Income Protection Plan</a:t>
            </a:r>
            <a:endParaRPr lang="en-IE" sz="3200" b="1" dirty="0"/>
          </a:p>
          <a:p>
            <a:endParaRPr lang="en-IE" dirty="0"/>
          </a:p>
        </p:txBody>
      </p:sp>
    </p:spTree>
    <p:extLst>
      <p:ext uri="{BB962C8B-B14F-4D97-AF65-F5344CB8AC3E}">
        <p14:creationId xmlns:p14="http://schemas.microsoft.com/office/powerpoint/2010/main" val="279102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ound Single Corner Rectangle 43">
            <a:extLst>
              <a:ext uri="{FF2B5EF4-FFF2-40B4-BE49-F238E27FC236}">
                <a16:creationId xmlns:a16="http://schemas.microsoft.com/office/drawing/2014/main" id="{415196E6-E730-AF49-8558-F9C8BC86AA02}"/>
              </a:ext>
            </a:extLst>
          </p:cNvPr>
          <p:cNvSpPr/>
          <p:nvPr/>
        </p:nvSpPr>
        <p:spPr>
          <a:xfrm rot="10800000">
            <a:off x="53753" y="51468"/>
            <a:ext cx="9036494" cy="5027849"/>
          </a:xfrm>
          <a:prstGeom prst="round1Rect">
            <a:avLst>
              <a:gd name="adj" fmla="val 25061"/>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a:extLst>
              <a:ext uri="{FF2B5EF4-FFF2-40B4-BE49-F238E27FC236}">
                <a16:creationId xmlns:a16="http://schemas.microsoft.com/office/drawing/2014/main" id="{AA7179A7-BEC6-894D-9BE9-4F27A6D4E2A0}"/>
              </a:ext>
            </a:extLst>
          </p:cNvPr>
          <p:cNvSpPr/>
          <p:nvPr/>
        </p:nvSpPr>
        <p:spPr>
          <a:xfrm>
            <a:off x="1220730" y="1259537"/>
            <a:ext cx="2205584" cy="3201571"/>
          </a:xfrm>
          <a:prstGeom prst="rect">
            <a:avLst/>
          </a:prstGeom>
          <a:solidFill>
            <a:srgbClr val="0385A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9C4B8FB-712A-EC41-B4FA-6BE49E1738F7}"/>
              </a:ext>
            </a:extLst>
          </p:cNvPr>
          <p:cNvSpPr/>
          <p:nvPr/>
        </p:nvSpPr>
        <p:spPr>
          <a:xfrm>
            <a:off x="3465715" y="1259537"/>
            <a:ext cx="2205584" cy="3201571"/>
          </a:xfrm>
          <a:prstGeom prst="rect">
            <a:avLst/>
          </a:prstGeom>
          <a:solidFill>
            <a:srgbClr val="0385A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55F045F-F5FB-9949-89C7-FDB8C4284586}"/>
              </a:ext>
            </a:extLst>
          </p:cNvPr>
          <p:cNvSpPr/>
          <p:nvPr/>
        </p:nvSpPr>
        <p:spPr>
          <a:xfrm>
            <a:off x="5719501" y="1259537"/>
            <a:ext cx="2197604" cy="3201571"/>
          </a:xfrm>
          <a:prstGeom prst="rect">
            <a:avLst/>
          </a:prstGeom>
          <a:solidFill>
            <a:srgbClr val="0385A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a:extLst>
              <a:ext uri="{FF2B5EF4-FFF2-40B4-BE49-F238E27FC236}">
                <a16:creationId xmlns:a16="http://schemas.microsoft.com/office/drawing/2014/main" id="{A42D690D-CE65-904B-8C60-1AB3BE74DDEC}"/>
              </a:ext>
            </a:extLst>
          </p:cNvPr>
          <p:cNvSpPr/>
          <p:nvPr/>
        </p:nvSpPr>
        <p:spPr>
          <a:xfrm rot="1479559">
            <a:off x="778408" y="2694871"/>
            <a:ext cx="7311764" cy="439253"/>
          </a:xfrm>
          <a:prstGeom prst="roundRect">
            <a:avLst>
              <a:gd name="adj" fmla="val 50000"/>
            </a:avLst>
          </a:prstGeom>
          <a:gradFill flip="none" rotWithShape="1">
            <a:gsLst>
              <a:gs pos="64000">
                <a:srgbClr val="3C1053"/>
              </a:gs>
              <a:gs pos="99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6626154C-00EC-5B49-8E80-B2C38C2CBE4E}"/>
              </a:ext>
            </a:extLst>
          </p:cNvPr>
          <p:cNvSpPr>
            <a:spLocks noChangeAspect="1"/>
          </p:cNvSpPr>
          <p:nvPr/>
        </p:nvSpPr>
        <p:spPr>
          <a:xfrm>
            <a:off x="1031372" y="1160232"/>
            <a:ext cx="605441" cy="6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0">
            <a:extLst>
              <a:ext uri="{FF2B5EF4-FFF2-40B4-BE49-F238E27FC236}">
                <a16:creationId xmlns:a16="http://schemas.microsoft.com/office/drawing/2014/main" id="{256ADB3D-C546-554E-8CE7-7755EF8F75B8}"/>
              </a:ext>
            </a:extLst>
          </p:cNvPr>
          <p:cNvSpPr txBox="1">
            <a:spLocks/>
          </p:cNvSpPr>
          <p:nvPr/>
        </p:nvSpPr>
        <p:spPr>
          <a:xfrm>
            <a:off x="251520" y="191990"/>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algn="l"/>
            <a:r>
              <a:rPr lang="en-GB" sz="3600" b="1" dirty="0"/>
              <a:t>Understand your Sick Pay?</a:t>
            </a:r>
          </a:p>
        </p:txBody>
      </p:sp>
      <p:sp>
        <p:nvSpPr>
          <p:cNvPr id="61" name="Oval 60">
            <a:extLst>
              <a:ext uri="{FF2B5EF4-FFF2-40B4-BE49-F238E27FC236}">
                <a16:creationId xmlns:a16="http://schemas.microsoft.com/office/drawing/2014/main" id="{CC814BD8-1315-674D-98F4-6E482842A272}"/>
              </a:ext>
            </a:extLst>
          </p:cNvPr>
          <p:cNvSpPr>
            <a:spLocks noChangeAspect="1"/>
          </p:cNvSpPr>
          <p:nvPr/>
        </p:nvSpPr>
        <p:spPr>
          <a:xfrm>
            <a:off x="3182485" y="2189084"/>
            <a:ext cx="605441" cy="6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769E172B-9725-B748-ABAF-87DC54ACD45C}"/>
              </a:ext>
            </a:extLst>
          </p:cNvPr>
          <p:cNvSpPr>
            <a:spLocks noChangeAspect="1"/>
          </p:cNvSpPr>
          <p:nvPr/>
        </p:nvSpPr>
        <p:spPr>
          <a:xfrm>
            <a:off x="5460400" y="3197196"/>
            <a:ext cx="605441" cy="6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3E2BFCE-D2F7-8B4B-8D82-7A8C6E7CB103}"/>
              </a:ext>
            </a:extLst>
          </p:cNvPr>
          <p:cNvSpPr>
            <a:spLocks noChangeAspect="1"/>
          </p:cNvSpPr>
          <p:nvPr/>
        </p:nvSpPr>
        <p:spPr>
          <a:xfrm>
            <a:off x="1043609" y="1160232"/>
            <a:ext cx="605441" cy="605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264911C0-1125-CE44-BB58-F3C4DCFCA1DF}"/>
              </a:ext>
            </a:extLst>
          </p:cNvPr>
          <p:cNvSpPr txBox="1"/>
          <p:nvPr/>
        </p:nvSpPr>
        <p:spPr>
          <a:xfrm>
            <a:off x="899594" y="1263583"/>
            <a:ext cx="899695" cy="369332"/>
          </a:xfrm>
          <a:prstGeom prst="rect">
            <a:avLst/>
          </a:prstGeom>
          <a:noFill/>
        </p:spPr>
        <p:txBody>
          <a:bodyPr wrap="square" rtlCol="0">
            <a:spAutoFit/>
          </a:bodyPr>
          <a:lstStyle/>
          <a:p>
            <a:pPr algn="ctr"/>
            <a:r>
              <a:rPr lang="en-US" b="1" dirty="0">
                <a:solidFill>
                  <a:srgbClr val="01A2C6"/>
                </a:solidFill>
              </a:rPr>
              <a:t>100%</a:t>
            </a:r>
          </a:p>
        </p:txBody>
      </p:sp>
      <p:grpSp>
        <p:nvGrpSpPr>
          <p:cNvPr id="12" name="Group 11">
            <a:extLst>
              <a:ext uri="{FF2B5EF4-FFF2-40B4-BE49-F238E27FC236}">
                <a16:creationId xmlns:a16="http://schemas.microsoft.com/office/drawing/2014/main" id="{BA812C60-023F-7F44-9A6C-0957C616EFF6}"/>
              </a:ext>
            </a:extLst>
          </p:cNvPr>
          <p:cNvGrpSpPr/>
          <p:nvPr/>
        </p:nvGrpSpPr>
        <p:grpSpPr>
          <a:xfrm>
            <a:off x="1211010" y="1224374"/>
            <a:ext cx="1967918" cy="1177582"/>
            <a:chOff x="948562" y="957841"/>
            <a:chExt cx="1967918" cy="1177582"/>
          </a:xfrm>
        </p:grpSpPr>
        <p:cxnSp>
          <p:nvCxnSpPr>
            <p:cNvPr id="66" name="Straight Connector 65">
              <a:extLst>
                <a:ext uri="{FF2B5EF4-FFF2-40B4-BE49-F238E27FC236}">
                  <a16:creationId xmlns:a16="http://schemas.microsoft.com/office/drawing/2014/main" id="{3D3430CE-E2F8-8A40-8F0F-0FE51B8C2C32}"/>
                </a:ext>
              </a:extLst>
            </p:cNvPr>
            <p:cNvCxnSpPr>
              <a:cxnSpLocks/>
            </p:cNvCxnSpPr>
            <p:nvPr/>
          </p:nvCxnSpPr>
          <p:spPr>
            <a:xfrm>
              <a:off x="1455370" y="1382963"/>
              <a:ext cx="1461110" cy="679475"/>
            </a:xfrm>
            <a:prstGeom prst="line">
              <a:avLst/>
            </a:prstGeom>
            <a:ln w="158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2D66E072-AF57-A540-B02F-8E60653D7C52}"/>
                </a:ext>
              </a:extLst>
            </p:cNvPr>
            <p:cNvSpPr/>
            <p:nvPr/>
          </p:nvSpPr>
          <p:spPr>
            <a:xfrm>
              <a:off x="1584071" y="957841"/>
              <a:ext cx="1245511" cy="338554"/>
            </a:xfrm>
            <a:prstGeom prst="rect">
              <a:avLst/>
            </a:prstGeom>
          </p:spPr>
          <p:txBody>
            <a:bodyPr wrap="square">
              <a:spAutoFit/>
            </a:bodyPr>
            <a:lstStyle/>
            <a:p>
              <a:pPr fontAlgn="b"/>
              <a:r>
                <a:rPr lang="en-IE" sz="1600" b="1" dirty="0">
                  <a:solidFill>
                    <a:schemeClr val="bg1"/>
                  </a:solidFill>
                </a:rPr>
                <a:t>13 WEEKS  </a:t>
              </a:r>
            </a:p>
          </p:txBody>
        </p:sp>
        <p:sp>
          <p:nvSpPr>
            <p:cNvPr id="92" name="Rectangle 91">
              <a:extLst>
                <a:ext uri="{FF2B5EF4-FFF2-40B4-BE49-F238E27FC236}">
                  <a16:creationId xmlns:a16="http://schemas.microsoft.com/office/drawing/2014/main" id="{09380E54-9A84-3B45-B99A-9E2DF12A9E39}"/>
                </a:ext>
              </a:extLst>
            </p:cNvPr>
            <p:cNvSpPr/>
            <p:nvPr/>
          </p:nvSpPr>
          <p:spPr>
            <a:xfrm>
              <a:off x="948562" y="1581425"/>
              <a:ext cx="1245511" cy="553998"/>
            </a:xfrm>
            <a:prstGeom prst="rect">
              <a:avLst/>
            </a:prstGeom>
          </p:spPr>
          <p:txBody>
            <a:bodyPr wrap="square">
              <a:spAutoFit/>
            </a:bodyPr>
            <a:lstStyle/>
            <a:p>
              <a:pPr fontAlgn="b"/>
              <a:r>
                <a:rPr lang="en-IE" sz="1500" b="1" dirty="0">
                  <a:solidFill>
                    <a:schemeClr val="bg1"/>
                  </a:solidFill>
                </a:rPr>
                <a:t>FULL </a:t>
              </a:r>
            </a:p>
            <a:p>
              <a:pPr fontAlgn="b"/>
              <a:r>
                <a:rPr lang="en-IE" sz="1500" b="1" dirty="0">
                  <a:solidFill>
                    <a:schemeClr val="bg1"/>
                  </a:solidFill>
                </a:rPr>
                <a:t>PAY</a:t>
              </a:r>
            </a:p>
          </p:txBody>
        </p:sp>
      </p:grpSp>
      <p:sp>
        <p:nvSpPr>
          <p:cNvPr id="93" name="TextBox 92">
            <a:extLst>
              <a:ext uri="{FF2B5EF4-FFF2-40B4-BE49-F238E27FC236}">
                <a16:creationId xmlns:a16="http://schemas.microsoft.com/office/drawing/2014/main" id="{D3BC80B9-9EF4-D04C-9EA1-1DA092F826A9}"/>
              </a:ext>
            </a:extLst>
          </p:cNvPr>
          <p:cNvSpPr txBox="1"/>
          <p:nvPr/>
        </p:nvSpPr>
        <p:spPr>
          <a:xfrm>
            <a:off x="3020940" y="2304359"/>
            <a:ext cx="899695" cy="369332"/>
          </a:xfrm>
          <a:prstGeom prst="rect">
            <a:avLst/>
          </a:prstGeom>
          <a:noFill/>
        </p:spPr>
        <p:txBody>
          <a:bodyPr wrap="square" rtlCol="0">
            <a:spAutoFit/>
          </a:bodyPr>
          <a:lstStyle/>
          <a:p>
            <a:pPr algn="ctr"/>
            <a:r>
              <a:rPr lang="en-US" b="1" dirty="0">
                <a:solidFill>
                  <a:srgbClr val="01A2C6"/>
                </a:solidFill>
              </a:rPr>
              <a:t>50%</a:t>
            </a:r>
          </a:p>
        </p:txBody>
      </p:sp>
      <p:sp>
        <p:nvSpPr>
          <p:cNvPr id="94" name="TextBox 93">
            <a:extLst>
              <a:ext uri="{FF2B5EF4-FFF2-40B4-BE49-F238E27FC236}">
                <a16:creationId xmlns:a16="http://schemas.microsoft.com/office/drawing/2014/main" id="{56A40973-6F8D-AC44-8E01-8C9EC50F25F1}"/>
              </a:ext>
            </a:extLst>
          </p:cNvPr>
          <p:cNvSpPr txBox="1"/>
          <p:nvPr/>
        </p:nvSpPr>
        <p:spPr>
          <a:xfrm>
            <a:off x="5325192" y="3324417"/>
            <a:ext cx="899695" cy="369332"/>
          </a:xfrm>
          <a:prstGeom prst="rect">
            <a:avLst/>
          </a:prstGeom>
          <a:noFill/>
        </p:spPr>
        <p:txBody>
          <a:bodyPr wrap="square" rtlCol="0">
            <a:spAutoFit/>
          </a:bodyPr>
          <a:lstStyle/>
          <a:p>
            <a:pPr algn="ctr"/>
            <a:r>
              <a:rPr lang="en-US" b="1" dirty="0">
                <a:solidFill>
                  <a:srgbClr val="01A2C6"/>
                </a:solidFill>
              </a:rPr>
              <a:t>35%</a:t>
            </a:r>
          </a:p>
        </p:txBody>
      </p:sp>
      <p:grpSp>
        <p:nvGrpSpPr>
          <p:cNvPr id="13" name="Group 12">
            <a:extLst>
              <a:ext uri="{FF2B5EF4-FFF2-40B4-BE49-F238E27FC236}">
                <a16:creationId xmlns:a16="http://schemas.microsoft.com/office/drawing/2014/main" id="{AF7BA0CF-9032-9B45-95BA-C809895E2FE8}"/>
              </a:ext>
            </a:extLst>
          </p:cNvPr>
          <p:cNvGrpSpPr/>
          <p:nvPr/>
        </p:nvGrpSpPr>
        <p:grpSpPr>
          <a:xfrm>
            <a:off x="3417514" y="1886885"/>
            <a:ext cx="1981166" cy="1519231"/>
            <a:chOff x="3182563" y="675135"/>
            <a:chExt cx="1981166" cy="1519231"/>
          </a:xfrm>
        </p:grpSpPr>
        <p:cxnSp>
          <p:nvCxnSpPr>
            <p:cNvPr id="89" name="Straight Connector 88">
              <a:extLst>
                <a:ext uri="{FF2B5EF4-FFF2-40B4-BE49-F238E27FC236}">
                  <a16:creationId xmlns:a16="http://schemas.microsoft.com/office/drawing/2014/main" id="{14486EF9-0E7E-FA4A-9490-B20A2C260434}"/>
                </a:ext>
              </a:extLst>
            </p:cNvPr>
            <p:cNvCxnSpPr>
              <a:cxnSpLocks/>
            </p:cNvCxnSpPr>
            <p:nvPr/>
          </p:nvCxnSpPr>
          <p:spPr>
            <a:xfrm>
              <a:off x="3683760" y="1461943"/>
              <a:ext cx="1479969" cy="672359"/>
            </a:xfrm>
            <a:prstGeom prst="line">
              <a:avLst/>
            </a:prstGeom>
            <a:ln w="158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CBDE2EF4-9773-D242-BAB1-C31C8611A4EB}"/>
                </a:ext>
              </a:extLst>
            </p:cNvPr>
            <p:cNvSpPr/>
            <p:nvPr/>
          </p:nvSpPr>
          <p:spPr>
            <a:xfrm>
              <a:off x="3182563" y="675135"/>
              <a:ext cx="1505126" cy="338554"/>
            </a:xfrm>
            <a:prstGeom prst="rect">
              <a:avLst/>
            </a:prstGeom>
          </p:spPr>
          <p:txBody>
            <a:bodyPr wrap="square">
              <a:spAutoFit/>
            </a:bodyPr>
            <a:lstStyle/>
            <a:p>
              <a:pPr fontAlgn="b"/>
              <a:r>
                <a:rPr lang="en-IE" sz="1600" b="1" dirty="0">
                  <a:solidFill>
                    <a:schemeClr val="bg1"/>
                  </a:solidFill>
                </a:rPr>
                <a:t>13 WEEKS  </a:t>
              </a:r>
            </a:p>
          </p:txBody>
        </p:sp>
        <p:sp>
          <p:nvSpPr>
            <p:cNvPr id="96" name="Rectangle 95">
              <a:extLst>
                <a:ext uri="{FF2B5EF4-FFF2-40B4-BE49-F238E27FC236}">
                  <a16:creationId xmlns:a16="http://schemas.microsoft.com/office/drawing/2014/main" id="{BB29D449-1CBD-8E49-A7CA-49E701E2145B}"/>
                </a:ext>
              </a:extLst>
            </p:cNvPr>
            <p:cNvSpPr/>
            <p:nvPr/>
          </p:nvSpPr>
          <p:spPr>
            <a:xfrm>
              <a:off x="3182563" y="1640368"/>
              <a:ext cx="1505126" cy="553998"/>
            </a:xfrm>
            <a:prstGeom prst="rect">
              <a:avLst/>
            </a:prstGeom>
          </p:spPr>
          <p:txBody>
            <a:bodyPr wrap="square">
              <a:spAutoFit/>
            </a:bodyPr>
            <a:lstStyle/>
            <a:p>
              <a:pPr fontAlgn="b"/>
              <a:r>
                <a:rPr lang="en-IE" sz="1500" b="1" dirty="0">
                  <a:solidFill>
                    <a:schemeClr val="bg1"/>
                  </a:solidFill>
                </a:rPr>
                <a:t>HALF </a:t>
              </a:r>
              <a:br>
                <a:rPr lang="en-IE" sz="1500" b="1" dirty="0">
                  <a:solidFill>
                    <a:schemeClr val="bg1"/>
                  </a:solidFill>
                </a:rPr>
              </a:br>
              <a:r>
                <a:rPr lang="en-IE" sz="1500" b="1" dirty="0">
                  <a:solidFill>
                    <a:schemeClr val="bg1"/>
                  </a:solidFill>
                </a:rPr>
                <a:t>PAY</a:t>
              </a:r>
            </a:p>
          </p:txBody>
        </p:sp>
      </p:grpSp>
      <p:grpSp>
        <p:nvGrpSpPr>
          <p:cNvPr id="14" name="Group 13">
            <a:extLst>
              <a:ext uri="{FF2B5EF4-FFF2-40B4-BE49-F238E27FC236}">
                <a16:creationId xmlns:a16="http://schemas.microsoft.com/office/drawing/2014/main" id="{F19961E5-0C30-6949-A8B8-8264C98F55FA}"/>
              </a:ext>
            </a:extLst>
          </p:cNvPr>
          <p:cNvGrpSpPr/>
          <p:nvPr/>
        </p:nvGrpSpPr>
        <p:grpSpPr>
          <a:xfrm>
            <a:off x="5671299" y="2438562"/>
            <a:ext cx="2712286" cy="2077404"/>
            <a:chOff x="6370628" y="100918"/>
            <a:chExt cx="2712286" cy="2077404"/>
          </a:xfrm>
        </p:grpSpPr>
        <p:cxnSp>
          <p:nvCxnSpPr>
            <p:cNvPr id="63" name="Straight Connector 62">
              <a:extLst>
                <a:ext uri="{FF2B5EF4-FFF2-40B4-BE49-F238E27FC236}">
                  <a16:creationId xmlns:a16="http://schemas.microsoft.com/office/drawing/2014/main" id="{0EF1AC12-A830-1842-A1EB-E373A9C3D5FB}"/>
                </a:ext>
              </a:extLst>
            </p:cNvPr>
            <p:cNvCxnSpPr>
              <a:cxnSpLocks/>
            </p:cNvCxnSpPr>
            <p:nvPr/>
          </p:nvCxnSpPr>
          <p:spPr>
            <a:xfrm>
              <a:off x="6816603" y="1363384"/>
              <a:ext cx="1371684" cy="643447"/>
            </a:xfrm>
            <a:prstGeom prst="line">
              <a:avLst/>
            </a:prstGeom>
            <a:ln w="15875">
              <a:solidFill>
                <a:schemeClr val="bg1"/>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A0DB516-F488-DE40-9923-30AF0E28592C}"/>
                </a:ext>
              </a:extLst>
            </p:cNvPr>
            <p:cNvSpPr/>
            <p:nvPr/>
          </p:nvSpPr>
          <p:spPr>
            <a:xfrm>
              <a:off x="6370628" y="100918"/>
              <a:ext cx="2712286" cy="830997"/>
            </a:xfrm>
            <a:prstGeom prst="rect">
              <a:avLst/>
            </a:prstGeom>
          </p:spPr>
          <p:txBody>
            <a:bodyPr wrap="square">
              <a:spAutoFit/>
            </a:bodyPr>
            <a:lstStyle/>
            <a:p>
              <a:pPr fontAlgn="b"/>
              <a:r>
                <a:rPr lang="en-IE" sz="1600" b="1" dirty="0">
                  <a:solidFill>
                    <a:schemeClr val="bg1"/>
                  </a:solidFill>
                </a:rPr>
                <a:t>FROM </a:t>
              </a:r>
              <a:br>
                <a:rPr lang="en-IE" sz="1600" b="1" dirty="0">
                  <a:solidFill>
                    <a:schemeClr val="bg1"/>
                  </a:solidFill>
                </a:rPr>
              </a:br>
              <a:r>
                <a:rPr lang="en-IE" sz="1600" b="1" dirty="0">
                  <a:solidFill>
                    <a:schemeClr val="bg1"/>
                  </a:solidFill>
                </a:rPr>
                <a:t>6 MONTHS </a:t>
              </a:r>
              <a:br>
                <a:rPr lang="en-IE" sz="1600" b="1" dirty="0">
                  <a:solidFill>
                    <a:schemeClr val="bg1"/>
                  </a:solidFill>
                </a:rPr>
              </a:br>
              <a:r>
                <a:rPr lang="en-IE" sz="1600" b="1" dirty="0">
                  <a:solidFill>
                    <a:schemeClr val="bg1"/>
                  </a:solidFill>
                </a:rPr>
                <a:t>ONWARDS</a:t>
              </a:r>
            </a:p>
          </p:txBody>
        </p:sp>
        <p:sp>
          <p:nvSpPr>
            <p:cNvPr id="97" name="Rectangle 96">
              <a:extLst>
                <a:ext uri="{FF2B5EF4-FFF2-40B4-BE49-F238E27FC236}">
                  <a16:creationId xmlns:a16="http://schemas.microsoft.com/office/drawing/2014/main" id="{F235F169-AA2A-F645-875B-DE2ED16711B6}"/>
                </a:ext>
              </a:extLst>
            </p:cNvPr>
            <p:cNvSpPr/>
            <p:nvPr/>
          </p:nvSpPr>
          <p:spPr>
            <a:xfrm>
              <a:off x="6380379" y="1439658"/>
              <a:ext cx="1771270" cy="738664"/>
            </a:xfrm>
            <a:prstGeom prst="rect">
              <a:avLst/>
            </a:prstGeom>
          </p:spPr>
          <p:txBody>
            <a:bodyPr wrap="square">
              <a:spAutoFit/>
            </a:bodyPr>
            <a:lstStyle/>
            <a:p>
              <a:pPr fontAlgn="b"/>
              <a:r>
                <a:rPr lang="en-IE" sz="1400" b="1" dirty="0">
                  <a:solidFill>
                    <a:schemeClr val="bg1"/>
                  </a:solidFill>
                </a:rPr>
                <a:t>TRR / </a:t>
              </a:r>
              <a:br>
                <a:rPr lang="en-IE" sz="1400" b="1" dirty="0">
                  <a:solidFill>
                    <a:schemeClr val="bg1"/>
                  </a:solidFill>
                </a:rPr>
              </a:br>
              <a:r>
                <a:rPr lang="en-IE" sz="1400" b="1" dirty="0">
                  <a:solidFill>
                    <a:schemeClr val="bg1"/>
                  </a:solidFill>
                </a:rPr>
                <a:t>SOCIAL </a:t>
              </a:r>
              <a:br>
                <a:rPr lang="en-IE" sz="1400" b="1" dirty="0">
                  <a:solidFill>
                    <a:schemeClr val="bg1"/>
                  </a:solidFill>
                </a:rPr>
              </a:br>
              <a:r>
                <a:rPr lang="en-IE" sz="1400" b="1" dirty="0">
                  <a:solidFill>
                    <a:schemeClr val="bg1"/>
                  </a:solidFill>
                </a:rPr>
                <a:t>WELFARE</a:t>
              </a:r>
            </a:p>
          </p:txBody>
        </p:sp>
      </p:grpSp>
      <p:sp>
        <p:nvSpPr>
          <p:cNvPr id="99" name="TextBox 98">
            <a:extLst>
              <a:ext uri="{FF2B5EF4-FFF2-40B4-BE49-F238E27FC236}">
                <a16:creationId xmlns:a16="http://schemas.microsoft.com/office/drawing/2014/main" id="{40DC970D-0E10-4945-87C6-31F434C2CCB2}"/>
              </a:ext>
            </a:extLst>
          </p:cNvPr>
          <p:cNvSpPr txBox="1"/>
          <p:nvPr/>
        </p:nvSpPr>
        <p:spPr>
          <a:xfrm>
            <a:off x="7181970" y="4180909"/>
            <a:ext cx="899695" cy="369332"/>
          </a:xfrm>
          <a:prstGeom prst="rect">
            <a:avLst/>
          </a:prstGeom>
          <a:noFill/>
        </p:spPr>
        <p:txBody>
          <a:bodyPr wrap="square" rtlCol="0">
            <a:spAutoFit/>
          </a:bodyPr>
          <a:lstStyle/>
          <a:p>
            <a:pPr algn="ctr"/>
            <a:r>
              <a:rPr lang="en-US" b="1" dirty="0">
                <a:solidFill>
                  <a:srgbClr val="01A2C6"/>
                </a:solidFill>
              </a:rPr>
              <a:t>?%</a:t>
            </a:r>
          </a:p>
        </p:txBody>
      </p:sp>
      <p:sp>
        <p:nvSpPr>
          <p:cNvPr id="28" name="TextBox 27">
            <a:extLst>
              <a:ext uri="{FF2B5EF4-FFF2-40B4-BE49-F238E27FC236}">
                <a16:creationId xmlns:a16="http://schemas.microsoft.com/office/drawing/2014/main" id="{9F488375-82C5-BB4B-8E62-7F89D00F942D}"/>
              </a:ext>
            </a:extLst>
          </p:cNvPr>
          <p:cNvSpPr txBox="1"/>
          <p:nvPr/>
        </p:nvSpPr>
        <p:spPr>
          <a:xfrm>
            <a:off x="1139696" y="4789190"/>
            <a:ext cx="7935054" cy="230832"/>
          </a:xfrm>
          <a:prstGeom prst="rect">
            <a:avLst/>
          </a:prstGeom>
          <a:noFill/>
        </p:spPr>
        <p:txBody>
          <a:bodyPr wrap="square" rtlCol="0">
            <a:spAutoFit/>
          </a:bodyPr>
          <a:lstStyle/>
          <a:p>
            <a:pPr algn="r"/>
            <a:r>
              <a:rPr lang="en-GB" sz="900" dirty="0">
                <a:solidFill>
                  <a:schemeClr val="bg1"/>
                </a:solidFill>
                <a:latin typeface="Calibri" panose="020F0502020204030204" pitchFamily="34" charset="0"/>
              </a:rPr>
              <a:t>Based on a Public Sector employee, paying Class A PRSI,  who is a member of the Superannuation Scheme with 20 years’ service earning €50,000 per annum. </a:t>
            </a:r>
          </a:p>
        </p:txBody>
      </p:sp>
    </p:spTree>
    <p:extLst>
      <p:ext uri="{BB962C8B-B14F-4D97-AF65-F5344CB8AC3E}">
        <p14:creationId xmlns:p14="http://schemas.microsoft.com/office/powerpoint/2010/main" val="257078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500"/>
                                        <p:tgtEl>
                                          <p:spTgt spid="98"/>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63" presetClass="path" presetSubtype="0" accel="50000" decel="50000" fill="hold" grpId="0" nodeType="afterEffect">
                                  <p:stCondLst>
                                    <p:cond delay="0"/>
                                  </p:stCondLst>
                                  <p:childTnLst>
                                    <p:animMotion origin="layout" path="M -0.00191 7.40741E-7 L 0.23386 0.2 " pathEditMode="relative" rAng="0" ptsTypes="AA">
                                      <p:cBhvr>
                                        <p:cTn id="28" dur="2000" fill="hold"/>
                                        <p:tgtEl>
                                          <p:spTgt spid="74"/>
                                        </p:tgtEl>
                                        <p:attrNameLst>
                                          <p:attrName>ppt_x</p:attrName>
                                          <p:attrName>ppt_y</p:attrName>
                                        </p:attrNameLst>
                                      </p:cBhvr>
                                      <p:rCtr x="11788" y="10000"/>
                                    </p:animMotion>
                                  </p:childTnLst>
                                </p:cTn>
                              </p:par>
                            </p:childTnLst>
                          </p:cTn>
                        </p:par>
                        <p:par>
                          <p:cTn id="29" fill="hold">
                            <p:stCondLst>
                              <p:cond delay="4500"/>
                            </p:stCondLst>
                            <p:childTnLst>
                              <p:par>
                                <p:cTn id="30" presetID="10" presetClass="entr" presetSubtype="0" fill="hold" grpId="1"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par>
                          <p:cTn id="33" fill="hold">
                            <p:stCondLst>
                              <p:cond delay="5000"/>
                            </p:stCondLst>
                            <p:childTnLst>
                              <p:par>
                                <p:cTn id="34" presetID="53" presetClass="entr" presetSubtype="16"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 calcmode="lin" valueType="num">
                                      <p:cBhvr>
                                        <p:cTn id="36" dur="500" fill="hold"/>
                                        <p:tgtEl>
                                          <p:spTgt spid="93"/>
                                        </p:tgtEl>
                                        <p:attrNameLst>
                                          <p:attrName>ppt_w</p:attrName>
                                        </p:attrNameLst>
                                      </p:cBhvr>
                                      <p:tavLst>
                                        <p:tav tm="0">
                                          <p:val>
                                            <p:fltVal val="0"/>
                                          </p:val>
                                        </p:tav>
                                        <p:tav tm="100000">
                                          <p:val>
                                            <p:strVal val="#ppt_w"/>
                                          </p:val>
                                        </p:tav>
                                      </p:tavLst>
                                    </p:anim>
                                    <p:anim calcmode="lin" valueType="num">
                                      <p:cBhvr>
                                        <p:cTn id="37" dur="500" fill="hold"/>
                                        <p:tgtEl>
                                          <p:spTgt spid="93"/>
                                        </p:tgtEl>
                                        <p:attrNameLst>
                                          <p:attrName>ppt_h</p:attrName>
                                        </p:attrNameLst>
                                      </p:cBhvr>
                                      <p:tavLst>
                                        <p:tav tm="0">
                                          <p:val>
                                            <p:fltVal val="0"/>
                                          </p:val>
                                        </p:tav>
                                        <p:tav tm="100000">
                                          <p:val>
                                            <p:strVal val="#ppt_h"/>
                                          </p:val>
                                        </p:tav>
                                      </p:tavLst>
                                    </p:anim>
                                    <p:animEffect transition="in" filter="fade">
                                      <p:cBhvr>
                                        <p:cTn id="38" dur="500"/>
                                        <p:tgtEl>
                                          <p:spTgt spid="93"/>
                                        </p:tgtEl>
                                      </p:cBhvr>
                                    </p:animEffect>
                                  </p:childTnLst>
                                </p:cTn>
                              </p:par>
                            </p:childTnLst>
                          </p:cTn>
                        </p:par>
                        <p:par>
                          <p:cTn id="39" fill="hold">
                            <p:stCondLst>
                              <p:cond delay="55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6000"/>
                            </p:stCondLst>
                            <p:childTnLst>
                              <p:par>
                                <p:cTn id="44" presetID="63" presetClass="path" presetSubtype="0" accel="50000" decel="50000" fill="hold" grpId="0" nodeType="afterEffect">
                                  <p:stCondLst>
                                    <p:cond delay="0"/>
                                  </p:stCondLst>
                                  <p:childTnLst>
                                    <p:animMotion origin="layout" path="M 3.61111E-6 7.40741E-7 L 0.24913 0.19599 " pathEditMode="relative" rAng="0" ptsTypes="AA">
                                      <p:cBhvr>
                                        <p:cTn id="45" dur="2000" fill="hold"/>
                                        <p:tgtEl>
                                          <p:spTgt spid="61"/>
                                        </p:tgtEl>
                                        <p:attrNameLst>
                                          <p:attrName>ppt_x</p:attrName>
                                          <p:attrName>ppt_y</p:attrName>
                                        </p:attrNameLst>
                                      </p:cBhvr>
                                      <p:rCtr x="12448" y="9784"/>
                                    </p:animMotion>
                                  </p:childTnLst>
                                </p:cTn>
                              </p:par>
                            </p:childTnLst>
                          </p:cTn>
                        </p:par>
                        <p:par>
                          <p:cTn id="46" fill="hold">
                            <p:stCondLst>
                              <p:cond delay="8000"/>
                            </p:stCondLst>
                            <p:childTnLst>
                              <p:par>
                                <p:cTn id="47" presetID="10" presetClass="entr" presetSubtype="0" fill="hold" grpId="1"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par>
                          <p:cTn id="50" fill="hold">
                            <p:stCondLst>
                              <p:cond delay="8500"/>
                            </p:stCondLst>
                            <p:childTnLst>
                              <p:par>
                                <p:cTn id="51" presetID="53" presetClass="entr" presetSubtype="16" fill="hold" grpId="0"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p:cTn id="53" dur="500" fill="hold"/>
                                        <p:tgtEl>
                                          <p:spTgt spid="94"/>
                                        </p:tgtEl>
                                        <p:attrNameLst>
                                          <p:attrName>ppt_w</p:attrName>
                                        </p:attrNameLst>
                                      </p:cBhvr>
                                      <p:tavLst>
                                        <p:tav tm="0">
                                          <p:val>
                                            <p:fltVal val="0"/>
                                          </p:val>
                                        </p:tav>
                                        <p:tav tm="100000">
                                          <p:val>
                                            <p:strVal val="#ppt_w"/>
                                          </p:val>
                                        </p:tav>
                                      </p:tavLst>
                                    </p:anim>
                                    <p:anim calcmode="lin" valueType="num">
                                      <p:cBhvr>
                                        <p:cTn id="54" dur="500" fill="hold"/>
                                        <p:tgtEl>
                                          <p:spTgt spid="94"/>
                                        </p:tgtEl>
                                        <p:attrNameLst>
                                          <p:attrName>ppt_h</p:attrName>
                                        </p:attrNameLst>
                                      </p:cBhvr>
                                      <p:tavLst>
                                        <p:tav tm="0">
                                          <p:val>
                                            <p:fltVal val="0"/>
                                          </p:val>
                                        </p:tav>
                                        <p:tav tm="100000">
                                          <p:val>
                                            <p:strVal val="#ppt_h"/>
                                          </p:val>
                                        </p:tav>
                                      </p:tavLst>
                                    </p:anim>
                                    <p:animEffect transition="in" filter="fade">
                                      <p:cBhvr>
                                        <p:cTn id="55" dur="500"/>
                                        <p:tgtEl>
                                          <p:spTgt spid="94"/>
                                        </p:tgtEl>
                                      </p:cBhvr>
                                    </p:animEffect>
                                  </p:childTnLst>
                                </p:cTn>
                              </p:par>
                            </p:childTnLst>
                          </p:cTn>
                        </p:par>
                        <p:par>
                          <p:cTn id="56" fill="hold">
                            <p:stCondLst>
                              <p:cond delay="90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9500"/>
                            </p:stCondLst>
                            <p:childTnLst>
                              <p:par>
                                <p:cTn id="61" presetID="63" presetClass="path" presetSubtype="0" accel="50000" decel="50000" fill="hold" grpId="0" nodeType="afterEffect">
                                  <p:stCondLst>
                                    <p:cond delay="0"/>
                                  </p:stCondLst>
                                  <p:childTnLst>
                                    <p:animMotion origin="layout" path="M 1.66667E-6 3.08642E-6 L 0.20816 0.17376 " pathEditMode="relative" rAng="0" ptsTypes="AA">
                                      <p:cBhvr>
                                        <p:cTn id="62" dur="2000" fill="hold"/>
                                        <p:tgtEl>
                                          <p:spTgt spid="62"/>
                                        </p:tgtEl>
                                        <p:attrNameLst>
                                          <p:attrName>ppt_x</p:attrName>
                                          <p:attrName>ppt_y</p:attrName>
                                        </p:attrNameLst>
                                      </p:cBhvr>
                                      <p:rCtr x="10399" y="8673"/>
                                    </p:animMotion>
                                  </p:childTnLst>
                                </p:cTn>
                              </p:par>
                            </p:childTnLst>
                          </p:cTn>
                        </p:par>
                        <p:par>
                          <p:cTn id="63" fill="hold">
                            <p:stCondLst>
                              <p:cond delay="11500"/>
                            </p:stCondLst>
                            <p:childTnLst>
                              <p:par>
                                <p:cTn id="64" presetID="53" presetClass="entr" presetSubtype="16" fill="hold" grpId="0" nodeType="afterEffect">
                                  <p:stCondLst>
                                    <p:cond delay="0"/>
                                  </p:stCondLst>
                                  <p:childTnLst>
                                    <p:set>
                                      <p:cBhvr>
                                        <p:cTn id="65" dur="1" fill="hold">
                                          <p:stCondLst>
                                            <p:cond delay="0"/>
                                          </p:stCondLst>
                                        </p:cTn>
                                        <p:tgtEl>
                                          <p:spTgt spid="99"/>
                                        </p:tgtEl>
                                        <p:attrNameLst>
                                          <p:attrName>style.visibility</p:attrName>
                                        </p:attrNameLst>
                                      </p:cBhvr>
                                      <p:to>
                                        <p:strVal val="visible"/>
                                      </p:to>
                                    </p:set>
                                    <p:anim calcmode="lin" valueType="num">
                                      <p:cBhvr>
                                        <p:cTn id="66" dur="500" fill="hold"/>
                                        <p:tgtEl>
                                          <p:spTgt spid="99"/>
                                        </p:tgtEl>
                                        <p:attrNameLst>
                                          <p:attrName>ppt_w</p:attrName>
                                        </p:attrNameLst>
                                      </p:cBhvr>
                                      <p:tavLst>
                                        <p:tav tm="0">
                                          <p:val>
                                            <p:fltVal val="0"/>
                                          </p:val>
                                        </p:tav>
                                        <p:tav tm="100000">
                                          <p:val>
                                            <p:strVal val="#ppt_w"/>
                                          </p:val>
                                        </p:tav>
                                      </p:tavLst>
                                    </p:anim>
                                    <p:anim calcmode="lin" valueType="num">
                                      <p:cBhvr>
                                        <p:cTn id="67" dur="500" fill="hold"/>
                                        <p:tgtEl>
                                          <p:spTgt spid="99"/>
                                        </p:tgtEl>
                                        <p:attrNameLst>
                                          <p:attrName>ppt_h</p:attrName>
                                        </p:attrNameLst>
                                      </p:cBhvr>
                                      <p:tavLst>
                                        <p:tav tm="0">
                                          <p:val>
                                            <p:fltVal val="0"/>
                                          </p:val>
                                        </p:tav>
                                        <p:tav tm="100000">
                                          <p:val>
                                            <p:strVal val="#ppt_h"/>
                                          </p:val>
                                        </p:tav>
                                      </p:tavLst>
                                    </p:anim>
                                    <p:animEffect transition="in" filter="fade">
                                      <p:cBhvr>
                                        <p:cTn id="68"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98" grpId="1" animBg="1"/>
      <p:bldP spid="61" grpId="0" animBg="1"/>
      <p:bldP spid="61" grpId="1" animBg="1"/>
      <p:bldP spid="62" grpId="0" animBg="1"/>
      <p:bldP spid="62" grpId="1" animBg="1"/>
      <p:bldP spid="74" grpId="0" animBg="1"/>
      <p:bldP spid="74" grpId="1" animBg="1"/>
      <p:bldP spid="76" grpId="0"/>
      <p:bldP spid="93" grpId="0"/>
      <p:bldP spid="94" grpId="0"/>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Round Single Corner Rectangle 38">
            <a:extLst>
              <a:ext uri="{FF2B5EF4-FFF2-40B4-BE49-F238E27FC236}">
                <a16:creationId xmlns:a16="http://schemas.microsoft.com/office/drawing/2014/main" id="{415196E6-E730-AF49-8558-F9C8BC86AA02}"/>
              </a:ext>
            </a:extLst>
          </p:cNvPr>
          <p:cNvSpPr/>
          <p:nvPr/>
        </p:nvSpPr>
        <p:spPr>
          <a:xfrm rot="10800000">
            <a:off x="72226" y="51467"/>
            <a:ext cx="8964271" cy="5040561"/>
          </a:xfrm>
          <a:prstGeom prst="round1Rect">
            <a:avLst>
              <a:gd name="adj" fmla="val 25061"/>
            </a:avLst>
          </a:prstGeom>
          <a:solidFill>
            <a:srgbClr val="01A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3" name="Group 52">
            <a:extLst>
              <a:ext uri="{FF2B5EF4-FFF2-40B4-BE49-F238E27FC236}">
                <a16:creationId xmlns:a16="http://schemas.microsoft.com/office/drawing/2014/main" id="{780DD712-CCF3-0D48-BF96-5A1E97A72CDF}"/>
              </a:ext>
            </a:extLst>
          </p:cNvPr>
          <p:cNvGrpSpPr/>
          <p:nvPr/>
        </p:nvGrpSpPr>
        <p:grpSpPr>
          <a:xfrm>
            <a:off x="2286706" y="267494"/>
            <a:ext cx="4570595" cy="4608808"/>
            <a:chOff x="5154972" y="633049"/>
            <a:chExt cx="3306154" cy="3333795"/>
          </a:xfrm>
        </p:grpSpPr>
        <p:pic>
          <p:nvPicPr>
            <p:cNvPr id="7" name="Picture 6">
              <a:extLst>
                <a:ext uri="{FF2B5EF4-FFF2-40B4-BE49-F238E27FC236}">
                  <a16:creationId xmlns:a16="http://schemas.microsoft.com/office/drawing/2014/main" id="{E0A7B4CF-12FA-3D49-AB65-A4431046DE8F}"/>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7278221" y="1009611"/>
              <a:ext cx="1040424" cy="981973"/>
            </a:xfrm>
            <a:prstGeom prst="rect">
              <a:avLst/>
            </a:prstGeom>
          </p:spPr>
        </p:pic>
        <p:pic>
          <p:nvPicPr>
            <p:cNvPr id="9" name="Picture 8" descr="A close up of a logo&#10;&#10;Description automatically generated">
              <a:extLst>
                <a:ext uri="{FF2B5EF4-FFF2-40B4-BE49-F238E27FC236}">
                  <a16:creationId xmlns:a16="http://schemas.microsoft.com/office/drawing/2014/main" id="{5E65E48B-8234-F449-A8C9-07CFA85E89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61617" y="1847252"/>
              <a:ext cx="999509" cy="888452"/>
            </a:xfrm>
            <a:prstGeom prst="rect">
              <a:avLst/>
            </a:prstGeom>
          </p:spPr>
        </p:pic>
        <p:pic>
          <p:nvPicPr>
            <p:cNvPr id="38" name="Picture 37" descr="A close up of a logo&#10;&#10;Description automatically generated">
              <a:extLst>
                <a:ext uri="{FF2B5EF4-FFF2-40B4-BE49-F238E27FC236}">
                  <a16:creationId xmlns:a16="http://schemas.microsoft.com/office/drawing/2014/main" id="{C7D3B055-FF2B-354B-ABD7-6D070677FC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7734" y="2585458"/>
              <a:ext cx="1040424" cy="981973"/>
            </a:xfrm>
            <a:prstGeom prst="rect">
              <a:avLst/>
            </a:prstGeom>
          </p:spPr>
        </p:pic>
        <p:pic>
          <p:nvPicPr>
            <p:cNvPr id="40" name="Picture 39" descr="A close up of a logo&#10;&#10;Description automatically generated">
              <a:extLst>
                <a:ext uri="{FF2B5EF4-FFF2-40B4-BE49-F238E27FC236}">
                  <a16:creationId xmlns:a16="http://schemas.microsoft.com/office/drawing/2014/main" id="{80A75FD8-9001-B84A-B65C-D44D65C457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55455" y="2932265"/>
              <a:ext cx="853382" cy="1034579"/>
            </a:xfrm>
            <a:prstGeom prst="rect">
              <a:avLst/>
            </a:prstGeom>
          </p:spPr>
        </p:pic>
        <p:pic>
          <p:nvPicPr>
            <p:cNvPr id="42" name="Picture 41">
              <a:extLst>
                <a:ext uri="{FF2B5EF4-FFF2-40B4-BE49-F238E27FC236}">
                  <a16:creationId xmlns:a16="http://schemas.microsoft.com/office/drawing/2014/main" id="{9AE3243B-0E6C-554E-A7F3-FEF0968684B3}"/>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02964" y="2932265"/>
              <a:ext cx="853382" cy="1034579"/>
            </a:xfrm>
            <a:prstGeom prst="rect">
              <a:avLst/>
            </a:prstGeom>
          </p:spPr>
        </p:pic>
        <p:pic>
          <p:nvPicPr>
            <p:cNvPr id="44" name="Picture 43">
              <a:extLst>
                <a:ext uri="{FF2B5EF4-FFF2-40B4-BE49-F238E27FC236}">
                  <a16:creationId xmlns:a16="http://schemas.microsoft.com/office/drawing/2014/main" id="{D5C630A8-5A4D-524D-B14C-A55B734F9E0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84602" y="2585458"/>
              <a:ext cx="1040424" cy="981973"/>
            </a:xfrm>
            <a:prstGeom prst="rect">
              <a:avLst/>
            </a:prstGeom>
          </p:spPr>
        </p:pic>
        <p:pic>
          <p:nvPicPr>
            <p:cNvPr id="46" name="Picture 45" descr="A picture containing ax&#10;&#10;Description automatically generated">
              <a:extLst>
                <a:ext uri="{FF2B5EF4-FFF2-40B4-BE49-F238E27FC236}">
                  <a16:creationId xmlns:a16="http://schemas.microsoft.com/office/drawing/2014/main" id="{F4914ACC-70EF-D749-AF40-5345354490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54972" y="1847252"/>
              <a:ext cx="999509" cy="888452"/>
            </a:xfrm>
            <a:prstGeom prst="rect">
              <a:avLst/>
            </a:prstGeom>
          </p:spPr>
        </p:pic>
        <p:pic>
          <p:nvPicPr>
            <p:cNvPr id="48" name="Picture 47">
              <a:extLst>
                <a:ext uri="{FF2B5EF4-FFF2-40B4-BE49-F238E27FC236}">
                  <a16:creationId xmlns:a16="http://schemas.microsoft.com/office/drawing/2014/main" id="{D7A7DA0D-F813-A643-B7CA-7CA8ADA1311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289046" y="999197"/>
              <a:ext cx="1040424" cy="981973"/>
            </a:xfrm>
            <a:prstGeom prst="rect">
              <a:avLst/>
            </a:prstGeom>
          </p:spPr>
        </p:pic>
        <p:pic>
          <p:nvPicPr>
            <p:cNvPr id="50" name="Picture 49">
              <a:extLst>
                <a:ext uri="{FF2B5EF4-FFF2-40B4-BE49-F238E27FC236}">
                  <a16:creationId xmlns:a16="http://schemas.microsoft.com/office/drawing/2014/main" id="{FACB3EBB-4DE0-2649-9C62-757F953A4EB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916959" y="633049"/>
              <a:ext cx="853382" cy="1034579"/>
            </a:xfrm>
            <a:prstGeom prst="rect">
              <a:avLst/>
            </a:prstGeom>
          </p:spPr>
        </p:pic>
        <p:pic>
          <p:nvPicPr>
            <p:cNvPr id="52" name="Picture 51">
              <a:extLst>
                <a:ext uri="{FF2B5EF4-FFF2-40B4-BE49-F238E27FC236}">
                  <a16:creationId xmlns:a16="http://schemas.microsoft.com/office/drawing/2014/main" id="{044871BF-EF35-1547-90C4-CF6B0E885BEB}"/>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6846062" y="634094"/>
              <a:ext cx="853382" cy="1034579"/>
            </a:xfrm>
            <a:prstGeom prst="rect">
              <a:avLst/>
            </a:prstGeom>
          </p:spPr>
        </p:pic>
      </p:grpSp>
      <p:grpSp>
        <p:nvGrpSpPr>
          <p:cNvPr id="45" name="Group 44">
            <a:extLst>
              <a:ext uri="{FF2B5EF4-FFF2-40B4-BE49-F238E27FC236}">
                <a16:creationId xmlns:a16="http://schemas.microsoft.com/office/drawing/2014/main" id="{B27C3C90-FB78-2D40-AFFB-66CD698D5B82}"/>
              </a:ext>
            </a:extLst>
          </p:cNvPr>
          <p:cNvGrpSpPr/>
          <p:nvPr/>
        </p:nvGrpSpPr>
        <p:grpSpPr>
          <a:xfrm>
            <a:off x="3344842" y="1406855"/>
            <a:ext cx="2507757" cy="2450035"/>
            <a:chOff x="3409886" y="1503723"/>
            <a:chExt cx="2331398" cy="2277735"/>
          </a:xfrm>
        </p:grpSpPr>
        <p:pic>
          <p:nvPicPr>
            <p:cNvPr id="3" name="Graphic 2" descr="Open Book">
              <a:extLst>
                <a:ext uri="{FF2B5EF4-FFF2-40B4-BE49-F238E27FC236}">
                  <a16:creationId xmlns:a16="http://schemas.microsoft.com/office/drawing/2014/main" id="{196CC481-5F99-C549-8B35-292B5E5BBF1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4098124" y="3522130"/>
              <a:ext cx="259328" cy="259328"/>
            </a:xfrm>
            <a:prstGeom prst="rect">
              <a:avLst/>
            </a:prstGeom>
          </p:spPr>
        </p:pic>
        <p:pic>
          <p:nvPicPr>
            <p:cNvPr id="6" name="Graphic 5" descr="Coins">
              <a:extLst>
                <a:ext uri="{FF2B5EF4-FFF2-40B4-BE49-F238E27FC236}">
                  <a16:creationId xmlns:a16="http://schemas.microsoft.com/office/drawing/2014/main" id="{741047C8-D054-404F-AC72-F96862DD16A3}"/>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4098124" y="1503723"/>
              <a:ext cx="259328" cy="259328"/>
            </a:xfrm>
            <a:prstGeom prst="rect">
              <a:avLst/>
            </a:prstGeom>
          </p:spPr>
        </p:pic>
        <p:pic>
          <p:nvPicPr>
            <p:cNvPr id="11" name="Graphic 10" descr="Wallet">
              <a:extLst>
                <a:ext uri="{FF2B5EF4-FFF2-40B4-BE49-F238E27FC236}">
                  <a16:creationId xmlns:a16="http://schemas.microsoft.com/office/drawing/2014/main" id="{1ED6A36C-8415-A944-9523-EBD3031B1671}"/>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5273494" y="3129921"/>
              <a:ext cx="259328" cy="259328"/>
            </a:xfrm>
            <a:prstGeom prst="rect">
              <a:avLst/>
            </a:prstGeom>
          </p:spPr>
        </p:pic>
        <p:pic>
          <p:nvPicPr>
            <p:cNvPr id="13" name="Graphic 12" descr="Piggy Bank">
              <a:extLst>
                <a:ext uri="{FF2B5EF4-FFF2-40B4-BE49-F238E27FC236}">
                  <a16:creationId xmlns:a16="http://schemas.microsoft.com/office/drawing/2014/main" id="{D2798AC8-6C13-2D44-8115-8B3A6E42C1B6}"/>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tretch>
              <a:fillRect/>
            </a:stretch>
          </p:blipFill>
          <p:spPr>
            <a:xfrm>
              <a:off x="4756385" y="3515389"/>
              <a:ext cx="259328" cy="259328"/>
            </a:xfrm>
            <a:prstGeom prst="rect">
              <a:avLst/>
            </a:prstGeom>
          </p:spPr>
        </p:pic>
        <p:pic>
          <p:nvPicPr>
            <p:cNvPr id="15" name="Graphic 14" descr="Dance">
              <a:extLst>
                <a:ext uri="{FF2B5EF4-FFF2-40B4-BE49-F238E27FC236}">
                  <a16:creationId xmlns:a16="http://schemas.microsoft.com/office/drawing/2014/main" id="{5C067C76-F850-7F43-BD18-00FC8C75F962}"/>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3599727" y="3106799"/>
              <a:ext cx="259328" cy="259328"/>
            </a:xfrm>
            <a:prstGeom prst="rect">
              <a:avLst/>
            </a:prstGeom>
          </p:spPr>
        </p:pic>
        <p:pic>
          <p:nvPicPr>
            <p:cNvPr id="17" name="Graphic 16" descr="Fire">
              <a:extLst>
                <a:ext uri="{FF2B5EF4-FFF2-40B4-BE49-F238E27FC236}">
                  <a16:creationId xmlns:a16="http://schemas.microsoft.com/office/drawing/2014/main" id="{C8A8C64D-A621-6040-8066-76A3DFAC7975}"/>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 xmlns:asvg="http://schemas.microsoft.com/office/drawing/2016/SVG/main" r:embed="rId26"/>
                </a:ext>
              </a:extLst>
            </a:blip>
            <a:stretch>
              <a:fillRect/>
            </a:stretch>
          </p:blipFill>
          <p:spPr>
            <a:xfrm>
              <a:off x="4751991" y="1503723"/>
              <a:ext cx="259328" cy="259328"/>
            </a:xfrm>
            <a:prstGeom prst="rect">
              <a:avLst/>
            </a:prstGeom>
          </p:spPr>
        </p:pic>
        <p:pic>
          <p:nvPicPr>
            <p:cNvPr id="19" name="Graphic 18" descr="Car">
              <a:extLst>
                <a:ext uri="{FF2B5EF4-FFF2-40B4-BE49-F238E27FC236}">
                  <a16:creationId xmlns:a16="http://schemas.microsoft.com/office/drawing/2014/main" id="{E837649C-A0F8-7941-9C27-8E15DD0C561D}"/>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3597899" y="1870967"/>
              <a:ext cx="259328" cy="259328"/>
            </a:xfrm>
            <a:prstGeom prst="rect">
              <a:avLst/>
            </a:prstGeom>
          </p:spPr>
        </p:pic>
        <p:pic>
          <p:nvPicPr>
            <p:cNvPr id="31" name="Graphic 30" descr="Lightbulb">
              <a:extLst>
                <a:ext uri="{FF2B5EF4-FFF2-40B4-BE49-F238E27FC236}">
                  <a16:creationId xmlns:a16="http://schemas.microsoft.com/office/drawing/2014/main" id="{F46CF679-06E5-CE4D-A9D6-410E029ECC74}"/>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 xmlns:asvg="http://schemas.microsoft.com/office/drawing/2016/SVG/main" r:embed="rId30"/>
                </a:ext>
              </a:extLst>
            </a:blip>
            <a:stretch>
              <a:fillRect/>
            </a:stretch>
          </p:blipFill>
          <p:spPr>
            <a:xfrm>
              <a:off x="5237399" y="1903110"/>
              <a:ext cx="259328" cy="259328"/>
            </a:xfrm>
            <a:prstGeom prst="rect">
              <a:avLst/>
            </a:prstGeom>
          </p:spPr>
        </p:pic>
        <p:pic>
          <p:nvPicPr>
            <p:cNvPr id="34" name="Graphic 33" descr="List">
              <a:extLst>
                <a:ext uri="{FF2B5EF4-FFF2-40B4-BE49-F238E27FC236}">
                  <a16:creationId xmlns:a16="http://schemas.microsoft.com/office/drawing/2014/main" id="{3CE3EDD0-861B-1542-BE69-DCC7B698A077}"/>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 xmlns:asvg="http://schemas.microsoft.com/office/drawing/2016/SVG/main" r:embed="rId32"/>
                </a:ext>
              </a:extLst>
            </a:blip>
            <a:stretch>
              <a:fillRect/>
            </a:stretch>
          </p:blipFill>
          <p:spPr>
            <a:xfrm>
              <a:off x="3409886" y="2510371"/>
              <a:ext cx="259328" cy="259328"/>
            </a:xfrm>
            <a:prstGeom prst="rect">
              <a:avLst/>
            </a:prstGeom>
          </p:spPr>
        </p:pic>
        <p:pic>
          <p:nvPicPr>
            <p:cNvPr id="43" name="Graphic 42" descr="Apple">
              <a:extLst>
                <a:ext uri="{FF2B5EF4-FFF2-40B4-BE49-F238E27FC236}">
                  <a16:creationId xmlns:a16="http://schemas.microsoft.com/office/drawing/2014/main" id="{793E8701-BE2F-4A49-8ED7-74853D4624BD}"/>
                </a:ext>
              </a:extLst>
            </p:cNvPr>
            <p:cNvPicPr>
              <a:picLocks noChangeAspect="1"/>
            </p:cNvPicPr>
            <p:nvPr/>
          </p:nvPicPr>
          <p:blipFill>
            <a:blip r:embed="rId33" cstate="screen">
              <a:extLst>
                <a:ext uri="{28A0092B-C50C-407E-A947-70E740481C1C}">
                  <a14:useLocalDpi xmlns:a14="http://schemas.microsoft.com/office/drawing/2010/main"/>
                </a:ext>
                <a:ext uri="{96DAC541-7B7A-43D3-8B79-37D633B846F1}">
                  <asvg:svgBlip xmlns="" xmlns:asvg="http://schemas.microsoft.com/office/drawing/2016/SVG/main" r:embed="rId34"/>
                </a:ext>
              </a:extLst>
            </a:blip>
            <a:stretch>
              <a:fillRect/>
            </a:stretch>
          </p:blipFill>
          <p:spPr>
            <a:xfrm>
              <a:off x="5482084" y="2522009"/>
              <a:ext cx="259200" cy="259200"/>
            </a:xfrm>
            <a:prstGeom prst="rect">
              <a:avLst/>
            </a:prstGeom>
          </p:spPr>
        </p:pic>
      </p:grpSp>
      <p:pic>
        <p:nvPicPr>
          <p:cNvPr id="51" name="Picture 50" descr="Screen of a cell phone&#10;&#10;Description automatically generated">
            <a:extLst>
              <a:ext uri="{FF2B5EF4-FFF2-40B4-BE49-F238E27FC236}">
                <a16:creationId xmlns:a16="http://schemas.microsoft.com/office/drawing/2014/main" id="{F4E592C3-8124-0B47-BCF1-E2720E7AD556}"/>
              </a:ext>
            </a:extLst>
          </p:cNvPr>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2081186" y="483518"/>
            <a:ext cx="4699279" cy="4234815"/>
          </a:xfrm>
          <a:prstGeom prst="rect">
            <a:avLst/>
          </a:prstGeom>
        </p:spPr>
      </p:pic>
      <p:sp>
        <p:nvSpPr>
          <p:cNvPr id="36" name="Title 10">
            <a:extLst>
              <a:ext uri="{FF2B5EF4-FFF2-40B4-BE49-F238E27FC236}">
                <a16:creationId xmlns:a16="http://schemas.microsoft.com/office/drawing/2014/main" id="{2FBE91A3-7A78-3241-8DC0-2EE843CEE469}"/>
              </a:ext>
            </a:extLst>
          </p:cNvPr>
          <p:cNvSpPr txBox="1">
            <a:spLocks/>
          </p:cNvSpPr>
          <p:nvPr/>
        </p:nvSpPr>
        <p:spPr>
          <a:xfrm>
            <a:off x="200263" y="-211164"/>
            <a:ext cx="2626236" cy="161651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pPr algn="l"/>
            <a:r>
              <a:rPr lang="en-IE" b="1" dirty="0"/>
              <a:t>What could </a:t>
            </a:r>
          </a:p>
          <a:p>
            <a:pPr algn="l"/>
            <a:r>
              <a:rPr lang="en-IE" b="1" dirty="0"/>
              <a:t>you do without?</a:t>
            </a:r>
          </a:p>
        </p:txBody>
      </p:sp>
      <p:sp>
        <p:nvSpPr>
          <p:cNvPr id="32" name="Chord 31">
            <a:extLst>
              <a:ext uri="{FF2B5EF4-FFF2-40B4-BE49-F238E27FC236}">
                <a16:creationId xmlns:a16="http://schemas.microsoft.com/office/drawing/2014/main" id="{9D12F655-4008-604A-99C5-E8E779DD237A}"/>
              </a:ext>
            </a:extLst>
          </p:cNvPr>
          <p:cNvSpPr/>
          <p:nvPr/>
        </p:nvSpPr>
        <p:spPr>
          <a:xfrm rot="13473880">
            <a:off x="2358299" y="188925"/>
            <a:ext cx="4532502" cy="4824000"/>
          </a:xfrm>
          <a:prstGeom prst="chord">
            <a:avLst>
              <a:gd name="adj1" fmla="val 2700000"/>
              <a:gd name="adj2" fmla="val 13566662"/>
            </a:avLst>
          </a:prstGeom>
          <a:solidFill>
            <a:srgbClr val="01A2C6">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hord 36">
            <a:extLst>
              <a:ext uri="{FF2B5EF4-FFF2-40B4-BE49-F238E27FC236}">
                <a16:creationId xmlns:a16="http://schemas.microsoft.com/office/drawing/2014/main" id="{091B8D14-76A7-434F-A49B-B9A11E114470}"/>
              </a:ext>
            </a:extLst>
          </p:cNvPr>
          <p:cNvSpPr/>
          <p:nvPr/>
        </p:nvSpPr>
        <p:spPr>
          <a:xfrm rot="2667684">
            <a:off x="2234270" y="148190"/>
            <a:ext cx="4532502" cy="4824000"/>
          </a:xfrm>
          <a:prstGeom prst="chord">
            <a:avLst>
              <a:gd name="adj1" fmla="val 2700000"/>
              <a:gd name="adj2" fmla="val 13566662"/>
            </a:avLst>
          </a:prstGeom>
          <a:solidFill>
            <a:srgbClr val="01A2C6">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0">
            <a:extLst>
              <a:ext uri="{FF2B5EF4-FFF2-40B4-BE49-F238E27FC236}">
                <a16:creationId xmlns:a16="http://schemas.microsoft.com/office/drawing/2014/main" id="{2FBE91A3-7A78-3241-8DC0-2EE843CEE469}"/>
              </a:ext>
            </a:extLst>
          </p:cNvPr>
          <p:cNvSpPr txBox="1">
            <a:spLocks/>
          </p:cNvSpPr>
          <p:nvPr/>
        </p:nvSpPr>
        <p:spPr>
          <a:xfrm>
            <a:off x="3745579" y="1763643"/>
            <a:ext cx="1624048" cy="161651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2700" b="0" i="0" kern="1200">
                <a:solidFill>
                  <a:schemeClr val="bg1"/>
                </a:solidFill>
                <a:latin typeface="Calibri" panose="020F0502020204030204" pitchFamily="34" charset="0"/>
                <a:ea typeface="+mj-ea"/>
                <a:cs typeface="Calibri" panose="020F0502020204030204" pitchFamily="34" charset="0"/>
              </a:defRPr>
            </a:lvl1pPr>
          </a:lstStyle>
          <a:p>
            <a:r>
              <a:rPr lang="en-IE" b="1" dirty="0"/>
              <a:t>INCOME</a:t>
            </a:r>
          </a:p>
        </p:txBody>
      </p:sp>
    </p:spTree>
    <p:extLst>
      <p:ext uri="{BB962C8B-B14F-4D97-AF65-F5344CB8AC3E}">
        <p14:creationId xmlns:p14="http://schemas.microsoft.com/office/powerpoint/2010/main" val="3464286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2000"/>
                                        <p:tgtEl>
                                          <p:spTgt spid="45"/>
                                        </p:tgtEl>
                                      </p:cBhvr>
                                    </p:animEffect>
                                  </p:childTnLst>
                                </p:cTn>
                              </p:par>
                              <p:par>
                                <p:cTn id="8" presetID="21" presetClass="entr" presetSubtype="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heel(1)">
                                      <p:cBhvr>
                                        <p:cTn id="10" dur="2000"/>
                                        <p:tgtEl>
                                          <p:spTgt spid="51"/>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1000"/>
                                        <p:tgtEl>
                                          <p:spTgt spid="32"/>
                                        </p:tgtEl>
                                      </p:cBhvr>
                                    </p:animEffect>
                                  </p:childTnLst>
                                </p:cTn>
                              </p:par>
                            </p:childTnLst>
                          </p:cTn>
                        </p:par>
                        <p:par>
                          <p:cTn id="15" fill="hold">
                            <p:stCondLst>
                              <p:cond delay="3000"/>
                            </p:stCondLst>
                            <p:childTnLst>
                              <p:par>
                                <p:cTn id="16" presetID="10" presetClass="exit" presetSubtype="0" fill="hold" grpId="1" nodeType="afterEffect">
                                  <p:stCondLst>
                                    <p:cond delay="0"/>
                                  </p:stCondLst>
                                  <p:childTnLst>
                                    <p:animEffect transition="out" filter="fade">
                                      <p:cBhvr>
                                        <p:cTn id="17" dur="1000"/>
                                        <p:tgtEl>
                                          <p:spTgt spid="32"/>
                                        </p:tgtEl>
                                      </p:cBhvr>
                                    </p:animEffect>
                                    <p:set>
                                      <p:cBhvr>
                                        <p:cTn id="18" dur="1" fill="hold">
                                          <p:stCondLst>
                                            <p:cond delay="999"/>
                                          </p:stCondLst>
                                        </p:cTn>
                                        <p:tgtEl>
                                          <p:spTgt spid="32"/>
                                        </p:tgtEl>
                                        <p:attrNameLst>
                                          <p:attrName>style.visibility</p:attrName>
                                        </p:attrNameLst>
                                      </p:cBhvr>
                                      <p:to>
                                        <p:strVal val="hidden"/>
                                      </p:to>
                                    </p:set>
                                  </p:childTnLst>
                                </p:cTn>
                              </p:par>
                            </p:childTnLst>
                          </p:cTn>
                        </p:par>
                        <p:par>
                          <p:cTn id="19" fill="hold">
                            <p:stCondLst>
                              <p:cond delay="4000"/>
                            </p:stCondLst>
                            <p:childTnLst>
                              <p:par>
                                <p:cTn id="20" presetID="2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7"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2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nmarket">
  <a:themeElements>
    <a:clrScheme name="CGFS2018">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spPr>
      <a:bodyPr rtlCol="0" anchor="ct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rnmarket">
  <a:themeElements>
    <a:clrScheme name="CGFS2018">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Custom 1">
      <a:dk1>
        <a:srgbClr val="3C1053"/>
      </a:dk1>
      <a:lt1>
        <a:srgbClr val="FFFFFF"/>
      </a:lt1>
      <a:dk2>
        <a:srgbClr val="BDE9C9"/>
      </a:dk2>
      <a:lt2>
        <a:srgbClr val="E2E2E2"/>
      </a:lt2>
      <a:accent1>
        <a:srgbClr val="0093B2"/>
      </a:accent1>
      <a:accent2>
        <a:srgbClr val="3C1053"/>
      </a:accent2>
      <a:accent3>
        <a:srgbClr val="BDE9C9"/>
      </a:accent3>
      <a:accent4>
        <a:srgbClr val="808080"/>
      </a:accent4>
      <a:accent5>
        <a:srgbClr val="4D4D4D"/>
      </a:accent5>
      <a:accent6>
        <a:srgbClr val="C3C3C3"/>
      </a:accent6>
      <a:hlink>
        <a:srgbClr val="0093B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17743</TotalTime>
  <Words>1341</Words>
  <Application>Microsoft Office PowerPoint</Application>
  <PresentationFormat>On-screen Show (16:9)</PresentationFormat>
  <Paragraphs>270</Paragraphs>
  <Slides>34</Slides>
  <Notes>26</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34</vt:i4>
      </vt:variant>
    </vt:vector>
  </HeadingPairs>
  <TitlesOfParts>
    <vt:vector size="48" baseType="lpstr">
      <vt:lpstr>Arial</vt:lpstr>
      <vt:lpstr>Arial Black</vt:lpstr>
      <vt:lpstr>Calibri</vt:lpstr>
      <vt:lpstr>Franklin Gothic Demi Cond</vt:lpstr>
      <vt:lpstr>Times New Roman</vt:lpstr>
      <vt:lpstr>2_Office Theme</vt:lpstr>
      <vt:lpstr>Cornmarket</vt:lpstr>
      <vt:lpstr>3_Office Theme</vt:lpstr>
      <vt:lpstr>1_Cornmarket</vt:lpstr>
      <vt:lpstr>Office Theme</vt:lpstr>
      <vt:lpstr>1_Office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Mortgages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Workstation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Aishling McGroary</dc:creator>
  <cp:lastModifiedBy>Costello, Karen</cp:lastModifiedBy>
  <cp:revision>631</cp:revision>
  <cp:lastPrinted>2019-03-04T15:53:17Z</cp:lastPrinted>
  <dcterms:created xsi:type="dcterms:W3CDTF">2018-04-23T14:10:36Z</dcterms:created>
  <dcterms:modified xsi:type="dcterms:W3CDTF">2020-03-09T08:11:38Z</dcterms:modified>
</cp:coreProperties>
</file>