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6"/>
  </p:notesMasterIdLst>
  <p:sldIdLst>
    <p:sldId id="256" r:id="rId2"/>
    <p:sldId id="291" r:id="rId3"/>
    <p:sldId id="277" r:id="rId4"/>
    <p:sldId id="285" r:id="rId5"/>
    <p:sldId id="286" r:id="rId6"/>
    <p:sldId id="283" r:id="rId7"/>
    <p:sldId id="269" r:id="rId8"/>
    <p:sldId id="270" r:id="rId9"/>
    <p:sldId id="271" r:id="rId10"/>
    <p:sldId id="263" r:id="rId11"/>
    <p:sldId id="272" r:id="rId12"/>
    <p:sldId id="266" r:id="rId13"/>
    <p:sldId id="292" r:id="rId14"/>
    <p:sldId id="293" r:id="rId15"/>
    <p:sldId id="294" r:id="rId16"/>
    <p:sldId id="295" r:id="rId17"/>
    <p:sldId id="296" r:id="rId18"/>
    <p:sldId id="275" r:id="rId19"/>
    <p:sldId id="273" r:id="rId20"/>
    <p:sldId id="264" r:id="rId21"/>
    <p:sldId id="274" r:id="rId22"/>
    <p:sldId id="268" r:id="rId23"/>
    <p:sldId id="287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01" autoAdjust="0"/>
  </p:normalViewPr>
  <p:slideViewPr>
    <p:cSldViewPr>
      <p:cViewPr varScale="1">
        <p:scale>
          <a:sx n="82" d="100"/>
          <a:sy n="82" d="100"/>
        </p:scale>
        <p:origin x="-97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5"/>
    </p:cViewPr>
  </p:sorterViewPr>
  <p:notesViewPr>
    <p:cSldViewPr>
      <p:cViewPr varScale="1">
        <p:scale>
          <a:sx n="66" d="100"/>
          <a:sy n="66" d="100"/>
        </p:scale>
        <p:origin x="-2563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ants_manual/amga/h2020-amga_en.pdf" TargetMode="External"/><Relationship Id="rId2" Type="http://schemas.openxmlformats.org/officeDocument/2006/relationships/hyperlink" Target="http://ec.europa.eu/programmes/horizon2020/" TargetMode="External"/><Relationship Id="rId1" Type="http://schemas.openxmlformats.org/officeDocument/2006/relationships/hyperlink" Target="http://www.nuigalway.ie/research-accountin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745BC-2C50-4F0A-87CA-144044A207F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C51EAA84-9964-479B-B562-64F9E0D28CFC}">
      <dgm:prSet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bg2"/>
            </a:gs>
          </a:gsLst>
          <a:path path="shape">
            <a:fillToRect l="50000" t="50000" r="50000" b="50000"/>
          </a:path>
          <a:tileRect/>
        </a:gradFill>
        <a:ln>
          <a:solidFill>
            <a:srgbClr val="002060"/>
          </a:solidFill>
        </a:ln>
        <a:effectLst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en-IE" sz="2000" b="1" i="1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rPr>
            <a:t>LINKS:</a:t>
          </a:r>
          <a:endParaRPr lang="en-IE" sz="2000" b="1" i="1" dirty="0">
            <a:solidFill>
              <a:srgbClr val="C00000"/>
            </a:solidFill>
            <a:effectLst>
              <a:reflection blurRad="6350" stA="55000" endA="300" endPos="45500" dir="5400000" sy="-100000" algn="bl" rotWithShape="0"/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5DCCD7-4A49-4F1A-A623-0C16005C06CE}" type="parTrans" cxnId="{EC8D57A2-3B78-4E46-9772-842FAF9983C1}">
      <dgm:prSet/>
      <dgm:spPr/>
      <dgm:t>
        <a:bodyPr/>
        <a:lstStyle/>
        <a:p>
          <a:endParaRPr lang="en-IE"/>
        </a:p>
      </dgm:t>
    </dgm:pt>
    <dgm:pt modelId="{822F427F-65E9-4006-9623-714C94EC0691}" type="sibTrans" cxnId="{EC8D57A2-3B78-4E46-9772-842FAF9983C1}">
      <dgm:prSet/>
      <dgm:spPr/>
      <dgm:t>
        <a:bodyPr/>
        <a:lstStyle/>
        <a:p>
          <a:endParaRPr lang="en-IE"/>
        </a:p>
      </dgm:t>
    </dgm:pt>
    <dgm:pt modelId="{90CE5EFD-4DE3-4DDD-BAB5-4F22908C22EF}">
      <dgm:prSet custT="1"/>
      <dgm:spPr>
        <a:gradFill flip="none" rotWithShape="1">
          <a:gsLst>
            <a:gs pos="0">
              <a:schemeClr val="bg2">
                <a:lumMod val="78000"/>
              </a:schemeClr>
            </a:gs>
            <a:gs pos="2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rgbClr val="FFFFFF"/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en-IE" sz="1400" b="1" dirty="0" smtClean="0"/>
            <a:t>Research Accounts:</a:t>
          </a:r>
          <a:endParaRPr lang="en-IE" sz="1400" b="1" dirty="0"/>
        </a:p>
      </dgm:t>
    </dgm:pt>
    <dgm:pt modelId="{310714FD-935F-499F-A24B-8E7A00585A3F}" type="parTrans" cxnId="{4A69A200-B890-42AC-96E1-D48DA3812922}">
      <dgm:prSet/>
      <dgm:spPr/>
      <dgm:t>
        <a:bodyPr/>
        <a:lstStyle/>
        <a:p>
          <a:endParaRPr lang="en-IE"/>
        </a:p>
      </dgm:t>
    </dgm:pt>
    <dgm:pt modelId="{00BBD350-1653-44A6-AAC0-6E920714626B}" type="sibTrans" cxnId="{4A69A200-B890-42AC-96E1-D48DA3812922}">
      <dgm:prSet/>
      <dgm:spPr/>
      <dgm:t>
        <a:bodyPr/>
        <a:lstStyle/>
        <a:p>
          <a:endParaRPr lang="en-IE"/>
        </a:p>
      </dgm:t>
    </dgm:pt>
    <dgm:pt modelId="{98D90F2D-0891-4DDA-B51D-E8D4C061941A}">
      <dgm:prSet custT="1"/>
      <dgm:spPr/>
      <dgm:t>
        <a:bodyPr/>
        <a:lstStyle/>
        <a:p>
          <a:pPr rtl="0"/>
          <a:r>
            <a:rPr lang="en-IE" sz="15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  <a:hlinkClick xmlns:r="http://schemas.openxmlformats.org/officeDocument/2006/relationships" r:id="rId1"/>
            </a:rPr>
            <a:t>http://www.nuigalway.ie/research-accounting/</a:t>
          </a:r>
          <a:endParaRPr lang="en-IE" sz="1500" dirty="0">
            <a:ln>
              <a:solidFill>
                <a:schemeClr val="accent2">
                  <a:lumMod val="50000"/>
                </a:schemeClr>
              </a:solidFill>
            </a:ln>
            <a:solidFill>
              <a:srgbClr val="002060"/>
            </a:solidFill>
          </a:endParaRPr>
        </a:p>
      </dgm:t>
    </dgm:pt>
    <dgm:pt modelId="{BB504C78-B462-4009-ABCD-6B9A03693B79}" type="parTrans" cxnId="{4AFDD928-DBBF-451C-8DBF-8581D6A7CB88}">
      <dgm:prSet/>
      <dgm:spPr/>
      <dgm:t>
        <a:bodyPr/>
        <a:lstStyle/>
        <a:p>
          <a:endParaRPr lang="en-IE"/>
        </a:p>
      </dgm:t>
    </dgm:pt>
    <dgm:pt modelId="{C4595CD8-8BC9-422F-899C-9B259B397232}" type="sibTrans" cxnId="{4AFDD928-DBBF-451C-8DBF-8581D6A7CB88}">
      <dgm:prSet/>
      <dgm:spPr/>
      <dgm:t>
        <a:bodyPr/>
        <a:lstStyle/>
        <a:p>
          <a:endParaRPr lang="en-IE"/>
        </a:p>
      </dgm:t>
    </dgm:pt>
    <dgm:pt modelId="{E0562208-F743-4FDC-A274-39C43E26C75A}">
      <dgm:prSet custT="1"/>
      <dgm:spPr>
        <a:gradFill rotWithShape="0">
          <a:gsLst>
            <a:gs pos="0">
              <a:schemeClr val="bg2">
                <a:lumMod val="0"/>
                <a:lumOff val="10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</a:gradFill>
      </dgm:spPr>
      <dgm:t>
        <a:bodyPr/>
        <a:lstStyle/>
        <a:p>
          <a:pPr rtl="0"/>
          <a:r>
            <a:rPr lang="en-IE" sz="1400" b="1" dirty="0" smtClean="0"/>
            <a:t>H2020 </a:t>
          </a:r>
          <a:endParaRPr lang="en-IE" sz="1400" b="1" dirty="0"/>
        </a:p>
      </dgm:t>
    </dgm:pt>
    <dgm:pt modelId="{0D20322D-A70D-491A-AA6D-4EF468A1EC77}" type="parTrans" cxnId="{D71AC094-4ED1-498F-B3EB-016AF48412CE}">
      <dgm:prSet/>
      <dgm:spPr/>
      <dgm:t>
        <a:bodyPr/>
        <a:lstStyle/>
        <a:p>
          <a:endParaRPr lang="en-IE"/>
        </a:p>
      </dgm:t>
    </dgm:pt>
    <dgm:pt modelId="{00A3599B-87DE-4249-8C9A-A0B5AF4E2C0C}" type="sibTrans" cxnId="{D71AC094-4ED1-498F-B3EB-016AF48412CE}">
      <dgm:prSet/>
      <dgm:spPr/>
      <dgm:t>
        <a:bodyPr/>
        <a:lstStyle/>
        <a:p>
          <a:endParaRPr lang="en-IE"/>
        </a:p>
      </dgm:t>
    </dgm:pt>
    <dgm:pt modelId="{1298F253-E40D-4981-AB25-06C9FB8B1BD4}">
      <dgm:prSet custT="1"/>
      <dgm:spPr/>
      <dgm:t>
        <a:bodyPr/>
        <a:lstStyle/>
        <a:p>
          <a:pPr rtl="0"/>
          <a:r>
            <a:rPr lang="en-IE" sz="1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  <a:hlinkClick xmlns:r="http://schemas.openxmlformats.org/officeDocument/2006/relationships" r:id="rId2"/>
            </a:rPr>
            <a:t>http://ec.europa.eu/programmes/horizon2020/</a:t>
          </a:r>
          <a:endParaRPr lang="en-IE" sz="1400" dirty="0">
            <a:ln>
              <a:solidFill>
                <a:schemeClr val="accent2">
                  <a:lumMod val="50000"/>
                </a:schemeClr>
              </a:solidFill>
            </a:ln>
            <a:solidFill>
              <a:srgbClr val="002060"/>
            </a:solidFill>
          </a:endParaRPr>
        </a:p>
      </dgm:t>
    </dgm:pt>
    <dgm:pt modelId="{42EEAA7F-5C90-4AF6-A8DF-BCE9B349D065}" type="parTrans" cxnId="{2BBED59C-0EB7-4D46-95E5-CCA139BD6E3D}">
      <dgm:prSet/>
      <dgm:spPr/>
      <dgm:t>
        <a:bodyPr/>
        <a:lstStyle/>
        <a:p>
          <a:endParaRPr lang="en-IE"/>
        </a:p>
      </dgm:t>
    </dgm:pt>
    <dgm:pt modelId="{50089557-7195-4AF4-86E8-2FB71B4F735E}" type="sibTrans" cxnId="{2BBED59C-0EB7-4D46-95E5-CCA139BD6E3D}">
      <dgm:prSet/>
      <dgm:spPr/>
      <dgm:t>
        <a:bodyPr/>
        <a:lstStyle/>
        <a:p>
          <a:endParaRPr lang="en-IE"/>
        </a:p>
      </dgm:t>
    </dgm:pt>
    <dgm:pt modelId="{4A381C10-8CA1-4AB3-AD5C-B03461274B51}">
      <dgm:prSet custT="1"/>
      <dgm:spPr>
        <a:gradFill rotWithShape="0">
          <a:gsLst>
            <a:gs pos="0">
              <a:schemeClr val="bg2"/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</a:gradFill>
      </dgm:spPr>
      <dgm:t>
        <a:bodyPr/>
        <a:lstStyle/>
        <a:p>
          <a:pPr rtl="0"/>
          <a:r>
            <a:rPr lang="en-IE" sz="1400" b="1" dirty="0" smtClean="0"/>
            <a:t>AMGA </a:t>
          </a:r>
          <a:endParaRPr lang="en-IE" sz="1400" b="1" dirty="0"/>
        </a:p>
      </dgm:t>
    </dgm:pt>
    <dgm:pt modelId="{57514F35-2CD4-4989-A8EE-83A5FA6BE386}" type="parTrans" cxnId="{485B7451-95B4-447A-8AEF-5D6E82AD5D58}">
      <dgm:prSet/>
      <dgm:spPr/>
      <dgm:t>
        <a:bodyPr/>
        <a:lstStyle/>
        <a:p>
          <a:endParaRPr lang="en-IE"/>
        </a:p>
      </dgm:t>
    </dgm:pt>
    <dgm:pt modelId="{52137E5B-A82B-44EF-ADFA-0A25F6153AA5}" type="sibTrans" cxnId="{485B7451-95B4-447A-8AEF-5D6E82AD5D58}">
      <dgm:prSet/>
      <dgm:spPr/>
      <dgm:t>
        <a:bodyPr/>
        <a:lstStyle/>
        <a:p>
          <a:endParaRPr lang="en-IE"/>
        </a:p>
      </dgm:t>
    </dgm:pt>
    <dgm:pt modelId="{DC5BF6C3-AEE2-474F-8FE7-4AB68011DBAD}">
      <dgm:prSet custT="1"/>
      <dgm:spPr/>
      <dgm:t>
        <a:bodyPr/>
        <a:lstStyle/>
        <a:p>
          <a:pPr rtl="0"/>
          <a:r>
            <a:rPr lang="en-IE" sz="1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2060"/>
              </a:solidFill>
              <a:hlinkClick xmlns:r="http://schemas.openxmlformats.org/officeDocument/2006/relationships" r:id="rId3"/>
            </a:rPr>
            <a:t>http://ec.europa.eu/research/participants/data/ref/h2020/grants_manual/amga/h2020-amga_en.pdf</a:t>
          </a:r>
          <a:endParaRPr lang="en-IE" sz="1400" dirty="0">
            <a:ln>
              <a:solidFill>
                <a:schemeClr val="accent2">
                  <a:lumMod val="50000"/>
                </a:schemeClr>
              </a:solidFill>
            </a:ln>
            <a:solidFill>
              <a:srgbClr val="002060"/>
            </a:solidFill>
          </a:endParaRPr>
        </a:p>
      </dgm:t>
    </dgm:pt>
    <dgm:pt modelId="{590FAF50-370B-4225-B261-9B3BD9666942}" type="parTrans" cxnId="{5DE2AA3B-C61A-4E3D-8E4C-19843780FF9D}">
      <dgm:prSet/>
      <dgm:spPr/>
      <dgm:t>
        <a:bodyPr/>
        <a:lstStyle/>
        <a:p>
          <a:endParaRPr lang="en-IE"/>
        </a:p>
      </dgm:t>
    </dgm:pt>
    <dgm:pt modelId="{8A087EFE-3C6A-4F29-A9B9-DFD0F82D0B99}" type="sibTrans" cxnId="{5DE2AA3B-C61A-4E3D-8E4C-19843780FF9D}">
      <dgm:prSet/>
      <dgm:spPr/>
      <dgm:t>
        <a:bodyPr/>
        <a:lstStyle/>
        <a:p>
          <a:endParaRPr lang="en-IE"/>
        </a:p>
      </dgm:t>
    </dgm:pt>
    <dgm:pt modelId="{4E3FC243-3F48-4038-AB1C-CECB145C3AD5}" type="pres">
      <dgm:prSet presAssocID="{6DA745BC-2C50-4F0A-87CA-144044A207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EF3C0464-100D-43DB-BF27-B2B3E6B4E95E}" type="pres">
      <dgm:prSet presAssocID="{C51EAA84-9964-479B-B562-64F9E0D28CFC}" presName="parentText" presStyleLbl="node1" presStyleIdx="0" presStyleCnt="7" custScaleY="186597" custLinFactNeighborX="278" custLinFactNeighborY="-36099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7E128A9-703D-4A65-BC60-BB23CB3445EC}" type="pres">
      <dgm:prSet presAssocID="{822F427F-65E9-4006-9623-714C94EC0691}" presName="spacer" presStyleCnt="0"/>
      <dgm:spPr/>
    </dgm:pt>
    <dgm:pt modelId="{1A3BF8B4-CDE6-468D-9217-2634AE2E6219}" type="pres">
      <dgm:prSet presAssocID="{90CE5EFD-4DE3-4DDD-BAB5-4F22908C22EF}" presName="parentText" presStyleLbl="node1" presStyleIdx="1" presStyleCnt="7" custScaleY="166441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31E67C7-5D6C-4BFF-B503-691FABB0E65B}" type="pres">
      <dgm:prSet presAssocID="{00BBD350-1653-44A6-AAC0-6E920714626B}" presName="spacer" presStyleCnt="0"/>
      <dgm:spPr/>
    </dgm:pt>
    <dgm:pt modelId="{A0F89AD6-D608-4527-8DF7-971ADE98CC3B}" type="pres">
      <dgm:prSet presAssocID="{98D90F2D-0891-4DDA-B51D-E8D4C061941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3646B07-6C80-46A8-A24C-15B745450034}" type="pres">
      <dgm:prSet presAssocID="{C4595CD8-8BC9-422F-899C-9B259B397232}" presName="spacer" presStyleCnt="0"/>
      <dgm:spPr/>
    </dgm:pt>
    <dgm:pt modelId="{8596A0E1-3BE3-4E8C-88CF-A2ADE0D8BCDB}" type="pres">
      <dgm:prSet presAssocID="{E0562208-F743-4FDC-A274-39C43E26C75A}" presName="parentText" presStyleLbl="node1" presStyleIdx="3" presStyleCnt="7" custScaleY="142454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416AB8A-117C-457B-9008-92B545746CA7}" type="pres">
      <dgm:prSet presAssocID="{00A3599B-87DE-4249-8C9A-A0B5AF4E2C0C}" presName="spacer" presStyleCnt="0"/>
      <dgm:spPr/>
    </dgm:pt>
    <dgm:pt modelId="{874B4FE1-DBAF-4185-B515-DCC355656C59}" type="pres">
      <dgm:prSet presAssocID="{1298F253-E40D-4981-AB25-06C9FB8B1BD4}" presName="parentText" presStyleLbl="node1" presStyleIdx="4" presStyleCnt="7" custLinFactNeighborX="278" custLinFactNeighborY="-30638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238B7C7-6DF8-4039-AC5F-1C8A77141B9D}" type="pres">
      <dgm:prSet presAssocID="{50089557-7195-4AF4-86E8-2FB71B4F735E}" presName="spacer" presStyleCnt="0"/>
      <dgm:spPr/>
    </dgm:pt>
    <dgm:pt modelId="{6C59A809-6CCF-4FD9-9CC3-4C487A68C432}" type="pres">
      <dgm:prSet presAssocID="{4A381C10-8CA1-4AB3-AD5C-B03461274B5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3417DF1-862E-456D-87DD-CAAD4E5DCDFB}" type="pres">
      <dgm:prSet presAssocID="{52137E5B-A82B-44EF-ADFA-0A25F6153AA5}" presName="spacer" presStyleCnt="0"/>
      <dgm:spPr/>
    </dgm:pt>
    <dgm:pt modelId="{70F15AE3-28B4-4153-A7C2-15E1567CBA99}" type="pres">
      <dgm:prSet presAssocID="{DC5BF6C3-AEE2-474F-8FE7-4AB68011DBAD}" presName="parentText" presStyleLbl="node1" presStyleIdx="6" presStyleCnt="7" custScaleY="188690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A31558A-8BC1-4784-A02C-9FD6C25BBDFB}" type="presOf" srcId="{C51EAA84-9964-479B-B562-64F9E0D28CFC}" destId="{EF3C0464-100D-43DB-BF27-B2B3E6B4E95E}" srcOrd="0" destOrd="0" presId="urn:microsoft.com/office/officeart/2005/8/layout/vList2"/>
    <dgm:cxn modelId="{5DE2AA3B-C61A-4E3D-8E4C-19843780FF9D}" srcId="{6DA745BC-2C50-4F0A-87CA-144044A207F2}" destId="{DC5BF6C3-AEE2-474F-8FE7-4AB68011DBAD}" srcOrd="6" destOrd="0" parTransId="{590FAF50-370B-4225-B261-9B3BD9666942}" sibTransId="{8A087EFE-3C6A-4F29-A9B9-DFD0F82D0B99}"/>
    <dgm:cxn modelId="{C4FD54DB-B8BC-46D1-AA91-2454B3804B63}" type="presOf" srcId="{E0562208-F743-4FDC-A274-39C43E26C75A}" destId="{8596A0E1-3BE3-4E8C-88CF-A2ADE0D8BCDB}" srcOrd="0" destOrd="0" presId="urn:microsoft.com/office/officeart/2005/8/layout/vList2"/>
    <dgm:cxn modelId="{D100BAF9-285D-449C-97E5-BF4B923A64E0}" type="presOf" srcId="{1298F253-E40D-4981-AB25-06C9FB8B1BD4}" destId="{874B4FE1-DBAF-4185-B515-DCC355656C59}" srcOrd="0" destOrd="0" presId="urn:microsoft.com/office/officeart/2005/8/layout/vList2"/>
    <dgm:cxn modelId="{2BBED59C-0EB7-4D46-95E5-CCA139BD6E3D}" srcId="{6DA745BC-2C50-4F0A-87CA-144044A207F2}" destId="{1298F253-E40D-4981-AB25-06C9FB8B1BD4}" srcOrd="4" destOrd="0" parTransId="{42EEAA7F-5C90-4AF6-A8DF-BCE9B349D065}" sibTransId="{50089557-7195-4AF4-86E8-2FB71B4F735E}"/>
    <dgm:cxn modelId="{6BE44611-63D9-4E57-B394-B01590AA4DED}" type="presOf" srcId="{DC5BF6C3-AEE2-474F-8FE7-4AB68011DBAD}" destId="{70F15AE3-28B4-4153-A7C2-15E1567CBA99}" srcOrd="0" destOrd="0" presId="urn:microsoft.com/office/officeart/2005/8/layout/vList2"/>
    <dgm:cxn modelId="{4A69A200-B890-42AC-96E1-D48DA3812922}" srcId="{6DA745BC-2C50-4F0A-87CA-144044A207F2}" destId="{90CE5EFD-4DE3-4DDD-BAB5-4F22908C22EF}" srcOrd="1" destOrd="0" parTransId="{310714FD-935F-499F-A24B-8E7A00585A3F}" sibTransId="{00BBD350-1653-44A6-AAC0-6E920714626B}"/>
    <dgm:cxn modelId="{485B7451-95B4-447A-8AEF-5D6E82AD5D58}" srcId="{6DA745BC-2C50-4F0A-87CA-144044A207F2}" destId="{4A381C10-8CA1-4AB3-AD5C-B03461274B51}" srcOrd="5" destOrd="0" parTransId="{57514F35-2CD4-4989-A8EE-83A5FA6BE386}" sibTransId="{52137E5B-A82B-44EF-ADFA-0A25F6153AA5}"/>
    <dgm:cxn modelId="{7381B6C0-04B5-4AD9-9AB3-579D1C7C19E0}" type="presOf" srcId="{98D90F2D-0891-4DDA-B51D-E8D4C061941A}" destId="{A0F89AD6-D608-4527-8DF7-971ADE98CC3B}" srcOrd="0" destOrd="0" presId="urn:microsoft.com/office/officeart/2005/8/layout/vList2"/>
    <dgm:cxn modelId="{4AFDD928-DBBF-451C-8DBF-8581D6A7CB88}" srcId="{6DA745BC-2C50-4F0A-87CA-144044A207F2}" destId="{98D90F2D-0891-4DDA-B51D-E8D4C061941A}" srcOrd="2" destOrd="0" parTransId="{BB504C78-B462-4009-ABCD-6B9A03693B79}" sibTransId="{C4595CD8-8BC9-422F-899C-9B259B397232}"/>
    <dgm:cxn modelId="{55C74966-9603-4627-BD71-22F205BEE694}" type="presOf" srcId="{90CE5EFD-4DE3-4DDD-BAB5-4F22908C22EF}" destId="{1A3BF8B4-CDE6-468D-9217-2634AE2E6219}" srcOrd="0" destOrd="0" presId="urn:microsoft.com/office/officeart/2005/8/layout/vList2"/>
    <dgm:cxn modelId="{5B44D70F-0EA8-44F6-AEFA-03DC559E636E}" type="presOf" srcId="{4A381C10-8CA1-4AB3-AD5C-B03461274B51}" destId="{6C59A809-6CCF-4FD9-9CC3-4C487A68C432}" srcOrd="0" destOrd="0" presId="urn:microsoft.com/office/officeart/2005/8/layout/vList2"/>
    <dgm:cxn modelId="{506F4951-725A-4D50-8451-E763D07AC29C}" type="presOf" srcId="{6DA745BC-2C50-4F0A-87CA-144044A207F2}" destId="{4E3FC243-3F48-4038-AB1C-CECB145C3AD5}" srcOrd="0" destOrd="0" presId="urn:microsoft.com/office/officeart/2005/8/layout/vList2"/>
    <dgm:cxn modelId="{EC8D57A2-3B78-4E46-9772-842FAF9983C1}" srcId="{6DA745BC-2C50-4F0A-87CA-144044A207F2}" destId="{C51EAA84-9964-479B-B562-64F9E0D28CFC}" srcOrd="0" destOrd="0" parTransId="{4C5DCCD7-4A49-4F1A-A623-0C16005C06CE}" sibTransId="{822F427F-65E9-4006-9623-714C94EC0691}"/>
    <dgm:cxn modelId="{D71AC094-4ED1-498F-B3EB-016AF48412CE}" srcId="{6DA745BC-2C50-4F0A-87CA-144044A207F2}" destId="{E0562208-F743-4FDC-A274-39C43E26C75A}" srcOrd="3" destOrd="0" parTransId="{0D20322D-A70D-491A-AA6D-4EF468A1EC77}" sibTransId="{00A3599B-87DE-4249-8C9A-A0B5AF4E2C0C}"/>
    <dgm:cxn modelId="{9D4B31CC-444C-47EA-B35F-CD5216AF9FE7}" type="presParOf" srcId="{4E3FC243-3F48-4038-AB1C-CECB145C3AD5}" destId="{EF3C0464-100D-43DB-BF27-B2B3E6B4E95E}" srcOrd="0" destOrd="0" presId="urn:microsoft.com/office/officeart/2005/8/layout/vList2"/>
    <dgm:cxn modelId="{E7CC3C46-AED9-4322-BB74-57792EE9F3F9}" type="presParOf" srcId="{4E3FC243-3F48-4038-AB1C-CECB145C3AD5}" destId="{F7E128A9-703D-4A65-BC60-BB23CB3445EC}" srcOrd="1" destOrd="0" presId="urn:microsoft.com/office/officeart/2005/8/layout/vList2"/>
    <dgm:cxn modelId="{3F5A539F-8C50-4DF7-847D-A258BBA4C81F}" type="presParOf" srcId="{4E3FC243-3F48-4038-AB1C-CECB145C3AD5}" destId="{1A3BF8B4-CDE6-468D-9217-2634AE2E6219}" srcOrd="2" destOrd="0" presId="urn:microsoft.com/office/officeart/2005/8/layout/vList2"/>
    <dgm:cxn modelId="{64921E8D-9704-48CA-8073-9580285551C3}" type="presParOf" srcId="{4E3FC243-3F48-4038-AB1C-CECB145C3AD5}" destId="{C31E67C7-5D6C-4BFF-B503-691FABB0E65B}" srcOrd="3" destOrd="0" presId="urn:microsoft.com/office/officeart/2005/8/layout/vList2"/>
    <dgm:cxn modelId="{0CEDF534-B013-4CA4-A890-68D3C70CF908}" type="presParOf" srcId="{4E3FC243-3F48-4038-AB1C-CECB145C3AD5}" destId="{A0F89AD6-D608-4527-8DF7-971ADE98CC3B}" srcOrd="4" destOrd="0" presId="urn:microsoft.com/office/officeart/2005/8/layout/vList2"/>
    <dgm:cxn modelId="{F66C0A75-3B48-4579-9681-1B60A437E3A7}" type="presParOf" srcId="{4E3FC243-3F48-4038-AB1C-CECB145C3AD5}" destId="{73646B07-6C80-46A8-A24C-15B745450034}" srcOrd="5" destOrd="0" presId="urn:microsoft.com/office/officeart/2005/8/layout/vList2"/>
    <dgm:cxn modelId="{955A5FEC-DCD4-4A9E-8892-78508C669D8D}" type="presParOf" srcId="{4E3FC243-3F48-4038-AB1C-CECB145C3AD5}" destId="{8596A0E1-3BE3-4E8C-88CF-A2ADE0D8BCDB}" srcOrd="6" destOrd="0" presId="urn:microsoft.com/office/officeart/2005/8/layout/vList2"/>
    <dgm:cxn modelId="{3D62CEE1-3991-4C4A-B500-6317EADC7A77}" type="presParOf" srcId="{4E3FC243-3F48-4038-AB1C-CECB145C3AD5}" destId="{F416AB8A-117C-457B-9008-92B545746CA7}" srcOrd="7" destOrd="0" presId="urn:microsoft.com/office/officeart/2005/8/layout/vList2"/>
    <dgm:cxn modelId="{37801383-552B-4561-A9F8-E9FD5787A9D1}" type="presParOf" srcId="{4E3FC243-3F48-4038-AB1C-CECB145C3AD5}" destId="{874B4FE1-DBAF-4185-B515-DCC355656C59}" srcOrd="8" destOrd="0" presId="urn:microsoft.com/office/officeart/2005/8/layout/vList2"/>
    <dgm:cxn modelId="{0A13E8DF-C30F-4A51-B26C-61A303F2313D}" type="presParOf" srcId="{4E3FC243-3F48-4038-AB1C-CECB145C3AD5}" destId="{C238B7C7-6DF8-4039-AC5F-1C8A77141B9D}" srcOrd="9" destOrd="0" presId="urn:microsoft.com/office/officeart/2005/8/layout/vList2"/>
    <dgm:cxn modelId="{7FD34705-E339-4CE0-9E54-466143D64BA1}" type="presParOf" srcId="{4E3FC243-3F48-4038-AB1C-CECB145C3AD5}" destId="{6C59A809-6CCF-4FD9-9CC3-4C487A68C432}" srcOrd="10" destOrd="0" presId="urn:microsoft.com/office/officeart/2005/8/layout/vList2"/>
    <dgm:cxn modelId="{F74D2538-998A-45F4-862E-DC1B1FBE302D}" type="presParOf" srcId="{4E3FC243-3F48-4038-AB1C-CECB145C3AD5}" destId="{F3417DF1-862E-456D-87DD-CAAD4E5DCDFB}" srcOrd="11" destOrd="0" presId="urn:microsoft.com/office/officeart/2005/8/layout/vList2"/>
    <dgm:cxn modelId="{8BC74B10-42E9-4ECF-8EED-7AAE1051C026}" type="presParOf" srcId="{4E3FC243-3F48-4038-AB1C-CECB145C3AD5}" destId="{70F15AE3-28B4-4153-A7C2-15E1567CBA9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5C9AF-7F45-4B02-8414-C5B73139354D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B2D6D-B5D9-44BB-90C7-19F7E66146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210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B2D6D-B5D9-44BB-90C7-19F7E66146BC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448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9144000" cy="68595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1072" tIns="45536" rIns="91072" bIns="45536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01" y="6106736"/>
            <a:ext cx="2242561" cy="5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1972" y="1012507"/>
            <a:ext cx="7724775" cy="4083368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buClr>
                <a:srgbClr val="00B0F0"/>
              </a:buClr>
              <a:buFont typeface="+mj-lt"/>
              <a:buNone/>
              <a:defRPr sz="24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65619" indent="-265619">
              <a:buClr>
                <a:srgbClr val="0070C0"/>
              </a:buClr>
              <a:buFont typeface="Wingdings" pitchFamily="2" charset="2"/>
              <a:buChar char="ü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36791" indent="-871169">
              <a:defRPr sz="18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76261" y="98157"/>
            <a:ext cx="8220075" cy="914400"/>
          </a:xfrm>
          <a:prstGeom prst="rect">
            <a:avLst/>
          </a:prstGeom>
        </p:spPr>
        <p:txBody>
          <a:bodyPr lIns="80147" tIns="40074" rIns="80147" bIns="40074"/>
          <a:lstStyle>
            <a:lvl1pPr algn="l">
              <a:defRPr sz="28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6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21456" y="6493514"/>
            <a:ext cx="640795" cy="25107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9993" tIns="39997" rIns="79993" bIns="39997">
            <a:spAutoFit/>
          </a:bodyPr>
          <a:lstStyle/>
          <a:p>
            <a:pPr algn="l"/>
            <a:fld id="{467D8487-E0C0-4D30-BA27-78FDD3174B2C}" type="slidenum">
              <a:rPr lang="en-GB" altLang="en-US" sz="1100" b="0" smtClean="0">
                <a:solidFill>
                  <a:srgbClr val="0F5494"/>
                </a:solidFill>
                <a:latin typeface="+mj-lt"/>
              </a:rPr>
              <a:pPr algn="l"/>
              <a:t>‹#›</a:t>
            </a:fld>
            <a:endParaRPr lang="en-GB" altLang="en-US" sz="1100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155786" y="6503143"/>
            <a:ext cx="2892794" cy="237118"/>
          </a:xfrm>
          <a:prstGeom prst="rect">
            <a:avLst/>
          </a:prstGeom>
          <a:noFill/>
          <a:ln>
            <a:noFill/>
          </a:ln>
          <a:extLst/>
        </p:spPr>
        <p:txBody>
          <a:bodyPr lIns="79993" tIns="39997" rIns="79993" bIns="39997">
            <a:spAutoFit/>
          </a:bodyPr>
          <a:lstStyle/>
          <a:p>
            <a:pPr algn="ctr"/>
            <a:r>
              <a:rPr lang="en-GB" altLang="en-US" sz="1000" b="0" dirty="0">
                <a:solidFill>
                  <a:srgbClr val="00AEEF"/>
                </a:solidFill>
                <a:latin typeface="+mj-lt"/>
              </a:rPr>
              <a:t>Disclaimer: Information not legally binding</a:t>
            </a:r>
            <a:endParaRPr lang="en-GB" altLang="en-US" sz="1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0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778A53-39F9-43EE-9975-7EDC1CAD3CF5}" type="datetimeFigureOut">
              <a:rPr lang="en-IE" smtClean="0"/>
              <a:t>27/10/2015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79525D-509D-4BD7-8BCC-B166D65CA8AC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igalway.ie/financial_accounting/policies_procedures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hyperlink" Target="http://ec.europa.eu/research/participants/data/ref/h2020/grants_manual/amga/h2020-amga_en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FFFFFF">
                <a:lumMod val="0"/>
                <a:lumOff val="100000"/>
                <a:alpha val="0"/>
              </a:srgbClr>
            </a:gs>
            <a:gs pos="0">
              <a:schemeClr val="bg1">
                <a:tint val="55000"/>
                <a:satMod val="300000"/>
              </a:schemeClr>
            </a:gs>
            <a:gs pos="3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1872209"/>
          </a:xfrm>
          <a:noFill/>
          <a:ln w="19050" cap="rnd">
            <a:solidFill>
              <a:schemeClr val="tx1"/>
            </a:solidFill>
            <a:prstDash val="solid"/>
          </a:ln>
          <a:effectLst>
            <a:glow rad="127000">
              <a:schemeClr val="bg2">
                <a:lumMod val="90000"/>
              </a:schemeClr>
            </a:glow>
            <a:reflection blurRad="6350" stA="52000" endA="300" endPos="35000" dir="5400000" sy="-100000" algn="bl" rotWithShape="0"/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IE" sz="60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H2020 </a:t>
            </a:r>
            <a:endParaRPr lang="en-IE" sz="6000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306" y="2482754"/>
            <a:ext cx="3735694" cy="1008112"/>
          </a:xfrm>
          <a:ln cap="rnd">
            <a:noFill/>
          </a:ln>
          <a:effectLst>
            <a:reflection stA="45000" endPos="65000" dist="12700" dir="5400000" sy="-100000" algn="bl" rotWithShape="0"/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r>
              <a:rPr lang="en-IE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Fact Sheet</a:t>
            </a:r>
          </a:p>
          <a:p>
            <a:r>
              <a:rPr lang="en-IE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H2020 at a Glance</a:t>
            </a:r>
            <a:endParaRPr lang="en-IE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3501008"/>
            <a:ext cx="912108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8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124743"/>
            <a:ext cx="7056784" cy="40934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IE" dirty="0"/>
          </a:p>
          <a:p>
            <a:r>
              <a:rPr lang="en-US" sz="2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Costs Covered in H2020  </a:t>
            </a:r>
            <a:r>
              <a:rPr lang="en-US" sz="2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Projects</a:t>
            </a:r>
          </a:p>
          <a:p>
            <a:endParaRPr lang="en-US" sz="22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Personnel costs (incl. employer’s costs) 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•Travel, equipment (Note: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depreciation rules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if applicable),   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goods, works and services, Airport Taxes and City taxes allowed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IE" dirty="0">
                <a:solidFill>
                  <a:schemeClr val="accent4">
                    <a:lumMod val="50000"/>
                  </a:schemeClr>
                </a:solidFill>
              </a:rPr>
              <a:t>•Subcontracting </a:t>
            </a:r>
          </a:p>
          <a:p>
            <a:endParaRPr lang="en-I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IE" dirty="0">
                <a:solidFill>
                  <a:schemeClr val="accent4">
                    <a:lumMod val="50000"/>
                  </a:schemeClr>
                </a:solidFill>
              </a:rPr>
              <a:t>•Overhead (Flat rate 25%)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56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620688"/>
            <a:ext cx="6912767" cy="4692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5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4764" y="404664"/>
            <a:ext cx="7254958" cy="56169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IE" sz="25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VAT</a:t>
            </a:r>
          </a:p>
          <a:p>
            <a:endParaRPr lang="en-IE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VAT </a:t>
            </a:r>
            <a:r>
              <a:rPr lang="en-IE" u="sng" dirty="0" smtClean="0">
                <a:solidFill>
                  <a:schemeClr val="accent4">
                    <a:lumMod val="50000"/>
                  </a:schemeClr>
                </a:solidFill>
              </a:rPr>
              <a:t>must be included 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on all Costings where applicable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I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--------------------------------------------------</a:t>
            </a:r>
          </a:p>
          <a:p>
            <a:endParaRPr lang="en-IE" sz="25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IE" sz="25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Personnel Costs </a:t>
            </a:r>
          </a:p>
          <a:p>
            <a:r>
              <a:rPr lang="en-US" sz="25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Annual productive hours (inclusive of Employer Costs)</a:t>
            </a:r>
          </a:p>
          <a:p>
            <a:endParaRPr lang="en-IE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accent4">
                    <a:lumMod val="50000"/>
                  </a:schemeClr>
                </a:solidFill>
              </a:rPr>
              <a:t>1720 hours </a:t>
            </a:r>
            <a:r>
              <a:rPr lang="en-IE" dirty="0" err="1">
                <a:solidFill>
                  <a:schemeClr val="accent4">
                    <a:lumMod val="50000"/>
                  </a:schemeClr>
                </a:solidFill>
              </a:rPr>
              <a:t>p.a</a:t>
            </a:r>
            <a:r>
              <a:rPr lang="en-IE" dirty="0">
                <a:solidFill>
                  <a:schemeClr val="accent4">
                    <a:lumMod val="50000"/>
                  </a:schemeClr>
                </a:solidFill>
              </a:rPr>
              <a:t> / 215 Days </a:t>
            </a:r>
            <a:r>
              <a:rPr lang="en-IE" dirty="0" err="1" smtClean="0">
                <a:solidFill>
                  <a:schemeClr val="accent4">
                    <a:lumMod val="50000"/>
                  </a:schemeClr>
                </a:solidFill>
              </a:rPr>
              <a:t>p.a</a:t>
            </a:r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IE" dirty="0" smtClean="0">
                <a:solidFill>
                  <a:schemeClr val="accent4">
                    <a:lumMod val="50000"/>
                  </a:schemeClr>
                </a:solidFill>
              </a:rPr>
              <a:t>(N.B! See following slides for sample timesheet record and calculation of annual personnel costs)</a:t>
            </a:r>
            <a:endParaRPr lang="en-IE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IE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I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7" y="531721"/>
            <a:ext cx="9152407" cy="567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200208" y="80618"/>
            <a:ext cx="8943792" cy="334952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19" tIns="40060" rIns="80119" bIns="40060" anchor="ctr">
            <a:spAutoFit/>
          </a:bodyPr>
          <a:lstStyle/>
          <a:p>
            <a:pPr>
              <a:spcBef>
                <a:spcPts val="1052"/>
              </a:spcBef>
            </a:pPr>
            <a:r>
              <a:rPr lang="en-GB" sz="1600" dirty="0">
                <a:solidFill>
                  <a:srgbClr val="FFE161"/>
                </a:solidFill>
                <a:sym typeface="Wingdings" pitchFamily="2" charset="2"/>
              </a:rPr>
              <a:t>Timesheet: template available in the AGA </a:t>
            </a:r>
            <a:r>
              <a:rPr lang="en-GB" sz="1400" dirty="0">
                <a:solidFill>
                  <a:srgbClr val="FFE161"/>
                </a:solidFill>
                <a:sym typeface="Wingdings" pitchFamily="2" charset="2"/>
              </a:rPr>
              <a:t>(version 19/12/2014)</a:t>
            </a:r>
          </a:p>
        </p:txBody>
      </p:sp>
      <p:pic>
        <p:nvPicPr>
          <p:cNvPr id="4" name="Picture 2" descr="C:\DOCUME~1\lenain\LOCALS~1\Temp\7zECF.tmp\LOGO-CE for RTD EN Landscape Positive Cyan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01" y="6106736"/>
            <a:ext cx="2242561" cy="59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1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 txBox="1">
            <a:spLocks noChangeArrowheads="1"/>
          </p:cNvSpPr>
          <p:nvPr/>
        </p:nvSpPr>
        <p:spPr bwMode="auto">
          <a:xfrm>
            <a:off x="-9503" y="-1440"/>
            <a:ext cx="9163006" cy="751602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8" tIns="45624" rIns="91248" bIns="45624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altLang="en-US" sz="2600" i="1" dirty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Personnel costs: hourly rate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14029" y="977658"/>
            <a:ext cx="8706891" cy="583138"/>
          </a:xfrm>
          <a:prstGeom prst="flowChartAlternateProcess">
            <a:avLst/>
          </a:prstGeom>
          <a:solidFill>
            <a:srgbClr val="FFCC99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993" tIns="39997" rIns="79993" bIns="39997" anchor="ctr"/>
          <a:lstStyle/>
          <a:p>
            <a:pPr defTabSz="399957">
              <a:defRPr/>
            </a:pPr>
            <a:r>
              <a:rPr lang="en-GB" sz="2100" dirty="0">
                <a:solidFill>
                  <a:srgbClr val="0000CC"/>
                </a:solidFill>
              </a:rPr>
              <a:t>A: General case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33574" y="967214"/>
            <a:ext cx="4174295" cy="60325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0119" tIns="40060" rIns="80119" bIns="40060"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259279" y="1861725"/>
            <a:ext cx="8313221" cy="110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3" tIns="39997" rIns="79993" bIns="39997">
            <a:spAutoFit/>
          </a:bodyPr>
          <a:lstStyle>
            <a:lvl1pPr marL="355600" indent="-355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0" dirty="0">
                <a:solidFill>
                  <a:srgbClr val="3831BD"/>
                </a:solidFill>
                <a:sym typeface="Wingdings" pitchFamily="2" charset="2"/>
              </a:rPr>
              <a:t>	  </a:t>
            </a:r>
            <a:r>
              <a:rPr lang="en-GB" altLang="en-US" sz="1800" b="0" dirty="0">
                <a:solidFill>
                  <a:srgbClr val="490092"/>
                </a:solidFill>
                <a:sym typeface="Wingdings" pitchFamily="2" charset="2"/>
              </a:rPr>
              <a:t>The hourly rate is to be calculated</a:t>
            </a:r>
            <a:r>
              <a:rPr lang="en-GB" altLang="en-US" sz="1800" dirty="0">
                <a:solidFill>
                  <a:srgbClr val="490092"/>
                </a:solidFill>
                <a:sym typeface="Wingdings" pitchFamily="2" charset="2"/>
              </a:rPr>
              <a:t> per financial year</a:t>
            </a:r>
          </a:p>
          <a:p>
            <a:pPr eaLnBrk="1" hangingPunct="1">
              <a:defRPr/>
            </a:pPr>
            <a:endParaRPr lang="fr-BE" altLang="en-US" sz="1400" b="0" dirty="0">
              <a:solidFill>
                <a:srgbClr val="3831BD"/>
              </a:solidFill>
              <a:sym typeface="Wingdings" pitchFamily="2" charset="2"/>
            </a:endParaRPr>
          </a:p>
          <a:p>
            <a:pPr marL="475706" indent="-475706" eaLnBrk="1" hangingPunct="1">
              <a:defRPr/>
            </a:pPr>
            <a:r>
              <a:rPr lang="en-GB" altLang="en-US" sz="1600" b="0" dirty="0">
                <a:solidFill>
                  <a:srgbClr val="3831BD"/>
                </a:solidFill>
                <a:sym typeface="Wingdings" pitchFamily="2" charset="2"/>
              </a:rPr>
              <a:t>	If the financial year is not closed at the time of reporting, the beneficiary must use the hourly rate of the </a:t>
            </a:r>
            <a:r>
              <a:rPr lang="en-GB" altLang="en-US" sz="1600" b="0" i="1" dirty="0">
                <a:solidFill>
                  <a:srgbClr val="3831BD"/>
                </a:solidFill>
                <a:sym typeface="Wingdings" pitchFamily="2" charset="2"/>
              </a:rPr>
              <a:t>last closed financial year available</a:t>
            </a:r>
            <a:r>
              <a:rPr lang="en-GB" altLang="en-US" sz="1600" b="0" dirty="0">
                <a:solidFill>
                  <a:srgbClr val="3831BD"/>
                </a:solidFill>
                <a:sym typeface="Wingdings" pitchFamily="2" charset="2"/>
              </a:rPr>
              <a:t>.</a:t>
            </a:r>
            <a:endParaRPr lang="en-GB" altLang="en-US" sz="1600" b="0" dirty="0">
              <a:solidFill>
                <a:srgbClr val="3831BD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204706" y="1808076"/>
            <a:ext cx="408709" cy="326553"/>
          </a:xfrm>
          <a:prstGeom prst="triangle">
            <a:avLst/>
          </a:prstGeom>
          <a:solidFill>
            <a:srgbClr val="F6F000"/>
          </a:solidFill>
          <a:ln w="38100" cap="rnd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1" tIns="40011" rIns="80021" bIns="40011" anchor="ctr"/>
          <a:lstStyle/>
          <a:p>
            <a:pPr algn="ctr" defTabSz="399957">
              <a:defRPr/>
            </a:pPr>
            <a:r>
              <a:rPr lang="fr-BE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rPr>
              <a:t>!</a:t>
            </a:r>
            <a:endParaRPr lang="en-GB" dirty="0">
              <a:solidFill>
                <a:srgbClr val="502800"/>
              </a:solidFill>
              <a:latin typeface="Georgia" panose="02040502050405020303" pitchFamily="18" charset="0"/>
              <a:sym typeface="Webdings"/>
            </a:endParaRPr>
          </a:p>
          <a:p>
            <a:pPr algn="ctr" defTabSz="399957">
              <a:defRPr/>
            </a:pPr>
            <a:endParaRPr lang="en-GB" sz="600" dirty="0">
              <a:solidFill>
                <a:srgbClr val="502800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959151" y="3434040"/>
            <a:ext cx="1487122" cy="3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3" tIns="39997" rIns="79993" bIns="399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sz="1400" kern="0" dirty="0">
                <a:solidFill>
                  <a:srgbClr val="0F5494"/>
                </a:solidFill>
                <a:latin typeface="+mj-lt"/>
              </a:rPr>
              <a:t>01/10/2014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1673776" y="3789682"/>
            <a:ext cx="62444" cy="1915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79993" tIns="39997" rIns="79993" bIns="39997" anchor="ctr"/>
          <a:lstStyle/>
          <a:p>
            <a:pPr algn="ctr">
              <a:defRPr/>
            </a:pPr>
            <a:endParaRPr lang="en-GB" sz="16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014932" y="3501712"/>
            <a:ext cx="1482371" cy="3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3" tIns="39997" rIns="79993" bIns="399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sz="1400" kern="0" dirty="0">
                <a:solidFill>
                  <a:srgbClr val="0F5494"/>
                </a:solidFill>
                <a:latin typeface="+mj-lt"/>
              </a:rPr>
              <a:t>31/03/2016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7740364" y="3789683"/>
            <a:ext cx="39367" cy="200139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79993" tIns="39997" rIns="79993" bIns="39997" anchor="ctr"/>
          <a:lstStyle/>
          <a:p>
            <a:pPr algn="ctr">
              <a:defRPr/>
            </a:pPr>
            <a:endParaRPr lang="en-GB" sz="16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Left Brace 18"/>
          <p:cNvSpPr/>
          <p:nvPr/>
        </p:nvSpPr>
        <p:spPr>
          <a:xfrm rot="16200000">
            <a:off x="7173218" y="4501989"/>
            <a:ext cx="179982" cy="1030329"/>
          </a:xfrm>
          <a:prstGeom prst="leftBrace">
            <a:avLst>
              <a:gd name="adj1" fmla="val 8333"/>
              <a:gd name="adj2" fmla="val 50569"/>
            </a:avLst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9993" tIns="39997" rIns="79993" bIns="39997" anchor="ctr"/>
          <a:lstStyle/>
          <a:p>
            <a:pPr algn="ctr">
              <a:defRPr/>
            </a:pPr>
            <a:endParaRPr lang="en-GB" sz="16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6542385" y="5124422"/>
            <a:ext cx="2401407" cy="53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9993" tIns="39997" rIns="79993" bIns="399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400" kern="0" dirty="0">
                <a:solidFill>
                  <a:srgbClr val="0F5494"/>
                </a:solidFill>
                <a:latin typeface="+mj-lt"/>
              </a:rPr>
              <a:t>Hourly rate of 2015  also for these months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505595"/>
              </p:ext>
            </p:extLst>
          </p:nvPr>
        </p:nvGraphicFramePr>
        <p:xfrm>
          <a:off x="1704998" y="4005660"/>
          <a:ext cx="6059801" cy="820714"/>
        </p:xfrm>
        <a:graphic>
          <a:graphicData uri="http://schemas.openxmlformats.org/drawingml/2006/table">
            <a:tbl>
              <a:tblPr/>
              <a:tblGrid>
                <a:gridCol w="1009967"/>
                <a:gridCol w="4039867"/>
                <a:gridCol w="1009967"/>
              </a:tblGrid>
              <a:tr h="44923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rgbClr val="0F5494"/>
                          </a:solidFill>
                          <a:effectLst/>
                          <a:latin typeface="+mj-lt"/>
                        </a:rPr>
                        <a:t>Reporting </a:t>
                      </a:r>
                      <a:r>
                        <a:rPr lang="en-GB" sz="2000" b="1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+mj-lt"/>
                        </a:rPr>
                        <a:t>period </a:t>
                      </a:r>
                      <a:r>
                        <a:rPr lang="en-GB" sz="2000" b="0" i="0" u="none" strike="noStrike" dirty="0" smtClean="0">
                          <a:solidFill>
                            <a:srgbClr val="0F5494"/>
                          </a:solidFill>
                          <a:effectLst/>
                          <a:latin typeface="+mj-lt"/>
                        </a:rPr>
                        <a:t>(example)</a:t>
                      </a:r>
                      <a:endParaRPr lang="en-GB" sz="2000" b="0" i="0" u="none" strike="noStrike" dirty="0">
                        <a:solidFill>
                          <a:srgbClr val="0F5494"/>
                        </a:solidFill>
                        <a:effectLst/>
                        <a:latin typeface="+mj-lt"/>
                      </a:endParaRPr>
                    </a:p>
                  </a:txBody>
                  <a:tcPr marL="8145" marR="8145" marT="86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1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2200" b="1" i="0" u="none" strike="noStrike">
                          <a:solidFill>
                            <a:srgbClr val="0F5494"/>
                          </a:solidFill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 marL="8145" marR="8145" marT="86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F5494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marL="8145" marR="8145" marT="86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GB" sz="2200" b="1" i="0" u="none" strike="noStrike" dirty="0">
                          <a:solidFill>
                            <a:srgbClr val="0F5494"/>
                          </a:solidFill>
                          <a:effectLst/>
                          <a:latin typeface="+mj-lt"/>
                        </a:rPr>
                        <a:t>2016</a:t>
                      </a:r>
                    </a:p>
                  </a:txBody>
                  <a:tcPr marL="8145" marR="8145" marT="863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22" name="Left Brace 21"/>
          <p:cNvSpPr/>
          <p:nvPr/>
        </p:nvSpPr>
        <p:spPr>
          <a:xfrm rot="16200000">
            <a:off x="1491476" y="3894515"/>
            <a:ext cx="179982" cy="2245276"/>
          </a:xfrm>
          <a:prstGeom prst="leftBrace">
            <a:avLst>
              <a:gd name="adj1" fmla="val 8333"/>
              <a:gd name="adj2" fmla="val 50569"/>
            </a:avLst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9993" tIns="39997" rIns="79993" bIns="39997" anchor="ctr"/>
          <a:lstStyle/>
          <a:p>
            <a:pPr algn="ctr">
              <a:defRPr/>
            </a:pPr>
            <a:endParaRPr lang="en-GB" sz="16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289145" y="5166953"/>
            <a:ext cx="2596863" cy="3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3" tIns="39997" rIns="79993" bIns="399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400" kern="0" dirty="0">
                <a:solidFill>
                  <a:srgbClr val="0F5494"/>
                </a:solidFill>
                <a:latin typeface="+mj-lt"/>
              </a:rPr>
              <a:t>Hourly rate of 2014</a:t>
            </a:r>
          </a:p>
        </p:txBody>
      </p:sp>
      <p:sp>
        <p:nvSpPr>
          <p:cNvPr id="24" name="Left Brace 23"/>
          <p:cNvSpPr/>
          <p:nvPr/>
        </p:nvSpPr>
        <p:spPr>
          <a:xfrm rot="16200000">
            <a:off x="4627857" y="3047592"/>
            <a:ext cx="182860" cy="3967920"/>
          </a:xfrm>
          <a:prstGeom prst="leftBrace">
            <a:avLst>
              <a:gd name="adj1" fmla="val 8333"/>
              <a:gd name="adj2" fmla="val 50569"/>
            </a:avLst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9993" tIns="39997" rIns="79993" bIns="39997" anchor="ctr"/>
          <a:lstStyle/>
          <a:p>
            <a:pPr algn="ctr">
              <a:defRPr/>
            </a:pPr>
            <a:endParaRPr lang="en-GB" sz="16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3346194" y="5180576"/>
            <a:ext cx="2596863" cy="3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3" tIns="39997" rIns="79993" bIns="399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400" kern="0" dirty="0">
                <a:solidFill>
                  <a:srgbClr val="0F5494"/>
                </a:solidFill>
                <a:latin typeface="+mj-lt"/>
              </a:rPr>
              <a:t>Hourly rate of 2015</a:t>
            </a:r>
          </a:p>
        </p:txBody>
      </p:sp>
      <p:sp>
        <p:nvSpPr>
          <p:cNvPr id="2" name="Bevel 1">
            <a:hlinkClick r:id="" action="ppaction://noaction"/>
          </p:cNvPr>
          <p:cNvSpPr/>
          <p:nvPr/>
        </p:nvSpPr>
        <p:spPr>
          <a:xfrm>
            <a:off x="223985" y="6148690"/>
            <a:ext cx="1357482" cy="326846"/>
          </a:xfrm>
          <a:prstGeom prst="bevel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19" tIns="40060" rIns="80119" bIns="40060" anchor="ctr"/>
          <a:lstStyle/>
          <a:p>
            <a:pPr algn="ctr" defTabSz="400596">
              <a:defRPr/>
            </a:pPr>
            <a:r>
              <a:rPr lang="en-GB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36474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 txBox="1">
            <a:spLocks noChangeArrowheads="1"/>
          </p:cNvSpPr>
          <p:nvPr/>
        </p:nvSpPr>
        <p:spPr bwMode="auto">
          <a:xfrm>
            <a:off x="-9503" y="-1440"/>
            <a:ext cx="9163006" cy="751602"/>
          </a:xfrm>
          <a:prstGeom prst="rect">
            <a:avLst/>
          </a:prstGeom>
          <a:solidFill>
            <a:srgbClr val="726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500" i="1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53849" y="21599"/>
            <a:ext cx="8708248" cy="72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600" i="1" kern="0" dirty="0">
                <a:solidFill>
                  <a:srgbClr val="FFE161"/>
                </a:solidFill>
              </a:rPr>
              <a:t>Exercise: </a:t>
            </a:r>
            <a:r>
              <a:rPr lang="en-GB" sz="2500" i="1" kern="0" dirty="0">
                <a:solidFill>
                  <a:srgbClr val="FFE161"/>
                </a:solidFill>
              </a:rPr>
              <a:t>General calculation of personnel costs</a:t>
            </a:r>
          </a:p>
        </p:txBody>
      </p:sp>
      <p:sp>
        <p:nvSpPr>
          <p:cNvPr id="89092" name="Rectangle 16"/>
          <p:cNvSpPr>
            <a:spLocks noChangeArrowheads="1"/>
          </p:cNvSpPr>
          <p:nvPr/>
        </p:nvSpPr>
        <p:spPr bwMode="auto">
          <a:xfrm>
            <a:off x="446506" y="2787317"/>
            <a:ext cx="8383916" cy="179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19" tIns="40060" rIns="80119" bIns="40060">
            <a:spAutoFit/>
          </a:bodyPr>
          <a:lstStyle/>
          <a:p>
            <a:pPr>
              <a:lnSpc>
                <a:spcPct val="80000"/>
              </a:lnSpc>
              <a:spcBef>
                <a:spcPts val="2104"/>
              </a:spcBef>
              <a:defRPr/>
            </a:pPr>
            <a:r>
              <a:rPr lang="en-GB" altLang="en-US" i="1" dirty="0">
                <a:solidFill>
                  <a:srgbClr val="0000CC"/>
                </a:solidFill>
                <a:latin typeface="+mj-lt"/>
              </a:rPr>
              <a:t>Out of the three options offered by the H2020 grant agreement:</a:t>
            </a:r>
          </a:p>
          <a:p>
            <a:pPr marL="1261595" indent="-350520">
              <a:lnSpc>
                <a:spcPct val="80000"/>
              </a:lnSpc>
              <a:spcBef>
                <a:spcPts val="1578"/>
              </a:spcBef>
              <a:buFont typeface="+mj-lt"/>
              <a:buAutoNum type="romanLcPeriod"/>
              <a:defRPr/>
            </a:pPr>
            <a:r>
              <a:rPr lang="en-GB" sz="1400" dirty="0">
                <a:solidFill>
                  <a:srgbClr val="502800"/>
                </a:solidFill>
                <a:latin typeface="+mj-lt"/>
              </a:rPr>
              <a:t>Fixed hours</a:t>
            </a:r>
          </a:p>
          <a:p>
            <a:pPr marL="1261595" indent="-350520">
              <a:lnSpc>
                <a:spcPct val="80000"/>
              </a:lnSpc>
              <a:spcBef>
                <a:spcPts val="1052"/>
              </a:spcBef>
              <a:buFont typeface="+mj-lt"/>
              <a:buAutoNum type="romanLcPeriod"/>
              <a:defRPr/>
            </a:pPr>
            <a:r>
              <a:rPr lang="en-GB" sz="1400" dirty="0">
                <a:solidFill>
                  <a:srgbClr val="502800"/>
                </a:solidFill>
                <a:latin typeface="+mj-lt"/>
              </a:rPr>
              <a:t>Individual annual productive hours</a:t>
            </a:r>
          </a:p>
          <a:p>
            <a:pPr marL="1261595" indent="-350520">
              <a:lnSpc>
                <a:spcPct val="80000"/>
              </a:lnSpc>
              <a:spcBef>
                <a:spcPts val="1052"/>
              </a:spcBef>
              <a:buFont typeface="+mj-lt"/>
              <a:buAutoNum type="romanLcPeriod"/>
              <a:defRPr/>
            </a:pPr>
            <a:r>
              <a:rPr lang="en-GB" sz="1400" dirty="0">
                <a:solidFill>
                  <a:srgbClr val="502800"/>
                </a:solidFill>
                <a:latin typeface="+mj-lt"/>
              </a:rPr>
              <a:t>Standard annual productive hours</a:t>
            </a:r>
          </a:p>
          <a:p>
            <a:pPr>
              <a:lnSpc>
                <a:spcPct val="80000"/>
              </a:lnSpc>
              <a:spcBef>
                <a:spcPts val="2104"/>
              </a:spcBef>
              <a:defRPr/>
            </a:pPr>
            <a:r>
              <a:rPr lang="en-GB" altLang="en-US" i="1" dirty="0">
                <a:solidFill>
                  <a:srgbClr val="0000CC"/>
                </a:solidFill>
                <a:latin typeface="+mj-lt"/>
              </a:rPr>
              <a:t>The beneficiary applies option 1 for all its staff</a:t>
            </a:r>
          </a:p>
        </p:txBody>
      </p:sp>
      <p:grpSp>
        <p:nvGrpSpPr>
          <p:cNvPr id="95237" name="Group 8"/>
          <p:cNvGrpSpPr>
            <a:grpSpLocks/>
          </p:cNvGrpSpPr>
          <p:nvPr/>
        </p:nvGrpSpPr>
        <p:grpSpPr bwMode="auto">
          <a:xfrm>
            <a:off x="115387" y="2112259"/>
            <a:ext cx="1060193" cy="329725"/>
            <a:chOff x="-27671" y="2636912"/>
            <a:chExt cx="2538413" cy="367731"/>
          </a:xfrm>
        </p:grpSpPr>
        <p:sp>
          <p:nvSpPr>
            <p:cNvPr id="19" name="Rectangle 18"/>
            <p:cNvSpPr/>
            <p:nvPr/>
          </p:nvSpPr>
          <p:spPr>
            <a:xfrm>
              <a:off x="-27671" y="2636912"/>
              <a:ext cx="2538413" cy="367731"/>
            </a:xfrm>
            <a:prstGeom prst="rect">
              <a:avLst/>
            </a:prstGeom>
            <a:solidFill>
              <a:srgbClr val="133176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6394">
                <a:defRPr/>
              </a:pPr>
              <a:r>
                <a:rPr lang="en-GB" sz="1600" dirty="0">
                  <a:solidFill>
                    <a:srgbClr val="990033"/>
                  </a:solidFill>
                </a:rPr>
                <a:t>Step 1.b</a:t>
              </a:r>
            </a:p>
          </p:txBody>
        </p:sp>
        <p:cxnSp>
          <p:nvCxnSpPr>
            <p:cNvPr id="95249" name="Elbow Connector 12"/>
            <p:cNvCxnSpPr>
              <a:cxnSpLocks noChangeShapeType="1"/>
            </p:cNvCxnSpPr>
            <p:nvPr/>
          </p:nvCxnSpPr>
          <p:spPr bwMode="auto">
            <a:xfrm flipV="1">
              <a:off x="-27671" y="2636912"/>
              <a:ext cx="2538413" cy="367731"/>
            </a:xfrm>
            <a:prstGeom prst="bentConnector3">
              <a:avLst>
                <a:gd name="adj1" fmla="val 99954"/>
              </a:avLst>
            </a:prstGeom>
            <a:noFill/>
            <a:ln w="9525" algn="ctr">
              <a:solidFill>
                <a:srgbClr val="13317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1288252" y="2110819"/>
            <a:ext cx="7673846" cy="357774"/>
          </a:xfrm>
          <a:prstGeom prst="rect">
            <a:avLst/>
          </a:prstGeom>
          <a:solidFill>
            <a:srgbClr val="FCF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3" tIns="39997" rIns="79993" bIns="39997">
            <a:spAutoFit/>
          </a:bodyPr>
          <a:lstStyle>
            <a:lvl1pPr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99"/>
              </a:buClr>
            </a:pPr>
            <a:r>
              <a:rPr lang="en-GB" altLang="en-US" sz="1800" dirty="0">
                <a:solidFill>
                  <a:srgbClr val="502800"/>
                </a:solidFill>
                <a:latin typeface="+mj-lt"/>
              </a:rPr>
              <a:t>Calculate the hourly rate: </a:t>
            </a:r>
            <a:r>
              <a:rPr lang="en-GB" altLang="en-US" sz="1800" b="0" dirty="0">
                <a:solidFill>
                  <a:srgbClr val="502800"/>
                </a:solidFill>
                <a:latin typeface="+mj-lt"/>
              </a:rPr>
              <a:t>annual productive hours           </a:t>
            </a: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472" y="1149541"/>
            <a:ext cx="8255040" cy="66100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0119" tIns="40060" rIns="80119" bIns="40060"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95240" name="Rectangle 2"/>
          <p:cNvSpPr>
            <a:spLocks noChangeArrowheads="1"/>
          </p:cNvSpPr>
          <p:nvPr/>
        </p:nvSpPr>
        <p:spPr bwMode="auto">
          <a:xfrm>
            <a:off x="1152503" y="4878860"/>
            <a:ext cx="6838995" cy="30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/>
          <a:p>
            <a:pPr algn="ctr">
              <a:lnSpc>
                <a:spcPct val="80000"/>
              </a:lnSpc>
              <a:spcBef>
                <a:spcPts val="2104"/>
              </a:spcBef>
            </a:pPr>
            <a:r>
              <a:rPr lang="en-GB" altLang="en-US" dirty="0">
                <a:solidFill>
                  <a:srgbClr val="502800"/>
                </a:solidFill>
              </a:rPr>
              <a:t>Annual productive hours of Ms R. = 1720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75580" y="5509658"/>
            <a:ext cx="7208230" cy="453552"/>
            <a:chOff x="882650" y="6253163"/>
            <a:chExt cx="8429625" cy="500062"/>
          </a:xfrm>
        </p:grpSpPr>
        <p:grpSp>
          <p:nvGrpSpPr>
            <p:cNvPr id="95241" name="Group 11"/>
            <p:cNvGrpSpPr>
              <a:grpSpLocks/>
            </p:cNvGrpSpPr>
            <p:nvPr/>
          </p:nvGrpSpPr>
          <p:grpSpPr bwMode="auto">
            <a:xfrm>
              <a:off x="882650" y="6253163"/>
              <a:ext cx="782638" cy="481012"/>
              <a:chOff x="882204" y="6148371"/>
              <a:chExt cx="942132" cy="586374"/>
            </a:xfrm>
          </p:grpSpPr>
          <p:grpSp>
            <p:nvGrpSpPr>
              <p:cNvPr id="95243" name="Group 9"/>
              <p:cNvGrpSpPr>
                <a:grpSpLocks/>
              </p:cNvGrpSpPr>
              <p:nvPr/>
            </p:nvGrpSpPr>
            <p:grpSpPr bwMode="auto">
              <a:xfrm>
                <a:off x="882204" y="6156895"/>
                <a:ext cx="782637" cy="577850"/>
                <a:chOff x="882204" y="6156895"/>
                <a:chExt cx="782637" cy="577850"/>
              </a:xfrm>
            </p:grpSpPr>
            <p:sp>
              <p:nvSpPr>
                <p:cNvPr id="95245" name="AutoShape 1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882204" y="6156895"/>
                  <a:ext cx="782637" cy="577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246" name="Freeform 16"/>
                <p:cNvSpPr>
                  <a:spLocks/>
                </p:cNvSpPr>
                <p:nvPr/>
              </p:nvSpPr>
              <p:spPr bwMode="auto">
                <a:xfrm>
                  <a:off x="882204" y="6156895"/>
                  <a:ext cx="782637" cy="536575"/>
                </a:xfrm>
                <a:custGeom>
                  <a:avLst/>
                  <a:gdLst>
                    <a:gd name="T0" fmla="*/ 2147483647 w 1972"/>
                    <a:gd name="T1" fmla="*/ 2147483647 h 1352"/>
                    <a:gd name="T2" fmla="*/ 2147483647 w 1972"/>
                    <a:gd name="T3" fmla="*/ 2147483647 h 1352"/>
                    <a:gd name="T4" fmla="*/ 2147483647 w 1972"/>
                    <a:gd name="T5" fmla="*/ 2147483647 h 1352"/>
                    <a:gd name="T6" fmla="*/ 2147483647 w 1972"/>
                    <a:gd name="T7" fmla="*/ 2147483647 h 1352"/>
                    <a:gd name="T8" fmla="*/ 2147483647 w 1972"/>
                    <a:gd name="T9" fmla="*/ 2147483647 h 1352"/>
                    <a:gd name="T10" fmla="*/ 2147483647 w 1972"/>
                    <a:gd name="T11" fmla="*/ 2147483647 h 1352"/>
                    <a:gd name="T12" fmla="*/ 2147483647 w 1972"/>
                    <a:gd name="T13" fmla="*/ 2147483647 h 1352"/>
                    <a:gd name="T14" fmla="*/ 2147483647 w 1972"/>
                    <a:gd name="T15" fmla="*/ 2147483647 h 1352"/>
                    <a:gd name="T16" fmla="*/ 2147483647 w 1972"/>
                    <a:gd name="T17" fmla="*/ 2147483647 h 1352"/>
                    <a:gd name="T18" fmla="*/ 2147483647 w 1972"/>
                    <a:gd name="T19" fmla="*/ 2147483647 h 1352"/>
                    <a:gd name="T20" fmla="*/ 2147483647 w 1972"/>
                    <a:gd name="T21" fmla="*/ 2147483647 h 1352"/>
                    <a:gd name="T22" fmla="*/ 2147483647 w 1972"/>
                    <a:gd name="T23" fmla="*/ 2147483647 h 1352"/>
                    <a:gd name="T24" fmla="*/ 2147483647 w 1972"/>
                    <a:gd name="T25" fmla="*/ 2147483647 h 1352"/>
                    <a:gd name="T26" fmla="*/ 2147483647 w 1972"/>
                    <a:gd name="T27" fmla="*/ 2147483647 h 1352"/>
                    <a:gd name="T28" fmla="*/ 2147483647 w 1972"/>
                    <a:gd name="T29" fmla="*/ 2147483647 h 1352"/>
                    <a:gd name="T30" fmla="*/ 2147483647 w 1972"/>
                    <a:gd name="T31" fmla="*/ 2147483647 h 1352"/>
                    <a:gd name="T32" fmla="*/ 2147483647 w 1972"/>
                    <a:gd name="T33" fmla="*/ 2147483647 h 1352"/>
                    <a:gd name="T34" fmla="*/ 2147483647 w 1972"/>
                    <a:gd name="T35" fmla="*/ 2147483647 h 1352"/>
                    <a:gd name="T36" fmla="*/ 2147483647 w 1972"/>
                    <a:gd name="T37" fmla="*/ 2147483647 h 1352"/>
                    <a:gd name="T38" fmla="*/ 2147483647 w 1972"/>
                    <a:gd name="T39" fmla="*/ 2147483647 h 1352"/>
                    <a:gd name="T40" fmla="*/ 2147483647 w 1972"/>
                    <a:gd name="T41" fmla="*/ 2147483647 h 1352"/>
                    <a:gd name="T42" fmla="*/ 2147483647 w 1972"/>
                    <a:gd name="T43" fmla="*/ 2147483647 h 1352"/>
                    <a:gd name="T44" fmla="*/ 2147483647 w 1972"/>
                    <a:gd name="T45" fmla="*/ 2147483647 h 1352"/>
                    <a:gd name="T46" fmla="*/ 2147483647 w 1972"/>
                    <a:gd name="T47" fmla="*/ 2147483647 h 1352"/>
                    <a:gd name="T48" fmla="*/ 2147483647 w 1972"/>
                    <a:gd name="T49" fmla="*/ 2147483647 h 1352"/>
                    <a:gd name="T50" fmla="*/ 2147483647 w 1972"/>
                    <a:gd name="T51" fmla="*/ 2147483647 h 1352"/>
                    <a:gd name="T52" fmla="*/ 2147483647 w 1972"/>
                    <a:gd name="T53" fmla="*/ 2147483647 h 1352"/>
                    <a:gd name="T54" fmla="*/ 2147483647 w 1972"/>
                    <a:gd name="T55" fmla="*/ 2147483647 h 1352"/>
                    <a:gd name="T56" fmla="*/ 2147483647 w 1972"/>
                    <a:gd name="T57" fmla="*/ 2147483647 h 1352"/>
                    <a:gd name="T58" fmla="*/ 2147483647 w 1972"/>
                    <a:gd name="T59" fmla="*/ 2147483647 h 1352"/>
                    <a:gd name="T60" fmla="*/ 2147483647 w 1972"/>
                    <a:gd name="T61" fmla="*/ 2147483647 h 1352"/>
                    <a:gd name="T62" fmla="*/ 2147483647 w 1972"/>
                    <a:gd name="T63" fmla="*/ 2147483647 h 1352"/>
                    <a:gd name="T64" fmla="*/ 2147483647 w 1972"/>
                    <a:gd name="T65" fmla="*/ 2147483647 h 1352"/>
                    <a:gd name="T66" fmla="*/ 2147483647 w 1972"/>
                    <a:gd name="T67" fmla="*/ 2147483647 h 1352"/>
                    <a:gd name="T68" fmla="*/ 2147483647 w 1972"/>
                    <a:gd name="T69" fmla="*/ 2147483647 h 1352"/>
                    <a:gd name="T70" fmla="*/ 2147483647 w 1972"/>
                    <a:gd name="T71" fmla="*/ 2147483647 h 1352"/>
                    <a:gd name="T72" fmla="*/ 2147483647 w 1972"/>
                    <a:gd name="T73" fmla="*/ 2147483647 h 1352"/>
                    <a:gd name="T74" fmla="*/ 2147483647 w 1972"/>
                    <a:gd name="T75" fmla="*/ 2147483647 h 1352"/>
                    <a:gd name="T76" fmla="*/ 2147483647 w 1972"/>
                    <a:gd name="T77" fmla="*/ 2147483647 h 1352"/>
                    <a:gd name="T78" fmla="*/ 2147483647 w 1972"/>
                    <a:gd name="T79" fmla="*/ 2147483647 h 1352"/>
                    <a:gd name="T80" fmla="*/ 2147483647 w 1972"/>
                    <a:gd name="T81" fmla="*/ 2147483647 h 1352"/>
                    <a:gd name="T82" fmla="*/ 2147483647 w 1972"/>
                    <a:gd name="T83" fmla="*/ 2147483647 h 1352"/>
                    <a:gd name="T84" fmla="*/ 2147483647 w 1972"/>
                    <a:gd name="T85" fmla="*/ 2147483647 h 1352"/>
                    <a:gd name="T86" fmla="*/ 2147483647 w 1972"/>
                    <a:gd name="T87" fmla="*/ 2147483647 h 1352"/>
                    <a:gd name="T88" fmla="*/ 2147483647 w 1972"/>
                    <a:gd name="T89" fmla="*/ 2147483647 h 1352"/>
                    <a:gd name="T90" fmla="*/ 2147483647 w 1972"/>
                    <a:gd name="T91" fmla="*/ 2147483647 h 1352"/>
                    <a:gd name="T92" fmla="*/ 2147483647 w 1972"/>
                    <a:gd name="T93" fmla="*/ 2147483647 h 1352"/>
                    <a:gd name="T94" fmla="*/ 2147483647 w 1972"/>
                    <a:gd name="T95" fmla="*/ 2147483647 h 135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972" h="1352">
                      <a:moveTo>
                        <a:pt x="1644" y="1117"/>
                      </a:moveTo>
                      <a:lnTo>
                        <a:pt x="1681" y="1071"/>
                      </a:lnTo>
                      <a:lnTo>
                        <a:pt x="1713" y="1021"/>
                      </a:lnTo>
                      <a:lnTo>
                        <a:pt x="1740" y="970"/>
                      </a:lnTo>
                      <a:lnTo>
                        <a:pt x="1765" y="915"/>
                      </a:lnTo>
                      <a:lnTo>
                        <a:pt x="1783" y="858"/>
                      </a:lnTo>
                      <a:lnTo>
                        <a:pt x="1797" y="799"/>
                      </a:lnTo>
                      <a:lnTo>
                        <a:pt x="1806" y="739"/>
                      </a:lnTo>
                      <a:lnTo>
                        <a:pt x="1808" y="677"/>
                      </a:lnTo>
                      <a:lnTo>
                        <a:pt x="1805" y="608"/>
                      </a:lnTo>
                      <a:lnTo>
                        <a:pt x="1795" y="541"/>
                      </a:lnTo>
                      <a:lnTo>
                        <a:pt x="1778" y="476"/>
                      </a:lnTo>
                      <a:lnTo>
                        <a:pt x="1755" y="414"/>
                      </a:lnTo>
                      <a:lnTo>
                        <a:pt x="1727" y="354"/>
                      </a:lnTo>
                      <a:lnTo>
                        <a:pt x="1693" y="299"/>
                      </a:lnTo>
                      <a:lnTo>
                        <a:pt x="1654" y="247"/>
                      </a:lnTo>
                      <a:lnTo>
                        <a:pt x="1610" y="198"/>
                      </a:lnTo>
                      <a:lnTo>
                        <a:pt x="1562" y="154"/>
                      </a:lnTo>
                      <a:lnTo>
                        <a:pt x="1510" y="115"/>
                      </a:lnTo>
                      <a:lnTo>
                        <a:pt x="1455" y="82"/>
                      </a:lnTo>
                      <a:lnTo>
                        <a:pt x="1395" y="53"/>
                      </a:lnTo>
                      <a:lnTo>
                        <a:pt x="1333" y="30"/>
                      </a:lnTo>
                      <a:lnTo>
                        <a:pt x="1268" y="14"/>
                      </a:lnTo>
                      <a:lnTo>
                        <a:pt x="1201" y="3"/>
                      </a:lnTo>
                      <a:lnTo>
                        <a:pt x="1132" y="0"/>
                      </a:lnTo>
                      <a:lnTo>
                        <a:pt x="1132" y="39"/>
                      </a:lnTo>
                      <a:lnTo>
                        <a:pt x="1197" y="43"/>
                      </a:lnTo>
                      <a:lnTo>
                        <a:pt x="1260" y="52"/>
                      </a:lnTo>
                      <a:lnTo>
                        <a:pt x="1321" y="68"/>
                      </a:lnTo>
                      <a:lnTo>
                        <a:pt x="1380" y="90"/>
                      </a:lnTo>
                      <a:lnTo>
                        <a:pt x="1435" y="116"/>
                      </a:lnTo>
                      <a:lnTo>
                        <a:pt x="1488" y="149"/>
                      </a:lnTo>
                      <a:lnTo>
                        <a:pt x="1537" y="184"/>
                      </a:lnTo>
                      <a:lnTo>
                        <a:pt x="1582" y="226"/>
                      </a:lnTo>
                      <a:lnTo>
                        <a:pt x="1623" y="271"/>
                      </a:lnTo>
                      <a:lnTo>
                        <a:pt x="1660" y="320"/>
                      </a:lnTo>
                      <a:lnTo>
                        <a:pt x="1691" y="374"/>
                      </a:lnTo>
                      <a:lnTo>
                        <a:pt x="1719" y="429"/>
                      </a:lnTo>
                      <a:lnTo>
                        <a:pt x="1739" y="488"/>
                      </a:lnTo>
                      <a:lnTo>
                        <a:pt x="1755" y="549"/>
                      </a:lnTo>
                      <a:lnTo>
                        <a:pt x="1765" y="612"/>
                      </a:lnTo>
                      <a:lnTo>
                        <a:pt x="1768" y="677"/>
                      </a:lnTo>
                      <a:lnTo>
                        <a:pt x="1765" y="739"/>
                      </a:lnTo>
                      <a:lnTo>
                        <a:pt x="1757" y="799"/>
                      </a:lnTo>
                      <a:lnTo>
                        <a:pt x="1742" y="857"/>
                      </a:lnTo>
                      <a:lnTo>
                        <a:pt x="1722" y="913"/>
                      </a:lnTo>
                      <a:lnTo>
                        <a:pt x="1698" y="966"/>
                      </a:lnTo>
                      <a:lnTo>
                        <a:pt x="1669" y="1017"/>
                      </a:lnTo>
                      <a:lnTo>
                        <a:pt x="1636" y="1065"/>
                      </a:lnTo>
                      <a:lnTo>
                        <a:pt x="1598" y="1109"/>
                      </a:lnTo>
                      <a:lnTo>
                        <a:pt x="1556" y="1149"/>
                      </a:lnTo>
                      <a:lnTo>
                        <a:pt x="1511" y="1186"/>
                      </a:lnTo>
                      <a:lnTo>
                        <a:pt x="1463" y="1220"/>
                      </a:lnTo>
                      <a:lnTo>
                        <a:pt x="1411" y="1247"/>
                      </a:lnTo>
                      <a:lnTo>
                        <a:pt x="1357" y="1270"/>
                      </a:lnTo>
                      <a:lnTo>
                        <a:pt x="1300" y="1289"/>
                      </a:lnTo>
                      <a:lnTo>
                        <a:pt x="1242" y="1303"/>
                      </a:lnTo>
                      <a:lnTo>
                        <a:pt x="1181" y="1310"/>
                      </a:lnTo>
                      <a:lnTo>
                        <a:pt x="1098" y="1310"/>
                      </a:lnTo>
                      <a:lnTo>
                        <a:pt x="1098" y="1311"/>
                      </a:lnTo>
                      <a:lnTo>
                        <a:pt x="1053" y="1306"/>
                      </a:lnTo>
                      <a:lnTo>
                        <a:pt x="1009" y="1299"/>
                      </a:lnTo>
                      <a:lnTo>
                        <a:pt x="965" y="1289"/>
                      </a:lnTo>
                      <a:lnTo>
                        <a:pt x="924" y="1276"/>
                      </a:lnTo>
                      <a:lnTo>
                        <a:pt x="882" y="1260"/>
                      </a:lnTo>
                      <a:lnTo>
                        <a:pt x="843" y="1242"/>
                      </a:lnTo>
                      <a:lnTo>
                        <a:pt x="805" y="1220"/>
                      </a:lnTo>
                      <a:lnTo>
                        <a:pt x="768" y="1197"/>
                      </a:lnTo>
                      <a:lnTo>
                        <a:pt x="733" y="1170"/>
                      </a:lnTo>
                      <a:lnTo>
                        <a:pt x="700" y="1141"/>
                      </a:lnTo>
                      <a:lnTo>
                        <a:pt x="669" y="1110"/>
                      </a:lnTo>
                      <a:lnTo>
                        <a:pt x="639" y="1077"/>
                      </a:lnTo>
                      <a:lnTo>
                        <a:pt x="613" y="1041"/>
                      </a:lnTo>
                      <a:lnTo>
                        <a:pt x="589" y="1004"/>
                      </a:lnTo>
                      <a:lnTo>
                        <a:pt x="567" y="965"/>
                      </a:lnTo>
                      <a:lnTo>
                        <a:pt x="547" y="923"/>
                      </a:lnTo>
                      <a:lnTo>
                        <a:pt x="510" y="938"/>
                      </a:lnTo>
                      <a:lnTo>
                        <a:pt x="522" y="963"/>
                      </a:lnTo>
                      <a:lnTo>
                        <a:pt x="533" y="987"/>
                      </a:lnTo>
                      <a:lnTo>
                        <a:pt x="546" y="1010"/>
                      </a:lnTo>
                      <a:lnTo>
                        <a:pt x="560" y="1033"/>
                      </a:lnTo>
                      <a:lnTo>
                        <a:pt x="574" y="1055"/>
                      </a:lnTo>
                      <a:lnTo>
                        <a:pt x="589" y="1076"/>
                      </a:lnTo>
                      <a:lnTo>
                        <a:pt x="605" y="1096"/>
                      </a:lnTo>
                      <a:lnTo>
                        <a:pt x="621" y="1117"/>
                      </a:lnTo>
                      <a:lnTo>
                        <a:pt x="192" y="1117"/>
                      </a:lnTo>
                      <a:lnTo>
                        <a:pt x="192" y="1156"/>
                      </a:lnTo>
                      <a:lnTo>
                        <a:pt x="645" y="1156"/>
                      </a:lnTo>
                      <a:lnTo>
                        <a:pt x="647" y="1157"/>
                      </a:lnTo>
                      <a:lnTo>
                        <a:pt x="653" y="1162"/>
                      </a:lnTo>
                      <a:lnTo>
                        <a:pt x="661" y="1168"/>
                      </a:lnTo>
                      <a:lnTo>
                        <a:pt x="672" y="1175"/>
                      </a:lnTo>
                      <a:lnTo>
                        <a:pt x="683" y="1183"/>
                      </a:lnTo>
                      <a:lnTo>
                        <a:pt x="695" y="1192"/>
                      </a:lnTo>
                      <a:lnTo>
                        <a:pt x="706" y="1200"/>
                      </a:lnTo>
                      <a:lnTo>
                        <a:pt x="716" y="1208"/>
                      </a:lnTo>
                      <a:lnTo>
                        <a:pt x="0" y="1208"/>
                      </a:lnTo>
                      <a:lnTo>
                        <a:pt x="0" y="1247"/>
                      </a:lnTo>
                      <a:lnTo>
                        <a:pt x="773" y="1247"/>
                      </a:lnTo>
                      <a:lnTo>
                        <a:pt x="792" y="1260"/>
                      </a:lnTo>
                      <a:lnTo>
                        <a:pt x="813" y="1272"/>
                      </a:lnTo>
                      <a:lnTo>
                        <a:pt x="834" y="1282"/>
                      </a:lnTo>
                      <a:lnTo>
                        <a:pt x="856" y="1292"/>
                      </a:lnTo>
                      <a:lnTo>
                        <a:pt x="877" y="1302"/>
                      </a:lnTo>
                      <a:lnTo>
                        <a:pt x="898" y="1310"/>
                      </a:lnTo>
                      <a:lnTo>
                        <a:pt x="921" y="1318"/>
                      </a:lnTo>
                      <a:lnTo>
                        <a:pt x="943" y="1325"/>
                      </a:lnTo>
                      <a:lnTo>
                        <a:pt x="966" y="1331"/>
                      </a:lnTo>
                      <a:lnTo>
                        <a:pt x="989" y="1336"/>
                      </a:lnTo>
                      <a:lnTo>
                        <a:pt x="1012" y="1342"/>
                      </a:lnTo>
                      <a:lnTo>
                        <a:pt x="1037" y="1345"/>
                      </a:lnTo>
                      <a:lnTo>
                        <a:pt x="1060" y="1349"/>
                      </a:lnTo>
                      <a:lnTo>
                        <a:pt x="1084" y="1350"/>
                      </a:lnTo>
                      <a:lnTo>
                        <a:pt x="1108" y="1352"/>
                      </a:lnTo>
                      <a:lnTo>
                        <a:pt x="1132" y="1352"/>
                      </a:lnTo>
                      <a:lnTo>
                        <a:pt x="1139" y="1352"/>
                      </a:lnTo>
                      <a:lnTo>
                        <a:pt x="1145" y="1352"/>
                      </a:lnTo>
                      <a:lnTo>
                        <a:pt x="1152" y="1352"/>
                      </a:lnTo>
                      <a:lnTo>
                        <a:pt x="1158" y="1351"/>
                      </a:lnTo>
                      <a:lnTo>
                        <a:pt x="1163" y="1351"/>
                      </a:lnTo>
                      <a:lnTo>
                        <a:pt x="1169" y="1351"/>
                      </a:lnTo>
                      <a:lnTo>
                        <a:pt x="1176" y="1350"/>
                      </a:lnTo>
                      <a:lnTo>
                        <a:pt x="1182" y="1350"/>
                      </a:lnTo>
                      <a:lnTo>
                        <a:pt x="1769" y="1350"/>
                      </a:lnTo>
                      <a:lnTo>
                        <a:pt x="1769" y="1310"/>
                      </a:lnTo>
                      <a:lnTo>
                        <a:pt x="1367" y="1310"/>
                      </a:lnTo>
                      <a:lnTo>
                        <a:pt x="1385" y="1303"/>
                      </a:lnTo>
                      <a:lnTo>
                        <a:pt x="1402" y="1296"/>
                      </a:lnTo>
                      <a:lnTo>
                        <a:pt x="1419" y="1288"/>
                      </a:lnTo>
                      <a:lnTo>
                        <a:pt x="1435" y="1280"/>
                      </a:lnTo>
                      <a:lnTo>
                        <a:pt x="1451" y="1272"/>
                      </a:lnTo>
                      <a:lnTo>
                        <a:pt x="1467" y="1262"/>
                      </a:lnTo>
                      <a:lnTo>
                        <a:pt x="1484" y="1253"/>
                      </a:lnTo>
                      <a:lnTo>
                        <a:pt x="1499" y="1244"/>
                      </a:lnTo>
                      <a:lnTo>
                        <a:pt x="1515" y="1234"/>
                      </a:lnTo>
                      <a:lnTo>
                        <a:pt x="1530" y="1223"/>
                      </a:lnTo>
                      <a:lnTo>
                        <a:pt x="1544" y="1212"/>
                      </a:lnTo>
                      <a:lnTo>
                        <a:pt x="1558" y="1200"/>
                      </a:lnTo>
                      <a:lnTo>
                        <a:pt x="1572" y="1189"/>
                      </a:lnTo>
                      <a:lnTo>
                        <a:pt x="1586" y="1176"/>
                      </a:lnTo>
                      <a:lnTo>
                        <a:pt x="1600" y="1163"/>
                      </a:lnTo>
                      <a:lnTo>
                        <a:pt x="1613" y="1151"/>
                      </a:lnTo>
                      <a:lnTo>
                        <a:pt x="1613" y="1156"/>
                      </a:lnTo>
                      <a:lnTo>
                        <a:pt x="1972" y="1156"/>
                      </a:lnTo>
                      <a:lnTo>
                        <a:pt x="1972" y="1117"/>
                      </a:lnTo>
                      <a:lnTo>
                        <a:pt x="1644" y="1117"/>
                      </a:lnTo>
                      <a:close/>
                    </a:path>
                  </a:pathLst>
                </a:custGeom>
                <a:solidFill>
                  <a:srgbClr val="0000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24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38585" y="6718870"/>
                  <a:ext cx="310356" cy="158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6300"/>
                </a:p>
              </p:txBody>
            </p:sp>
          </p:grpSp>
          <p:sp>
            <p:nvSpPr>
              <p:cNvPr id="95244" name="TextBox 10"/>
              <p:cNvSpPr txBox="1">
                <a:spLocks noChangeArrowheads="1"/>
              </p:cNvSpPr>
              <p:nvPr/>
            </p:nvSpPr>
            <p:spPr bwMode="auto">
              <a:xfrm>
                <a:off x="1135907" y="6148371"/>
                <a:ext cx="688429" cy="562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8700" b="1">
                    <a:solidFill>
                      <a:srgbClr val="FFD624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8700" b="1">
                    <a:solidFill>
                      <a:srgbClr val="FFD624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8700" b="1">
                    <a:solidFill>
                      <a:srgbClr val="FFD624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8700" b="1">
                    <a:solidFill>
                      <a:srgbClr val="FFD624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8700" b="1">
                    <a:solidFill>
                      <a:srgbClr val="FFD624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700" b="1">
                    <a:solidFill>
                      <a:srgbClr val="FFD624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700" b="1">
                    <a:solidFill>
                      <a:srgbClr val="FFD624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700" b="1">
                    <a:solidFill>
                      <a:srgbClr val="FFD624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700" b="1">
                    <a:solidFill>
                      <a:srgbClr val="FFD624"/>
                    </a:solidFill>
                    <a:latin typeface="Verdana" pitchFamily="34" charset="0"/>
                  </a:defRPr>
                </a:lvl9pPr>
              </a:lstStyle>
              <a:p>
                <a:pPr eaLnBrk="1" hangingPunct="1"/>
                <a:r>
                  <a:rPr lang="en-GB" sz="2100">
                    <a:solidFill>
                      <a:srgbClr val="336600"/>
                    </a:solidFill>
                  </a:rPr>
                  <a:t>?</a:t>
                </a:r>
              </a:p>
            </p:txBody>
          </p:sp>
        </p:grpSp>
        <p:sp>
          <p:nvSpPr>
            <p:cNvPr id="95242" name="TextBox 12"/>
            <p:cNvSpPr txBox="1">
              <a:spLocks noChangeArrowheads="1"/>
            </p:cNvSpPr>
            <p:nvPr/>
          </p:nvSpPr>
          <p:spPr bwMode="auto">
            <a:xfrm>
              <a:off x="1685925" y="6337300"/>
              <a:ext cx="7626350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sz="1800" b="0" dirty="0">
                  <a:solidFill>
                    <a:srgbClr val="006600"/>
                  </a:solidFill>
                </a:rPr>
                <a:t>What if Ms R. would be a part time employee?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357662" y="4695383"/>
            <a:ext cx="1046767" cy="522485"/>
          </a:xfrm>
          <a:prstGeom prst="rect">
            <a:avLst/>
          </a:prstGeom>
          <a:solidFill>
            <a:srgbClr val="FCF6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400736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7055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 txBox="1">
            <a:spLocks noChangeArrowheads="1"/>
          </p:cNvSpPr>
          <p:nvPr/>
        </p:nvSpPr>
        <p:spPr bwMode="auto">
          <a:xfrm>
            <a:off x="-9503" y="-1440"/>
            <a:ext cx="9163006" cy="751602"/>
          </a:xfrm>
          <a:prstGeom prst="rect">
            <a:avLst/>
          </a:prstGeom>
          <a:solidFill>
            <a:srgbClr val="726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500" i="1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53849" y="21599"/>
            <a:ext cx="8708248" cy="72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600" i="1" kern="0" dirty="0">
                <a:solidFill>
                  <a:srgbClr val="FFE161"/>
                </a:solidFill>
              </a:rPr>
              <a:t>Exercise: </a:t>
            </a:r>
            <a:r>
              <a:rPr lang="en-GB" sz="2500" i="1" kern="0" dirty="0">
                <a:solidFill>
                  <a:srgbClr val="FFE161"/>
                </a:solidFill>
              </a:rPr>
              <a:t>General calculation of personnel costs</a:t>
            </a:r>
          </a:p>
        </p:txBody>
      </p:sp>
      <p:sp>
        <p:nvSpPr>
          <p:cNvPr id="96260" name="Rectangle 16"/>
          <p:cNvSpPr>
            <a:spLocks noChangeArrowheads="1"/>
          </p:cNvSpPr>
          <p:nvPr/>
        </p:nvSpPr>
        <p:spPr bwMode="auto">
          <a:xfrm>
            <a:off x="194121" y="2457823"/>
            <a:ext cx="8705533" cy="30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/>
          <a:p>
            <a:pPr>
              <a:lnSpc>
                <a:spcPct val="80000"/>
              </a:lnSpc>
              <a:spcBef>
                <a:spcPts val="2104"/>
              </a:spcBef>
            </a:pPr>
            <a:r>
              <a:rPr lang="en-GB" altLang="en-US" i="1" dirty="0">
                <a:solidFill>
                  <a:srgbClr val="0000CC"/>
                </a:solidFill>
                <a:latin typeface="Calibri" pitchFamily="34" charset="0"/>
              </a:rPr>
              <a:t>Ms R. worked some hours in December 2015 (registered in a timesheet):</a:t>
            </a: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304" y="1004880"/>
            <a:ext cx="8255040" cy="66100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0119" tIns="40060" rIns="80119" bIns="40060"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96262" name="Rectangle 32"/>
          <p:cNvSpPr>
            <a:spLocks noChangeArrowheads="1"/>
          </p:cNvSpPr>
          <p:nvPr/>
        </p:nvSpPr>
        <p:spPr bwMode="auto">
          <a:xfrm>
            <a:off x="298646" y="5526513"/>
            <a:ext cx="8382453" cy="481012"/>
          </a:xfrm>
          <a:prstGeom prst="rect">
            <a:avLst/>
          </a:prstGeom>
          <a:solidFill>
            <a:srgbClr val="FCF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/>
          <a:p>
            <a:pPr algn="ctr">
              <a:spcBef>
                <a:spcPts val="1052"/>
              </a:spcBef>
            </a:pPr>
            <a:endParaRPr lang="en-GB" altLang="en-US" sz="500" dirty="0">
              <a:solidFill>
                <a:srgbClr val="502800"/>
              </a:solidFill>
            </a:endParaRPr>
          </a:p>
          <a:p>
            <a:pPr algn="ctr"/>
            <a:r>
              <a:rPr lang="en-GB" altLang="en-US" sz="1600" dirty="0">
                <a:solidFill>
                  <a:srgbClr val="502800"/>
                </a:solidFill>
              </a:rPr>
              <a:t>Hours worked for the action in 2016 = (1720 / 12 months) x 1,5 months =  215</a:t>
            </a:r>
          </a:p>
          <a:p>
            <a:pPr algn="ctr"/>
            <a:endParaRPr lang="en-GB" altLang="en-US" sz="500" dirty="0">
              <a:solidFill>
                <a:srgbClr val="502800"/>
              </a:solidFill>
            </a:endParaRPr>
          </a:p>
        </p:txBody>
      </p:sp>
      <p:grpSp>
        <p:nvGrpSpPr>
          <p:cNvPr id="96263" name="Group 8"/>
          <p:cNvGrpSpPr>
            <a:grpSpLocks/>
          </p:cNvGrpSpPr>
          <p:nvPr/>
        </p:nvGrpSpPr>
        <p:grpSpPr bwMode="auto">
          <a:xfrm>
            <a:off x="84164" y="1837247"/>
            <a:ext cx="1060194" cy="329726"/>
            <a:chOff x="-27671" y="2636912"/>
            <a:chExt cx="2538413" cy="367731"/>
          </a:xfrm>
        </p:grpSpPr>
        <p:sp>
          <p:nvSpPr>
            <p:cNvPr id="14" name="Rectangle 13"/>
            <p:cNvSpPr/>
            <p:nvPr/>
          </p:nvSpPr>
          <p:spPr>
            <a:xfrm>
              <a:off x="-27671" y="2636912"/>
              <a:ext cx="2538413" cy="367731"/>
            </a:xfrm>
            <a:prstGeom prst="rect">
              <a:avLst/>
            </a:prstGeom>
            <a:solidFill>
              <a:srgbClr val="133176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6394">
                <a:defRPr/>
              </a:pPr>
              <a:r>
                <a:rPr lang="en-GB" sz="1600" dirty="0">
                  <a:solidFill>
                    <a:srgbClr val="990033"/>
                  </a:solidFill>
                </a:rPr>
                <a:t>Step 2</a:t>
              </a:r>
            </a:p>
          </p:txBody>
        </p:sp>
        <p:cxnSp>
          <p:nvCxnSpPr>
            <p:cNvPr id="96270" name="Elbow Connector 12"/>
            <p:cNvCxnSpPr>
              <a:cxnSpLocks noChangeShapeType="1"/>
            </p:cNvCxnSpPr>
            <p:nvPr/>
          </p:nvCxnSpPr>
          <p:spPr bwMode="auto">
            <a:xfrm flipV="1">
              <a:off x="-27671" y="2636912"/>
              <a:ext cx="2538413" cy="367731"/>
            </a:xfrm>
            <a:prstGeom prst="bentConnector3">
              <a:avLst>
                <a:gd name="adj1" fmla="val 99954"/>
              </a:avLst>
            </a:prstGeom>
            <a:noFill/>
            <a:ln w="9525" algn="ctr">
              <a:solidFill>
                <a:srgbClr val="13317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6264" name="Text Box 5"/>
          <p:cNvSpPr txBox="1">
            <a:spLocks noChangeArrowheads="1"/>
          </p:cNvSpPr>
          <p:nvPr/>
        </p:nvSpPr>
        <p:spPr bwMode="auto">
          <a:xfrm>
            <a:off x="1290967" y="1821410"/>
            <a:ext cx="7673846" cy="357774"/>
          </a:xfrm>
          <a:prstGeom prst="rect">
            <a:avLst/>
          </a:prstGeom>
          <a:solidFill>
            <a:srgbClr val="FCF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3" tIns="39997" rIns="79993" bIns="39997">
            <a:spAutoFit/>
          </a:bodyPr>
          <a:lstStyle>
            <a:lvl1pPr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99"/>
              </a:buClr>
            </a:pPr>
            <a:r>
              <a:rPr lang="en-GB" altLang="en-US" sz="1800" dirty="0">
                <a:solidFill>
                  <a:srgbClr val="502800"/>
                </a:solidFill>
                <a:latin typeface="+mj-lt"/>
              </a:rPr>
              <a:t>Identify the hours worked for the action</a:t>
            </a:r>
          </a:p>
        </p:txBody>
      </p:sp>
      <p:pic>
        <p:nvPicPr>
          <p:cNvPr id="962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" y="2924334"/>
            <a:ext cx="9099203" cy="113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6" name="Rectangle 21"/>
          <p:cNvSpPr>
            <a:spLocks noChangeArrowheads="1"/>
          </p:cNvSpPr>
          <p:nvPr/>
        </p:nvSpPr>
        <p:spPr bwMode="auto">
          <a:xfrm>
            <a:off x="160183" y="4440493"/>
            <a:ext cx="8705534" cy="26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/>
          <a:p>
            <a:pPr>
              <a:lnSpc>
                <a:spcPct val="80000"/>
              </a:lnSpc>
              <a:spcBef>
                <a:spcPts val="2104"/>
              </a:spcBef>
            </a:pPr>
            <a:r>
              <a:rPr lang="en-GB" altLang="en-US" sz="1400" i="1" dirty="0">
                <a:solidFill>
                  <a:srgbClr val="0000CC"/>
                </a:solidFill>
                <a:latin typeface="+mj-lt"/>
              </a:rPr>
              <a:t>And in 2016 she signed a declaration of exclusive work in the action covering the period:</a:t>
            </a:r>
          </a:p>
        </p:txBody>
      </p:sp>
      <p:pic>
        <p:nvPicPr>
          <p:cNvPr id="962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32" y="4802826"/>
            <a:ext cx="5186939" cy="68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715036" y="3661536"/>
            <a:ext cx="492766" cy="456432"/>
          </a:xfrm>
          <a:prstGeom prst="ellipse">
            <a:avLst/>
          </a:prstGeom>
          <a:solidFill>
            <a:srgbClr val="FFFF00">
              <a:alpha val="16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19" tIns="40060" rIns="80119" bIns="40060" anchor="ctr"/>
          <a:lstStyle/>
          <a:p>
            <a:pPr algn="ctr" defTabSz="400596">
              <a:defRPr/>
            </a:pPr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056" y="5545438"/>
            <a:ext cx="8358043" cy="483517"/>
          </a:xfrm>
          <a:prstGeom prst="rect">
            <a:avLst/>
          </a:prstGeom>
          <a:solidFill>
            <a:srgbClr val="FCF6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400736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7079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282" name="Straight Arrow Connector 26"/>
          <p:cNvCxnSpPr>
            <a:cxnSpLocks noChangeShapeType="1"/>
          </p:cNvCxnSpPr>
          <p:nvPr/>
        </p:nvCxnSpPr>
        <p:spPr bwMode="auto">
          <a:xfrm flipH="1">
            <a:off x="4232630" y="4214438"/>
            <a:ext cx="597292" cy="908544"/>
          </a:xfrm>
          <a:prstGeom prst="straightConnector1">
            <a:avLst/>
          </a:prstGeom>
          <a:noFill/>
          <a:ln w="41275" algn="ctr">
            <a:solidFill>
              <a:srgbClr val="5757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283" name="Straight Arrow Connector 12"/>
          <p:cNvCxnSpPr>
            <a:cxnSpLocks noChangeShapeType="1"/>
          </p:cNvCxnSpPr>
          <p:nvPr/>
        </p:nvCxnSpPr>
        <p:spPr bwMode="auto">
          <a:xfrm flipH="1">
            <a:off x="4652092" y="3570825"/>
            <a:ext cx="597292" cy="924383"/>
          </a:xfrm>
          <a:prstGeom prst="straightConnector1">
            <a:avLst/>
          </a:prstGeom>
          <a:noFill/>
          <a:ln w="41275" algn="ctr">
            <a:solidFill>
              <a:srgbClr val="5757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284" name="Rectangle 4"/>
          <p:cNvSpPr txBox="1">
            <a:spLocks noChangeArrowheads="1"/>
          </p:cNvSpPr>
          <p:nvPr/>
        </p:nvSpPr>
        <p:spPr bwMode="auto">
          <a:xfrm>
            <a:off x="-9503" y="-1440"/>
            <a:ext cx="9163006" cy="751602"/>
          </a:xfrm>
          <a:prstGeom prst="rect">
            <a:avLst/>
          </a:prstGeom>
          <a:solidFill>
            <a:srgbClr val="726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5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53849" y="21599"/>
            <a:ext cx="8708248" cy="72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2" tIns="45616" rIns="91232" bIns="45616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2600" i="1" kern="0" dirty="0">
                <a:solidFill>
                  <a:srgbClr val="FFE161"/>
                </a:solidFill>
              </a:rPr>
              <a:t>Exercise: </a:t>
            </a:r>
            <a:r>
              <a:rPr lang="en-GB" sz="2500" i="1" kern="0" dirty="0">
                <a:solidFill>
                  <a:srgbClr val="FFE161"/>
                </a:solidFill>
              </a:rPr>
              <a:t>General calculation of personnel costs</a:t>
            </a:r>
          </a:p>
        </p:txBody>
      </p:sp>
      <p:grpSp>
        <p:nvGrpSpPr>
          <p:cNvPr id="97286" name="Group 8"/>
          <p:cNvGrpSpPr>
            <a:grpSpLocks/>
          </p:cNvGrpSpPr>
          <p:nvPr/>
        </p:nvGrpSpPr>
        <p:grpSpPr bwMode="auto">
          <a:xfrm>
            <a:off x="115387" y="2344074"/>
            <a:ext cx="1060193" cy="329726"/>
            <a:chOff x="-27671" y="2636912"/>
            <a:chExt cx="2538413" cy="367731"/>
          </a:xfrm>
        </p:grpSpPr>
        <p:sp>
          <p:nvSpPr>
            <p:cNvPr id="19" name="Rectangle 18"/>
            <p:cNvSpPr/>
            <p:nvPr/>
          </p:nvSpPr>
          <p:spPr>
            <a:xfrm>
              <a:off x="-27671" y="2636912"/>
              <a:ext cx="2538413" cy="367731"/>
            </a:xfrm>
            <a:prstGeom prst="rect">
              <a:avLst/>
            </a:prstGeom>
            <a:solidFill>
              <a:srgbClr val="133176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6394">
                <a:defRPr/>
              </a:pPr>
              <a:r>
                <a:rPr lang="en-GB" sz="1600" dirty="0">
                  <a:solidFill>
                    <a:srgbClr val="990033"/>
                  </a:solidFill>
                </a:rPr>
                <a:t>Step 3</a:t>
              </a:r>
            </a:p>
          </p:txBody>
        </p:sp>
        <p:cxnSp>
          <p:nvCxnSpPr>
            <p:cNvPr id="97299" name="Elbow Connector 12"/>
            <p:cNvCxnSpPr>
              <a:cxnSpLocks noChangeShapeType="1"/>
            </p:cNvCxnSpPr>
            <p:nvPr/>
          </p:nvCxnSpPr>
          <p:spPr bwMode="auto">
            <a:xfrm flipV="1">
              <a:off x="-27671" y="2636912"/>
              <a:ext cx="2538413" cy="367731"/>
            </a:xfrm>
            <a:prstGeom prst="bentConnector3">
              <a:avLst>
                <a:gd name="adj1" fmla="val 99954"/>
              </a:avLst>
            </a:prstGeom>
            <a:noFill/>
            <a:ln w="9525" algn="ctr">
              <a:solidFill>
                <a:srgbClr val="13317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1288252" y="2342634"/>
            <a:ext cx="7673846" cy="362737"/>
          </a:xfrm>
          <a:prstGeom prst="rect">
            <a:avLst/>
          </a:prstGeom>
          <a:solidFill>
            <a:srgbClr val="FCF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93" tIns="39997" rIns="79993" bIns="39997">
            <a:spAutoFit/>
          </a:bodyPr>
          <a:lstStyle>
            <a:lvl1pPr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99"/>
              </a:buClr>
            </a:pPr>
            <a:r>
              <a:rPr lang="en-GB" altLang="en-US" sz="1800" dirty="0">
                <a:solidFill>
                  <a:srgbClr val="502800"/>
                </a:solidFill>
                <a:latin typeface="+mj-lt"/>
              </a:rPr>
              <a:t>Multiply the hours worked for the action by the hourly rate 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4472" y="1149541"/>
            <a:ext cx="8255040" cy="66100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lIns="80119" tIns="40060" rIns="80119" bIns="40060"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41645" y="3151010"/>
            <a:ext cx="1654785" cy="39039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lIns="80119" tIns="40060" rIns="80119" bIns="40060"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6" name="Rectangle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5582" y="5102824"/>
            <a:ext cx="1654571" cy="39062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lIns="80119" tIns="40060" rIns="80119" bIns="40060"/>
          <a:lstStyle/>
          <a:p>
            <a:pPr>
              <a:defRPr/>
            </a:pPr>
            <a:r>
              <a:rPr lang="en-GB" dirty="0">
                <a:noFill/>
              </a:rPr>
              <a:t> </a:t>
            </a:r>
          </a:p>
        </p:txBody>
      </p:sp>
      <p:grpSp>
        <p:nvGrpSpPr>
          <p:cNvPr id="97291" name="Group 6"/>
          <p:cNvGrpSpPr>
            <a:grpSpLocks/>
          </p:cNvGrpSpPr>
          <p:nvPr/>
        </p:nvGrpSpPr>
        <p:grpSpPr bwMode="auto">
          <a:xfrm>
            <a:off x="298646" y="4184196"/>
            <a:ext cx="8705534" cy="270371"/>
            <a:chOff x="349736" y="4612741"/>
            <a:chExt cx="10180119" cy="298352"/>
          </a:xfrm>
        </p:grpSpPr>
        <p:sp>
          <p:nvSpPr>
            <p:cNvPr id="97294" name="Rectangle 31"/>
            <p:cNvSpPr>
              <a:spLocks noChangeArrowheads="1"/>
            </p:cNvSpPr>
            <p:nvPr/>
          </p:nvSpPr>
          <p:spPr bwMode="auto">
            <a:xfrm>
              <a:off x="349736" y="4646179"/>
              <a:ext cx="10180119" cy="2649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14466">
                <a:lnSpc>
                  <a:spcPct val="80000"/>
                </a:lnSpc>
                <a:spcBef>
                  <a:spcPts val="1052"/>
                </a:spcBef>
              </a:pPr>
              <a:r>
                <a:rPr lang="en-GB" altLang="en-US" sz="1200" i="1" dirty="0">
                  <a:solidFill>
                    <a:srgbClr val="6B6BCF"/>
                  </a:solidFill>
                  <a:latin typeface="+mj-lt"/>
                </a:rPr>
                <a:t>As 2016 is on-going, the 2015 hourly rate will apply also for the 2016 months of the reporting period </a:t>
              </a:r>
            </a:p>
          </p:txBody>
        </p:sp>
        <p:sp>
          <p:nvSpPr>
            <p:cNvPr id="31" name="Isosceles Triangle 30"/>
            <p:cNvSpPr/>
            <p:nvPr/>
          </p:nvSpPr>
          <p:spPr bwMode="auto">
            <a:xfrm>
              <a:off x="408346" y="4612741"/>
              <a:ext cx="282772" cy="265085"/>
            </a:xfrm>
            <a:prstGeom prst="triangle">
              <a:avLst/>
            </a:prstGeom>
            <a:solidFill>
              <a:srgbClr val="FFFF00"/>
            </a:solidFill>
            <a:ln w="38100" cap="rnd">
              <a:solidFill>
                <a:schemeClr val="tx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28" tIns="45665" rIns="91328" bIns="45665" anchor="ctr"/>
            <a:lstStyle/>
            <a:p>
              <a:pPr algn="ctr" defTabSz="399957">
                <a:defRPr/>
              </a:pPr>
              <a:r>
                <a:rPr lang="fr-BE" sz="1200" dirty="0">
                  <a:solidFill>
                    <a:srgbClr val="502800"/>
                  </a:solidFill>
                  <a:latin typeface="Georgia" panose="02040502050405020303" pitchFamily="18" charset="0"/>
                  <a:sym typeface="Webdings"/>
                </a:rPr>
                <a:t>!</a:t>
              </a:r>
              <a:endParaRPr lang="en-GB" sz="12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endParaRPr>
            </a:p>
            <a:p>
              <a:pPr algn="ctr" defTabSz="399957">
                <a:defRPr/>
              </a:pPr>
              <a:endParaRPr lang="en-GB" sz="400" dirty="0">
                <a:solidFill>
                  <a:srgbClr val="502800"/>
                </a:solidFill>
              </a:endParaRPr>
            </a:p>
          </p:txBody>
        </p:sp>
      </p:grp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2991891" y="5104265"/>
            <a:ext cx="3950273" cy="35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>
            <a:lvl1pPr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800" b="0" dirty="0">
                <a:solidFill>
                  <a:srgbClr val="0000CC"/>
                </a:solidFill>
              </a:rPr>
              <a:t>215 x 22.67 = 4 874.05 EUR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01616" y="3015912"/>
            <a:ext cx="4679665" cy="66059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 lIns="80119" tIns="40060" rIns="80119" bIns="40060"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30153" y="2889768"/>
            <a:ext cx="4820574" cy="786742"/>
          </a:xfrm>
          <a:prstGeom prst="rect">
            <a:avLst/>
          </a:prstGeom>
          <a:solidFill>
            <a:srgbClr val="FCF6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400736"/>
            <a:endParaRPr lang="en-GB" sz="1600"/>
          </a:p>
        </p:txBody>
      </p:sp>
      <p:sp>
        <p:nvSpPr>
          <p:cNvPr id="20" name="Rectangle 19"/>
          <p:cNvSpPr/>
          <p:nvPr/>
        </p:nvSpPr>
        <p:spPr>
          <a:xfrm>
            <a:off x="2909488" y="5031641"/>
            <a:ext cx="4820574" cy="522485"/>
          </a:xfrm>
          <a:prstGeom prst="rect">
            <a:avLst/>
          </a:prstGeom>
          <a:solidFill>
            <a:srgbClr val="FCF6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 defTabSz="400736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6431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7920880" cy="59093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IE" dirty="0"/>
          </a:p>
          <a:p>
            <a:r>
              <a:rPr lang="en-IE" sz="2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Non-eligible costs :</a:t>
            </a:r>
          </a:p>
          <a:p>
            <a:endParaRPr lang="en-IE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IE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accent4">
                    <a:lumMod val="50000"/>
                  </a:schemeClr>
                </a:solidFill>
              </a:rPr>
              <a:t>Costs pre formal start date as per Contract (except equipment as agreed with PO</a:t>
            </a:r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accent4">
                    <a:lumMod val="50000"/>
                  </a:schemeClr>
                </a:solidFill>
              </a:rPr>
              <a:t>Costs not related to the </a:t>
            </a:r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accent4">
                    <a:lumMod val="50000"/>
                  </a:schemeClr>
                </a:solidFill>
              </a:rPr>
              <a:t>Notional costs are not </a:t>
            </a:r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eligible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accent4">
                    <a:lumMod val="50000"/>
                  </a:schemeClr>
                </a:solidFill>
              </a:rPr>
              <a:t>Any </a:t>
            </a:r>
            <a:r>
              <a:rPr lang="en-IE" sz="1400" dirty="0">
                <a:solidFill>
                  <a:schemeClr val="accent4">
                    <a:lumMod val="50000"/>
                  </a:schemeClr>
                </a:solidFill>
              </a:rPr>
              <a:t>cost which does not meet the conditions of an eligible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accent4">
                    <a:lumMod val="50000"/>
                  </a:schemeClr>
                </a:solidFill>
              </a:rPr>
              <a:t>Interest owed </a:t>
            </a:r>
            <a:endParaRPr lang="en-IE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Provisions for possible future losses or charges </a:t>
            </a:r>
            <a:r>
              <a:rPr lang="en-IE" sz="1400" dirty="0">
                <a:solidFill>
                  <a:schemeClr val="accent4">
                    <a:lumMod val="50000"/>
                  </a:schemeClr>
                </a:solidFill>
              </a:rPr>
              <a:t>exchange losses </a:t>
            </a:r>
            <a:endParaRPr lang="en-IE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Costs declared, incurred or reimbursed in respect of another Community project 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Cost of return on capital debt and debt service charges 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accent4">
                    <a:lumMod val="50000"/>
                  </a:schemeClr>
                </a:solidFill>
              </a:rPr>
              <a:t>Excessive or reckless expenditure </a:t>
            </a:r>
            <a:endParaRPr lang="en-IE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Any cost which does not meet the definition of eligible costs 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Bank charges to receive EC grant funds </a:t>
            </a:r>
            <a:endParaRPr lang="en-US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Indirect taxes and duties (central government taxes), unless allowed in Call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3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550" y="408314"/>
            <a:ext cx="8063882" cy="503214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endParaRPr lang="en-IE" sz="2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2200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Receipts to the project </a:t>
            </a:r>
          </a:p>
          <a:p>
            <a:pPr algn="ctr"/>
            <a:endParaRPr lang="en-US" sz="2500" b="1" dirty="0" smtClean="0">
              <a:ln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Three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kinds of receipt</a:t>
            </a:r>
            <a:r>
              <a:rPr lang="en-US" sz="14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: </a:t>
            </a:r>
          </a:p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1.     For income generated by the project: </a:t>
            </a:r>
          </a:p>
          <a:p>
            <a:pPr lvl="1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Any income generated by the project itself is considered to be a receipt. </a:t>
            </a:r>
            <a:r>
              <a:rPr lang="en-US" sz="1400" b="1" dirty="0" err="1">
                <a:solidFill>
                  <a:schemeClr val="accent4">
                    <a:lumMod val="50000"/>
                  </a:schemeClr>
                </a:solidFill>
              </a:rPr>
              <a:t>eg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: admission fee to a conference carried out by the consortium; sale of the conference proceedings; sale of equipment bought for the project (limited to the initial cost of purchase) </a:t>
            </a:r>
          </a:p>
          <a:p>
            <a:pPr lvl="1"/>
            <a:endParaRPr lang="en-IE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AutoNum type="arabicPeriod" startAt="2"/>
            </a:pP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Financial contributions given by third parties specifically to be used for the action   </a:t>
            </a:r>
          </a:p>
          <a:p>
            <a:pPr lvl="1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(i.e. money given as a donation by a third party (a donor) to a beneficiary/linked third party specifically for the action covered by the GA (if specific to action )</a:t>
            </a:r>
          </a:p>
          <a:p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3.    Contributions in kind from third parties (if specific to action )</a:t>
            </a:r>
          </a:p>
          <a:p>
            <a:pPr lvl="1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For financial transfers and contributions in kind: </a:t>
            </a:r>
          </a:p>
          <a:p>
            <a:pPr lvl="1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- Endowments/donations are receipts, provided specifically to be used in the project. </a:t>
            </a:r>
          </a:p>
          <a:p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Income generated by exploiting the results of the project (e.g. the IPR) is not considered a receipt since successfully exploiting the results is one of the main objectives of the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action</a:t>
            </a:r>
          </a:p>
          <a:p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77" t="27259" r="26793" b="11867"/>
          <a:stretch/>
        </p:blipFill>
        <p:spPr bwMode="auto">
          <a:xfrm>
            <a:off x="1043608" y="666948"/>
            <a:ext cx="6807610" cy="5210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8172" y="332656"/>
            <a:ext cx="7506682" cy="398570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E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SUBCONTRATORS and THIRD PARTIES Overview</a:t>
            </a:r>
          </a:p>
          <a:p>
            <a:endParaRPr lang="en-IE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700" b="1" dirty="0">
                <a:solidFill>
                  <a:schemeClr val="accent5">
                    <a:lumMod val="50000"/>
                  </a:schemeClr>
                </a:solidFill>
              </a:rPr>
              <a:t>Subcontracting of action tasks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is allowed, if it is: </a:t>
            </a:r>
          </a:p>
          <a:p>
            <a:r>
              <a:rPr lang="en-IE" sz="1400" dirty="0">
                <a:solidFill>
                  <a:schemeClr val="accent5">
                    <a:lumMod val="50000"/>
                  </a:schemeClr>
                </a:solidFill>
              </a:rPr>
              <a:t>necessary for the action 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justified &amp; described in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</a:rPr>
              <a:t>DoW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(Description of work) 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quantified in the estimated budget 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may only cover part of the action </a:t>
            </a:r>
          </a:p>
          <a:p>
            <a:r>
              <a:rPr lang="en-IE" sz="1400" dirty="0">
                <a:solidFill>
                  <a:schemeClr val="accent5">
                    <a:lumMod val="50000"/>
                  </a:schemeClr>
                </a:solidFill>
              </a:rPr>
              <a:t>best value for money </a:t>
            </a:r>
            <a:endParaRPr lang="en-IE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IE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IE" sz="1400" b="1" dirty="0">
                <a:solidFill>
                  <a:schemeClr val="accent5">
                    <a:lumMod val="50000"/>
                  </a:schemeClr>
                </a:solidFill>
              </a:rPr>
              <a:t>Funding for non-project partners “affiliated Third Parties“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can only report their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own actual costs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Name/assignment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of the “Third Party“ must be agreed</a:t>
            </a:r>
          </a:p>
          <a:p>
            <a:r>
              <a:rPr lang="en-IE" sz="1400" dirty="0">
                <a:solidFill>
                  <a:schemeClr val="accent5">
                    <a:lumMod val="50000"/>
                  </a:schemeClr>
                </a:solidFill>
              </a:rPr>
              <a:t>in the </a:t>
            </a:r>
            <a:r>
              <a:rPr lang="en-IE" sz="1400" b="1" dirty="0">
                <a:solidFill>
                  <a:schemeClr val="accent5">
                    <a:lumMod val="50000"/>
                  </a:schemeClr>
                </a:solidFill>
              </a:rPr>
              <a:t>GA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• The “Third Party“ must be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an associated enterprise</a:t>
            </a:r>
          </a:p>
          <a:p>
            <a:r>
              <a:rPr lang="en-IE" sz="1400" dirty="0">
                <a:solidFill>
                  <a:schemeClr val="accent5">
                    <a:lumMod val="50000"/>
                  </a:schemeClr>
                </a:solidFill>
              </a:rPr>
              <a:t>(parent company/subsidiary company/ affiliated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company) of the participant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or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• A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legal link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must exist with the project partner</a:t>
            </a:r>
          </a:p>
          <a:p>
            <a:endParaRPr lang="en-IE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172" y="4458101"/>
            <a:ext cx="7506682" cy="136960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7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Overview/Differences:  </a:t>
            </a:r>
            <a:r>
              <a:rPr lang="en-US" sz="15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Subcontracor</a:t>
            </a:r>
            <a:r>
              <a:rPr lang="en-US" sz="1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vs Third Party: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41167"/>
            <a:ext cx="7272808" cy="88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8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984582"/>
            <a:ext cx="6840760" cy="42473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IE" dirty="0"/>
          </a:p>
          <a:p>
            <a:r>
              <a:rPr lang="en-IE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Record keeping Required– </a:t>
            </a:r>
            <a:r>
              <a:rPr lang="en-IE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H2020</a:t>
            </a:r>
          </a:p>
          <a:p>
            <a:endParaRPr lang="en-IE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dirty="0">
                <a:solidFill>
                  <a:schemeClr val="accent5">
                    <a:lumMod val="50000"/>
                  </a:schemeClr>
                </a:solidFill>
              </a:rPr>
              <a:t>Proposal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dirty="0">
                <a:solidFill>
                  <a:schemeClr val="accent5">
                    <a:lumMod val="50000"/>
                  </a:schemeClr>
                </a:solidFill>
              </a:rPr>
              <a:t>Technical annex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dirty="0">
                <a:solidFill>
                  <a:schemeClr val="accent5">
                    <a:lumMod val="50000"/>
                  </a:schemeClr>
                </a:solidFill>
              </a:rPr>
              <a:t>Records of meetings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dirty="0">
                <a:solidFill>
                  <a:schemeClr val="accent5">
                    <a:lumMod val="50000"/>
                  </a:schemeClr>
                </a:solidFill>
              </a:rPr>
              <a:t>Periodic activity/progress reports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dirty="0">
                <a:solidFill>
                  <a:schemeClr val="accent5">
                    <a:lumMod val="50000"/>
                  </a:schemeClr>
                </a:solidFill>
              </a:rPr>
              <a:t>Financial reports and all associated back up to costs ensuring procurement and financial rules followed and adhered 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dirty="0">
                <a:solidFill>
                  <a:schemeClr val="accent5">
                    <a:lumMod val="50000"/>
                  </a:schemeClr>
                </a:solidFill>
              </a:rPr>
              <a:t>Management reports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dirty="0">
                <a:solidFill>
                  <a:schemeClr val="accent5">
                    <a:lumMod val="50000"/>
                  </a:schemeClr>
                </a:solidFill>
              </a:rPr>
              <a:t>Technical reports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E" dirty="0">
                <a:solidFill>
                  <a:schemeClr val="accent5">
                    <a:lumMod val="50000"/>
                  </a:schemeClr>
                </a:solidFill>
              </a:rPr>
              <a:t>Dissemination and implementation plans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Time sheets – for everybody involved  (Academics, Researchers, Students)</a:t>
            </a:r>
          </a:p>
        </p:txBody>
      </p:sp>
    </p:spTree>
    <p:extLst>
      <p:ext uri="{BB962C8B-B14F-4D97-AF65-F5344CB8AC3E}">
        <p14:creationId xmlns:p14="http://schemas.microsoft.com/office/powerpoint/2010/main" val="11145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244" y="1052736"/>
            <a:ext cx="6984776" cy="34163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Certificate on the Financial Statements - </a:t>
            </a:r>
            <a:r>
              <a:rPr lang="en-IE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CFS &amp; Audit</a:t>
            </a: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Only for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direct costs funding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≥ 325.000 EUR</a:t>
            </a:r>
          </a:p>
          <a:p>
            <a:endParaRPr lang="en-IE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IE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I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• Are to be submitted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only once at the end of the</a:t>
            </a:r>
          </a:p>
          <a:p>
            <a:r>
              <a:rPr lang="en-IE" b="1" dirty="0" smtClean="0">
                <a:solidFill>
                  <a:schemeClr val="accent4">
                    <a:lumMod val="50000"/>
                  </a:schemeClr>
                </a:solidFill>
              </a:rPr>
              <a:t>Project</a:t>
            </a:r>
          </a:p>
          <a:p>
            <a:endParaRPr lang="en-IE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IE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15934"/>
              </p:ext>
            </p:extLst>
          </p:nvPr>
        </p:nvGraphicFramePr>
        <p:xfrm>
          <a:off x="395536" y="117358"/>
          <a:ext cx="8229600" cy="6078908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schemeClr val="accent6">
                      <a:lumMod val="50000"/>
                      <a:alpha val="50000"/>
                    </a:schemeClr>
                  </a:innerShdw>
                </a:effectLst>
                <a:tableStyleId>{2D5ABB26-0587-4C30-8999-92F81FD0307C}</a:tableStyleId>
              </a:tblPr>
              <a:tblGrid>
                <a:gridCol w="288032"/>
                <a:gridCol w="7941568"/>
              </a:tblGrid>
              <a:tr h="311476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effectLst/>
                        <a:latin typeface="Tahoma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>
                        <a:effectLst/>
                        <a:latin typeface="Calibri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</a:tr>
              <a:tr h="467216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H2020 </a:t>
                      </a:r>
                      <a:r>
                        <a:rPr lang="en-US" sz="1800" kern="120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– SUMMARY:  </a:t>
                      </a:r>
                      <a:r>
                        <a:rPr lang="en-US" sz="1800" kern="120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Main </a:t>
                      </a:r>
                      <a:r>
                        <a:rPr lang="en-US" sz="1800" kern="1200" dirty="0" smtClean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Financial Changes </a:t>
                      </a:r>
                      <a:r>
                        <a:rPr lang="en-US" sz="1800" kern="1200" dirty="0">
                          <a:ln w="10541" cmpd="sng">
                            <a:solidFill>
                              <a:schemeClr val="accent6">
                                <a:lumMod val="50000"/>
                              </a:schemeClr>
                            </a:solidFill>
                            <a:prstDash val="solid"/>
                          </a:ln>
                          <a:effectLst>
                            <a:reflection blurRad="6350" stA="55000" endA="300" endPos="45500" dir="5400000" sy="-100000" algn="bl" rotWithShape="0"/>
                          </a:effectLst>
                        </a:rPr>
                        <a:t>from FP7</a:t>
                      </a:r>
                      <a:endParaRPr lang="en-US" sz="1800" b="1" kern="1200" dirty="0">
                        <a:ln w="10541" cmpd="sng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reflection blurRad="6350" stA="55000" endA="300" endPos="455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</a:tr>
              <a:tr h="393282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Shorter Time to Grant: 8 </a:t>
                      </a: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months</a:t>
                      </a:r>
                      <a:endParaRPr lang="en-US" sz="14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</a:tr>
              <a:tr h="586478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100</a:t>
                      </a: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% funded unless otherwise stated on </a:t>
                      </a: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Call</a:t>
                      </a:r>
                    </a:p>
                    <a:p>
                      <a:pPr algn="l" fontAlgn="b"/>
                      <a:endParaRPr lang="en-US" sz="1400" kern="1200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</a:tr>
              <a:tr h="393282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One single flat rate of 25% for Indirect Costs (Overhead) </a:t>
                      </a:r>
                      <a:endParaRPr lang="en-US" sz="14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l" fontAlgn="b"/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</a:tr>
              <a:tr h="393282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If </a:t>
                      </a: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Direct Budget </a:t>
                      </a: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€325K or greater, one </a:t>
                      </a: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CFS (audit certification) </a:t>
                      </a: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required at end of grant</a:t>
                      </a: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algn="l" fontAlgn="b"/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</a:tr>
              <a:tr h="393282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Personnel: Standard Productive Hours - Default productive hours </a:t>
                      </a: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1720p.a</a:t>
                      </a:r>
                    </a:p>
                    <a:p>
                      <a:pPr algn="l" fontAlgn="b"/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</a:tr>
              <a:tr h="393282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VAT must be included in all </a:t>
                      </a: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costs</a:t>
                      </a:r>
                    </a:p>
                    <a:p>
                      <a:pPr algn="l" fontAlgn="b"/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</a:tr>
              <a:tr h="393282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Move to Electronic submissions on EU </a:t>
                      </a: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Portal</a:t>
                      </a:r>
                    </a:p>
                    <a:p>
                      <a:pPr algn="l" fontAlgn="b"/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</a:tr>
              <a:tr h="1359263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effectLst/>
                        <a:latin typeface="+mj-lt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Airport and City Taxes allowed under H2020. Central government taxes - not allowed</a:t>
                      </a: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  <a:p>
                      <a:pPr algn="l" fontAlgn="b"/>
                      <a:endParaRPr lang="en-US" sz="14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H2020 reporting periods and </a:t>
                      </a:r>
                      <a:r>
                        <a:rPr lang="en-US" sz="140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prefinancing</a:t>
                      </a: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moving from 12 months periods to 18 months periods (Note - can be exceptional cases where reporting will occur in shorter time period)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Change in 'language' - Good and Bad Synonyms: e.g. Marketing (bad) ; Dissemination (good)</a:t>
                      </a:r>
                    </a:p>
                    <a:p>
                      <a:pPr algn="l" fontAlgn="b"/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</a:tr>
              <a:tr h="77678">
                <a:tc>
                  <a:txBody>
                    <a:bodyPr/>
                    <a:lstStyle/>
                    <a:p>
                      <a:pPr algn="l" fontAlgn="b"/>
                      <a:endParaRPr lang="en-IE" sz="1200" b="0" i="0" u="none" strike="noStrike" dirty="0">
                        <a:effectLst/>
                        <a:latin typeface="Tahoma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7608" marR="7608" marT="7608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51304"/>
              </p:ext>
            </p:extLst>
          </p:nvPr>
        </p:nvGraphicFramePr>
        <p:xfrm>
          <a:off x="457200" y="111967"/>
          <a:ext cx="8117633" cy="60835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117633"/>
              </a:tblGrid>
              <a:tr h="6083560">
                <a:tc>
                  <a:txBody>
                    <a:bodyPr/>
                    <a:lstStyle/>
                    <a:p>
                      <a:endParaRPr lang="en-IE" sz="1800" b="1" kern="1200" cap="all" spc="0" dirty="0">
                        <a:ln w="9000" cmpd="sng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50544968"/>
              </p:ext>
            </p:extLst>
          </p:nvPr>
        </p:nvGraphicFramePr>
        <p:xfrm>
          <a:off x="1178293" y="732859"/>
          <a:ext cx="671195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196954" y="3358294"/>
            <a:ext cx="7110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dirty="0">
              <a:hlinkClick r:id="rId7"/>
            </a:endParaRPr>
          </a:p>
          <a:p>
            <a:endParaRPr lang="en-IE" dirty="0"/>
          </a:p>
          <a:p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t="28945" r="22331" b="58966"/>
          <a:stretch/>
        </p:blipFill>
        <p:spPr bwMode="auto">
          <a:xfrm>
            <a:off x="2123728" y="5589240"/>
            <a:ext cx="6026155" cy="77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9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26980" r="19096" b="17184"/>
          <a:stretch/>
        </p:blipFill>
        <p:spPr bwMode="auto">
          <a:xfrm>
            <a:off x="353754" y="116632"/>
            <a:ext cx="8178686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59" y="5631051"/>
            <a:ext cx="3831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/>
              <a:t>* Member States (MS) /Associated Countries(AC)</a:t>
            </a:r>
            <a:endParaRPr lang="en-IE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011252" y="1580334"/>
            <a:ext cx="216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00" dirty="0" smtClean="0"/>
              <a:t>*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8558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t="26280" r="19912" b="33697"/>
          <a:stretch/>
        </p:blipFill>
        <p:spPr bwMode="auto">
          <a:xfrm>
            <a:off x="539553" y="476672"/>
            <a:ext cx="7704856" cy="511256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98072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H2020 Financial Rules- Example of collaborative projects </a:t>
            </a:r>
            <a:endParaRPr lang="en-I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420888"/>
            <a:ext cx="6912768" cy="26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7596336" y="2924944"/>
            <a:ext cx="1224136" cy="2880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l"/>
            <a:r>
              <a:rPr lang="en-IE" dirty="0" smtClean="0"/>
              <a:t>e.g. Applicable to Universities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5516" y="260648"/>
            <a:ext cx="8568952" cy="531492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endParaRPr lang="en-IE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7596336" y="3933056"/>
            <a:ext cx="1224136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>
            <a:normAutofit fontScale="47500" lnSpcReduction="20000"/>
          </a:bodyPr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IE" smtClean="0"/>
              <a:t>e.g. Applicable to Universities</a:t>
            </a:r>
            <a:endParaRPr lang="en-IE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7596336" y="3221360"/>
            <a:ext cx="1224136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>
            <a:normAutofit fontScale="47500" lnSpcReduction="20000"/>
          </a:bodyPr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IE" dirty="0" smtClean="0"/>
              <a:t>Applicable to SME’s</a:t>
            </a:r>
            <a:endParaRPr lang="en-IE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596336" y="4225280"/>
            <a:ext cx="1224136" cy="288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>
            <a:normAutofit fontScale="47500" lnSpcReduction="20000"/>
          </a:bodyPr>
          <a:lstStyle>
            <a:lvl1pPr marL="0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IE" dirty="0" smtClean="0"/>
              <a:t>Applicable to SME’s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76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124744"/>
            <a:ext cx="7056784" cy="34778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Time of Application to grant: speeding up the </a:t>
            </a:r>
            <a:r>
              <a:rPr lang="en-US" sz="2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process</a:t>
            </a:r>
          </a:p>
          <a:p>
            <a:r>
              <a:rPr lang="en-US" sz="2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sz="20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 maximum TTG of 8 months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- 5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months for informing all applicants on scientific evaluation 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- 3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months for signature of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Grant Agreement (GA) 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- ERC may take longer - interviews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980728"/>
            <a:ext cx="7056784" cy="37548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i="1" dirty="0" smtClean="0"/>
          </a:p>
          <a:p>
            <a:r>
              <a:rPr lang="en-US" sz="20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Communication between the Commission and the beneficiaries 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IE" dirty="0">
                <a:solidFill>
                  <a:schemeClr val="accent4">
                    <a:lumMod val="50000"/>
                  </a:schemeClr>
                </a:solidFill>
              </a:rPr>
              <a:t>•Through the Participant Portal </a:t>
            </a:r>
          </a:p>
          <a:p>
            <a:r>
              <a:rPr lang="en-IE" dirty="0">
                <a:solidFill>
                  <a:schemeClr val="accent4">
                    <a:lumMod val="50000"/>
                  </a:schemeClr>
                </a:solidFill>
              </a:rPr>
              <a:t>•Electronic-only submission of reports </a:t>
            </a:r>
          </a:p>
          <a:p>
            <a:endParaRPr lang="en-I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IE" sz="20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Electronic signature :</a:t>
            </a:r>
          </a:p>
          <a:p>
            <a:endParaRPr lang="en-I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IE" dirty="0">
                <a:solidFill>
                  <a:schemeClr val="accent4">
                    <a:lumMod val="50000"/>
                  </a:schemeClr>
                </a:solidFill>
              </a:rPr>
              <a:t>•Of the Grant Agreement </a:t>
            </a:r>
          </a:p>
          <a:p>
            <a:r>
              <a:rPr lang="en-IE" dirty="0">
                <a:solidFill>
                  <a:schemeClr val="accent4">
                    <a:lumMod val="50000"/>
                  </a:schemeClr>
                </a:solidFill>
              </a:rPr>
              <a:t>•Of the Amendments </a:t>
            </a: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•Financial Statements and Technical reports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55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404664"/>
            <a:ext cx="6624736" cy="55553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Horizon 2020 model Grant Agreement: </a:t>
            </a:r>
          </a:p>
          <a:p>
            <a:r>
              <a:rPr lang="en-US" sz="20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Annexes to the grant:</a:t>
            </a:r>
          </a:p>
          <a:p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Annex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1: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Description of the action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Annex 2: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Estimated budget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Annex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3: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Accession Forms, 3a &amp; 3b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Annex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4: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Financial statements 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Annex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5: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Certificate on the financial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statements</a:t>
            </a:r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Annex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6: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Certificate on the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methodology</a:t>
            </a:r>
          </a:p>
          <a:p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IE" sz="1500" i="1" dirty="0" smtClean="0">
                <a:solidFill>
                  <a:schemeClr val="accent4">
                    <a:lumMod val="50000"/>
                  </a:schemeClr>
                </a:solidFill>
              </a:rPr>
              <a:t>Link to Annotated Model Grant Agreement: http</a:t>
            </a:r>
            <a:r>
              <a:rPr lang="en-IE" sz="1500" i="1" dirty="0">
                <a:solidFill>
                  <a:schemeClr val="accent4">
                    <a:lumMod val="50000"/>
                  </a:schemeClr>
                </a:solidFill>
              </a:rPr>
              <a:t>://ec.europa.eu/research/participants/data/ref/h2020/grants_manual/amga/h2020-amga_en.pdf</a:t>
            </a:r>
            <a:endParaRPr lang="en-IE" sz="15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IE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04855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4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587</TotalTime>
  <Words>1178</Words>
  <Application>Microsoft Office PowerPoint</Application>
  <PresentationFormat>On-screen Show (4:3)</PresentationFormat>
  <Paragraphs>227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H2020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NUI, Galway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</dc:creator>
  <cp:lastModifiedBy>Mari</cp:lastModifiedBy>
  <cp:revision>61</cp:revision>
  <cp:lastPrinted>2015-08-26T16:12:20Z</cp:lastPrinted>
  <dcterms:created xsi:type="dcterms:W3CDTF">2015-08-26T11:43:58Z</dcterms:created>
  <dcterms:modified xsi:type="dcterms:W3CDTF">2015-10-27T09:36:19Z</dcterms:modified>
</cp:coreProperties>
</file>