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Play"/>
      <p:regular r:id="rId16"/>
      <p:bold r:id="rId17"/>
    </p:embeddedFont>
    <p:embeddedFont>
      <p:font typeface="Book Antiqua"/>
      <p:regular r:id="rId18"/>
      <p:bold r:id="rId19"/>
      <p:italic r:id="rId20"/>
      <p:boldItalic r:id="rId21"/>
    </p:embeddedFont>
    <p:embeddedFont>
      <p:font typeface="Open Sans Ligh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i3do+/TLEA6Hm168dhAWIZWYhp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ookAntiqua-italic.fntdata"/><Relationship Id="rId22" Type="http://schemas.openxmlformats.org/officeDocument/2006/relationships/font" Target="fonts/OpenSansLight-regular.fntdata"/><Relationship Id="rId21" Type="http://schemas.openxmlformats.org/officeDocument/2006/relationships/font" Target="fonts/BookAntiqua-boldItalic.fntdata"/><Relationship Id="rId24" Type="http://schemas.openxmlformats.org/officeDocument/2006/relationships/font" Target="fonts/OpenSansLight-italic.fntdata"/><Relationship Id="rId23" Type="http://schemas.openxmlformats.org/officeDocument/2006/relationships/font" Target="fonts/OpenSansLigh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OpenSans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lay-bold.fntdata"/><Relationship Id="rId16" Type="http://schemas.openxmlformats.org/officeDocument/2006/relationships/font" Target="fonts/Play-regular.fntdata"/><Relationship Id="rId19" Type="http://schemas.openxmlformats.org/officeDocument/2006/relationships/font" Target="fonts/BookAntiqua-bold.fntdata"/><Relationship Id="rId18" Type="http://schemas.openxmlformats.org/officeDocument/2006/relationships/font" Target="fonts/BookAntiqu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/>
          <p:nvPr>
            <p:ph type="ctrTitle"/>
          </p:nvPr>
        </p:nvSpPr>
        <p:spPr>
          <a:xfrm>
            <a:off x="1524000" y="1122363"/>
            <a:ext cx="9144000" cy="30253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Play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" type="subTitle"/>
          </p:nvPr>
        </p:nvSpPr>
        <p:spPr>
          <a:xfrm>
            <a:off x="1524000" y="4386729"/>
            <a:ext cx="9144000" cy="1135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None/>
              <a:defRPr b="1" sz="1800" cap="none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13"/>
          <p:cNvSpPr txBox="1"/>
          <p:nvPr>
            <p:ph idx="10" type="dt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1" type="ftr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2" type="sldNum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/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" type="body"/>
          </p:nvPr>
        </p:nvSpPr>
        <p:spPr>
          <a:xfrm rot="5400000">
            <a:off x="4083788" y="-931234"/>
            <a:ext cx="4024424" cy="99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1pPr>
            <a:lvl2pPr indent="-32004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2pPr>
            <a:lvl3pPr indent="-32003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4pPr>
            <a:lvl5pPr indent="-32003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0" type="dt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1" type="ftr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2" type="sldNum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1pPr>
            <a:lvl2pPr indent="-32004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2pPr>
            <a:lvl3pPr indent="-32003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4pPr>
            <a:lvl5pPr indent="-32003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0" type="dt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1" type="ftr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2" type="sldNum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/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" type="body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2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/>
            </a:lvl2pPr>
            <a:lvl3pPr indent="-32003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indent="-30988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/>
            </a:lvl4pPr>
            <a:lvl5pPr indent="-30987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0" type="dt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1" type="ftr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2" type="sldNum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" type="body"/>
          </p:nvPr>
        </p:nvSpPr>
        <p:spPr>
          <a:xfrm>
            <a:off x="839788" y="1734325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2000" cap="none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5"/>
          <p:cNvSpPr txBox="1"/>
          <p:nvPr>
            <p:ph idx="2" type="body"/>
          </p:nvPr>
        </p:nvSpPr>
        <p:spPr>
          <a:xfrm>
            <a:off x="839788" y="2558237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1pPr>
            <a:lvl2pPr indent="-32004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2pPr>
            <a:lvl3pPr indent="-32003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4pPr>
            <a:lvl5pPr indent="-32003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3" type="body"/>
          </p:nvPr>
        </p:nvSpPr>
        <p:spPr>
          <a:xfrm>
            <a:off x="6172200" y="1734325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2000" cap="none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5"/>
          <p:cNvSpPr txBox="1"/>
          <p:nvPr>
            <p:ph idx="4" type="body"/>
          </p:nvPr>
        </p:nvSpPr>
        <p:spPr>
          <a:xfrm>
            <a:off x="6172200" y="2558237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1pPr>
            <a:lvl2pPr indent="-32004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2pPr>
            <a:lvl3pPr indent="-32003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4pPr>
            <a:lvl5pPr indent="-32003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0" type="dt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1" type="ftr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2" type="sldNum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/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0" type="dt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1" type="ftr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17"/>
          <p:cNvSpPr txBox="1"/>
          <p:nvPr>
            <p:ph idx="10" type="dt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1" type="ftr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" type="body"/>
          </p:nvPr>
        </p:nvSpPr>
        <p:spPr>
          <a:xfrm>
            <a:off x="838200" y="1924493"/>
            <a:ext cx="5181600" cy="4252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1pPr>
            <a:lvl2pPr indent="-32004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2pPr>
            <a:lvl3pPr indent="-32003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4pPr>
            <a:lvl5pPr indent="-32003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2" type="body"/>
          </p:nvPr>
        </p:nvSpPr>
        <p:spPr>
          <a:xfrm>
            <a:off x="6172200" y="1924493"/>
            <a:ext cx="5181600" cy="4252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1pPr>
            <a:lvl2pPr indent="-32004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2pPr>
            <a:lvl3pPr indent="-32003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4pPr>
            <a:lvl5pPr indent="-32003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0" type="dt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1" type="ftr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2" type="sldNum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/>
          <p:nvPr>
            <p:ph idx="10" type="dt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116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1pPr>
            <a:lvl2pPr indent="-37084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40"/>
              <a:buChar char="•"/>
              <a:defRPr sz="2800"/>
            </a:lvl2pPr>
            <a:lvl3pPr indent="-35051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20"/>
              <a:buChar char="•"/>
              <a:defRPr sz="2400"/>
            </a:lvl3pPr>
            <a:lvl4pPr indent="-3302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2000"/>
            </a:lvl4pPr>
            <a:lvl5pPr indent="-3302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21"/>
          <p:cNvSpPr txBox="1"/>
          <p:nvPr>
            <p:ph idx="10" type="dt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1" type="ftr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2" type="sldNum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2"/>
          <p:cNvCxnSpPr/>
          <p:nvPr/>
        </p:nvCxnSpPr>
        <p:spPr>
          <a:xfrm flipH="1">
            <a:off x="0" y="0"/>
            <a:ext cx="3119718" cy="685800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" name="Google Shape;7;p12"/>
          <p:cNvCxnSpPr/>
          <p:nvPr/>
        </p:nvCxnSpPr>
        <p:spPr>
          <a:xfrm flipH="1">
            <a:off x="0" y="0"/>
            <a:ext cx="903768" cy="6543675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" name="Google Shape;8;p12"/>
          <p:cNvCxnSpPr/>
          <p:nvPr/>
        </p:nvCxnSpPr>
        <p:spPr>
          <a:xfrm rot="10800000">
            <a:off x="-42863" y="5791200"/>
            <a:ext cx="6286501" cy="1066801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" name="Google Shape;9;p12"/>
          <p:cNvCxnSpPr/>
          <p:nvPr/>
        </p:nvCxnSpPr>
        <p:spPr>
          <a:xfrm flipH="1">
            <a:off x="8462964" y="5848350"/>
            <a:ext cx="3729036" cy="1009650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" name="Google Shape;10;p12"/>
          <p:cNvCxnSpPr/>
          <p:nvPr/>
        </p:nvCxnSpPr>
        <p:spPr>
          <a:xfrm flipH="1">
            <a:off x="11543158" y="1647825"/>
            <a:ext cx="648842" cy="5210175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" name="Google Shape;11;p12"/>
          <p:cNvCxnSpPr/>
          <p:nvPr/>
        </p:nvCxnSpPr>
        <p:spPr>
          <a:xfrm rot="10800000">
            <a:off x="10781554" y="0"/>
            <a:ext cx="1410446" cy="4258340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" name="Google Shape;12;p12"/>
          <p:cNvCxnSpPr/>
          <p:nvPr/>
        </p:nvCxnSpPr>
        <p:spPr>
          <a:xfrm rot="10800000">
            <a:off x="6529388" y="-4763"/>
            <a:ext cx="5662612" cy="931975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" name="Google Shape;13;p12"/>
          <p:cNvSpPr txBox="1"/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Play"/>
              <a:buNone/>
              <a:defRPr b="0" i="1" sz="4400" u="none" cap="none" strike="noStrik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2"/>
          <p:cNvSpPr txBox="1"/>
          <p:nvPr>
            <p:ph idx="1" type="body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20039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0988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09879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5" name="Google Shape;15;p12"/>
          <p:cNvSpPr txBox="1"/>
          <p:nvPr>
            <p:ph idx="10" type="dt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6" name="Google Shape;16;p12"/>
          <p:cNvSpPr txBox="1"/>
          <p:nvPr>
            <p:ph idx="11" type="ftr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7" name="Google Shape;17;p12"/>
          <p:cNvSpPr txBox="1"/>
          <p:nvPr>
            <p:ph idx="12" type="sldNum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Immagine che contiene Beige, dipinto, marrone, arte&#10;&#10;Descrizione generata automaticamente" id="92" name="Google Shape;92;p1"/>
          <p:cNvPicPr preferRelativeResize="0"/>
          <p:nvPr/>
        </p:nvPicPr>
        <p:blipFill rotWithShape="1">
          <a:blip r:embed="rId3">
            <a:alphaModFix/>
          </a:blip>
          <a:srcRect b="14178" l="0" r="0" t="1552"/>
          <a:stretch/>
        </p:blipFill>
        <p:spPr>
          <a:xfrm>
            <a:off x="21" y="-5690"/>
            <a:ext cx="12191979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0" y="5690"/>
            <a:ext cx="8521995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20000"/>
                </a:srgbClr>
              </a:gs>
              <a:gs pos="58000">
                <a:srgbClr val="000000">
                  <a:alpha val="29803"/>
                </a:srgbClr>
              </a:gs>
              <a:gs pos="100000">
                <a:srgbClr val="000000">
                  <a:alpha val="2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4" name="Google Shape;94;p1"/>
          <p:cNvSpPr txBox="1"/>
          <p:nvPr>
            <p:ph type="ctrTitle"/>
          </p:nvPr>
        </p:nvSpPr>
        <p:spPr>
          <a:xfrm>
            <a:off x="240625" y="243375"/>
            <a:ext cx="82815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Book Antiqua"/>
              <a:buNone/>
            </a:pPr>
            <a:r>
              <a:rPr b="1" lang="en-US" sz="3600">
                <a:solidFill>
                  <a:srgbClr val="D8D8D8"/>
                </a:solidFill>
                <a:latin typeface="Book Antiqua"/>
                <a:ea typeface="Book Antiqua"/>
                <a:cs typeface="Book Antiqua"/>
                <a:sym typeface="Book Antiqua"/>
              </a:rPr>
              <a:t>RE-MEDIATING THE EARLY BOOK: PASTS AND FUTURES</a:t>
            </a:r>
            <a:endParaRPr b="1" sz="3600">
              <a:solidFill>
                <a:srgbClr val="D8D8D8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5" name="Google Shape;95;p1"/>
          <p:cNvSpPr txBox="1"/>
          <p:nvPr>
            <p:ph idx="1" type="subTitle"/>
          </p:nvPr>
        </p:nvSpPr>
        <p:spPr>
          <a:xfrm>
            <a:off x="904813" y="2729998"/>
            <a:ext cx="10382400" cy="13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r>
              <a:rPr i="0" lang="en-US" sz="3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COMMONALITIES AND SHARED INTEREST </a:t>
            </a:r>
            <a:r>
              <a:rPr lang="en-US" sz="3600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PhD </a:t>
            </a:r>
            <a:r>
              <a:rPr lang="en-US" sz="3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projects </a:t>
            </a:r>
            <a:r>
              <a:rPr lang="en-US" sz="3600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– 5 – 9  </a:t>
            </a:r>
            <a:endParaRPr sz="3600" cap="none">
              <a:solidFill>
                <a:srgbClr val="C00000"/>
              </a:solidFill>
            </a:endParaRPr>
          </a:p>
        </p:txBody>
      </p:sp>
      <p:cxnSp>
        <p:nvCxnSpPr>
          <p:cNvPr id="96" name="Google Shape;96;p1"/>
          <p:cNvCxnSpPr/>
          <p:nvPr/>
        </p:nvCxnSpPr>
        <p:spPr>
          <a:xfrm flipH="1" rot="10800000">
            <a:off x="9339206" y="3065930"/>
            <a:ext cx="2852793" cy="3797760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" name="Google Shape;97;p1"/>
          <p:cNvCxnSpPr/>
          <p:nvPr/>
        </p:nvCxnSpPr>
        <p:spPr>
          <a:xfrm flipH="1" rot="10800000">
            <a:off x="10172700" y="0"/>
            <a:ext cx="1358310" cy="6858000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" name="Google Shape;98;p1"/>
          <p:cNvSpPr txBox="1"/>
          <p:nvPr/>
        </p:nvSpPr>
        <p:spPr>
          <a:xfrm>
            <a:off x="9017399" y="4988033"/>
            <a:ext cx="2269800" cy="13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40"/>
              <a:buFont typeface="Arial"/>
              <a:buNone/>
            </a:pPr>
            <a:r>
              <a:rPr b="0" i="1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Luca </a:t>
            </a:r>
            <a:endParaRPr b="0" i="1" sz="28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40"/>
              <a:buFont typeface="Arial"/>
              <a:buNone/>
            </a:pPr>
            <a:r>
              <a:rPr b="0" i="1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Melania Rosenn</a:t>
            </a:r>
            <a:endParaRPr b="0" i="1" sz="28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BEEC9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/>
          <p:nvPr>
            <p:ph idx="3" type="body"/>
          </p:nvPr>
        </p:nvSpPr>
        <p:spPr>
          <a:xfrm>
            <a:off x="784700" y="1434094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None/>
            </a:pPr>
            <a:r>
              <a:rPr lang="en-US" sz="2600">
                <a:solidFill>
                  <a:srgbClr val="C00000"/>
                </a:solidFill>
                <a:latin typeface="Book Antiqua"/>
                <a:ea typeface="Book Antiqua"/>
                <a:cs typeface="Book Antiqua"/>
                <a:sym typeface="Book Antiqua"/>
              </a:rPr>
              <a:t>16TH CENTURY EDITIONS </a:t>
            </a:r>
            <a:endParaRPr sz="2600"/>
          </a:p>
        </p:txBody>
      </p:sp>
      <p:cxnSp>
        <p:nvCxnSpPr>
          <p:cNvPr id="215" name="Google Shape;215;p10"/>
          <p:cNvCxnSpPr/>
          <p:nvPr/>
        </p:nvCxnSpPr>
        <p:spPr>
          <a:xfrm flipH="1" rot="10800000">
            <a:off x="10579809" y="-49503"/>
            <a:ext cx="701700" cy="6907200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0"/>
          <p:cNvCxnSpPr/>
          <p:nvPr/>
        </p:nvCxnSpPr>
        <p:spPr>
          <a:xfrm>
            <a:off x="4795790" y="9"/>
            <a:ext cx="7396200" cy="1068900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7" name="Google Shape;21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0275" y="1"/>
            <a:ext cx="4069776" cy="70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0"/>
          <p:cNvSpPr txBox="1"/>
          <p:nvPr/>
        </p:nvSpPr>
        <p:spPr>
          <a:xfrm>
            <a:off x="830750" y="5105325"/>
            <a:ext cx="5091000" cy="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of title page 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Commentaires de M. Pierre-André Matthiole</a:t>
            </a:r>
            <a:r>
              <a:rPr lang="en-US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Lyon, Rouillé, 1579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3" name="Google Shape;223;p11"/>
          <p:cNvCxnSpPr/>
          <p:nvPr/>
        </p:nvCxnSpPr>
        <p:spPr>
          <a:xfrm flipH="1">
            <a:off x="0" y="0"/>
            <a:ext cx="3119718" cy="685800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4" name="Google Shape;224;p11"/>
          <p:cNvCxnSpPr/>
          <p:nvPr/>
        </p:nvCxnSpPr>
        <p:spPr>
          <a:xfrm flipH="1">
            <a:off x="0" y="0"/>
            <a:ext cx="903768" cy="6543675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" name="Google Shape;225;p11"/>
          <p:cNvCxnSpPr/>
          <p:nvPr/>
        </p:nvCxnSpPr>
        <p:spPr>
          <a:xfrm rot="10800000">
            <a:off x="-42863" y="5791200"/>
            <a:ext cx="6286501" cy="1066801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6" name="Google Shape;226;p11"/>
          <p:cNvCxnSpPr/>
          <p:nvPr/>
        </p:nvCxnSpPr>
        <p:spPr>
          <a:xfrm flipH="1">
            <a:off x="8462964" y="5848350"/>
            <a:ext cx="3729036" cy="1009650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7" name="Google Shape;227;p11"/>
          <p:cNvCxnSpPr/>
          <p:nvPr/>
        </p:nvCxnSpPr>
        <p:spPr>
          <a:xfrm flipH="1">
            <a:off x="11543158" y="1647825"/>
            <a:ext cx="648842" cy="5210175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8" name="Google Shape;228;p11"/>
          <p:cNvCxnSpPr/>
          <p:nvPr/>
        </p:nvCxnSpPr>
        <p:spPr>
          <a:xfrm rot="10800000">
            <a:off x="10781554" y="0"/>
            <a:ext cx="1410446" cy="4258340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11"/>
          <p:cNvCxnSpPr/>
          <p:nvPr/>
        </p:nvCxnSpPr>
        <p:spPr>
          <a:xfrm rot="10800000">
            <a:off x="6529388" y="-4763"/>
            <a:ext cx="5662612" cy="931975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0" name="Google Shape;230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Immagine che contiene persona, marrone, muro&#10;&#10;Descrizione generata automaticamente" id="231" name="Google Shape;231;p11"/>
          <p:cNvPicPr preferRelativeResize="0"/>
          <p:nvPr/>
        </p:nvPicPr>
        <p:blipFill rotWithShape="1">
          <a:blip r:embed="rId3">
            <a:alphaModFix amt="81000"/>
          </a:blip>
          <a:srcRect b="5659" l="0" r="0" t="1747"/>
          <a:stretch/>
        </p:blipFill>
        <p:spPr>
          <a:xfrm>
            <a:off x="-1154" y="10"/>
            <a:ext cx="12192000" cy="685799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32" name="Google Shape;232;p11"/>
          <p:cNvSpPr/>
          <p:nvPr/>
        </p:nvSpPr>
        <p:spPr>
          <a:xfrm>
            <a:off x="143775" y="685600"/>
            <a:ext cx="12002400" cy="51726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2000">
                <a:srgbClr val="000000">
                  <a:alpha val="22745"/>
                </a:srgbClr>
              </a:gs>
              <a:gs pos="71000">
                <a:srgbClr val="000000">
                  <a:alpha val="23921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553174" y="927200"/>
            <a:ext cx="5584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7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your attention</a:t>
            </a:r>
            <a:endParaRPr b="1" i="1"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11"/>
          <p:cNvSpPr txBox="1"/>
          <p:nvPr/>
        </p:nvSpPr>
        <p:spPr>
          <a:xfrm>
            <a:off x="6774467" y="3722470"/>
            <a:ext cx="45351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Luca Hollenborg</a:t>
            </a:r>
            <a:endParaRPr i="1" sz="3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Melania Marra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Rosenn Nicolas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96000"/>
          </a:blip>
          <a:tile algn="tl" flip="none" tx="0" sx="100000" ty="0" sy="100000"/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Google Shape;103;p2"/>
          <p:cNvCxnSpPr/>
          <p:nvPr/>
        </p:nvCxnSpPr>
        <p:spPr>
          <a:xfrm flipH="1">
            <a:off x="0" y="0"/>
            <a:ext cx="3119718" cy="685800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" name="Google Shape;104;p2"/>
          <p:cNvCxnSpPr/>
          <p:nvPr/>
        </p:nvCxnSpPr>
        <p:spPr>
          <a:xfrm flipH="1">
            <a:off x="0" y="0"/>
            <a:ext cx="903768" cy="6543675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" name="Google Shape;105;p2"/>
          <p:cNvCxnSpPr/>
          <p:nvPr/>
        </p:nvCxnSpPr>
        <p:spPr>
          <a:xfrm rot="10800000">
            <a:off x="-42863" y="5791200"/>
            <a:ext cx="6286501" cy="1066801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2"/>
          <p:cNvCxnSpPr/>
          <p:nvPr/>
        </p:nvCxnSpPr>
        <p:spPr>
          <a:xfrm flipH="1">
            <a:off x="8462964" y="5848350"/>
            <a:ext cx="3729036" cy="1009650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2"/>
          <p:cNvCxnSpPr/>
          <p:nvPr/>
        </p:nvCxnSpPr>
        <p:spPr>
          <a:xfrm flipH="1">
            <a:off x="11543158" y="1647825"/>
            <a:ext cx="648842" cy="5210175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" name="Google Shape;108;p2"/>
          <p:cNvCxnSpPr/>
          <p:nvPr/>
        </p:nvCxnSpPr>
        <p:spPr>
          <a:xfrm rot="10800000">
            <a:off x="10781554" y="0"/>
            <a:ext cx="1410446" cy="4258340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" name="Google Shape;109;p2"/>
          <p:cNvCxnSpPr/>
          <p:nvPr/>
        </p:nvCxnSpPr>
        <p:spPr>
          <a:xfrm rot="10800000">
            <a:off x="6529388" y="-4763"/>
            <a:ext cx="5662612" cy="931975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" name="Google Shape;110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 amt="96000"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Immagine che contiene Beige, dipinto, marrone, arte&#10;&#10;Descrizione generata automaticamente" id="112" name="Google Shape;112;p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-1875" l="129" r="53040" t="1874"/>
          <a:stretch/>
        </p:blipFill>
        <p:spPr>
          <a:xfrm>
            <a:off x="-42863" y="0"/>
            <a:ext cx="4811317" cy="70300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2"/>
          <p:cNvCxnSpPr/>
          <p:nvPr/>
        </p:nvCxnSpPr>
        <p:spPr>
          <a:xfrm flipH="1">
            <a:off x="3418764" y="0"/>
            <a:ext cx="815637" cy="6857348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" name="Google Shape;114;p2"/>
          <p:cNvCxnSpPr/>
          <p:nvPr/>
        </p:nvCxnSpPr>
        <p:spPr>
          <a:xfrm>
            <a:off x="0" y="5468380"/>
            <a:ext cx="6096000" cy="1389600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2"/>
          <p:cNvSpPr txBox="1"/>
          <p:nvPr/>
        </p:nvSpPr>
        <p:spPr>
          <a:xfrm>
            <a:off x="4958900" y="130749"/>
            <a:ext cx="66372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PhD position 4 (Luca)</a:t>
            </a:r>
            <a:endParaRPr sz="20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Walahfrid Strabo</a:t>
            </a:r>
            <a:r>
              <a:rPr lang="en-US" sz="2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b="0" i="0" lang="en-US" sz="22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</a:t>
            </a:r>
            <a:r>
              <a:rPr b="0" i="1" lang="en-US" sz="22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Hortulus</a:t>
            </a:r>
            <a:r>
              <a:rPr b="0" i="0" lang="en-US" sz="22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Manuscript and Print</a:t>
            </a:r>
            <a:endParaRPr b="0" i="0" sz="22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4958893" y="1843568"/>
            <a:ext cx="70815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b="1" lang="en-US"/>
              <a:t>S</a:t>
            </a: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tarting point: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1510 edition of Strabos </a:t>
            </a: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Hortulus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printed in Vienna by the humanist Joachim Vadianus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– originally a work (poem) of the 9th century abbot Walahfrid Strabo about creating a monastery garden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– manuscript on which the print is based still exists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	– rare chance to compare original manuscript with printed edition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Two main questions: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marR="0" rtl="0" algn="l">
              <a:spcBef>
                <a:spcPts val="240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How do manuscript and printed editions compare?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Which other early medieval poets (i.e. Hrosvitha) were printed and how do they compare?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9670377" y="6239309"/>
            <a:ext cx="237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Zürich</a:t>
            </a:r>
            <a:endParaRPr b="0" i="0" sz="20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Immagine che contiene Beige, dipinto, marrone, arte&#10;&#10;Descrizione generata automaticamente" id="124" name="Google Shape;124;p3"/>
          <p:cNvPicPr preferRelativeResize="0"/>
          <p:nvPr/>
        </p:nvPicPr>
        <p:blipFill rotWithShape="1">
          <a:blip r:embed="rId3">
            <a:alphaModFix/>
          </a:blip>
          <a:srcRect b="-1544" l="41036" r="10420" t="1547"/>
          <a:stretch/>
        </p:blipFill>
        <p:spPr>
          <a:xfrm>
            <a:off x="7192536" y="-1"/>
            <a:ext cx="4999463" cy="6980663"/>
          </a:xfrm>
          <a:custGeom>
            <a:rect b="b" l="l" r="r" t="t"/>
            <a:pathLst>
              <a:path extrusionOk="0" h="6874330" w="6312196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  <a:noFill/>
          <a:ln>
            <a:noFill/>
          </a:ln>
        </p:spPr>
      </p:pic>
      <p:cxnSp>
        <p:nvCxnSpPr>
          <p:cNvPr id="125" name="Google Shape;125;p3"/>
          <p:cNvCxnSpPr/>
          <p:nvPr/>
        </p:nvCxnSpPr>
        <p:spPr>
          <a:xfrm flipH="1">
            <a:off x="6634715" y="0"/>
            <a:ext cx="914401" cy="6857348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" name="Google Shape;126;p3"/>
          <p:cNvSpPr txBox="1"/>
          <p:nvPr/>
        </p:nvSpPr>
        <p:spPr>
          <a:xfrm>
            <a:off x="1" y="94075"/>
            <a:ext cx="6835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PhD position 5 (Melania)</a:t>
            </a:r>
            <a:endParaRPr sz="2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Manuscripts and Printed Editions of </a:t>
            </a:r>
            <a:r>
              <a:rPr b="0" i="1" lang="en-US" sz="22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Flos Sanctorum</a:t>
            </a:r>
            <a:endParaRPr b="0" i="1" sz="22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331508" y="1458568"/>
            <a:ext cx="65043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Legenda Aurea</a:t>
            </a: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wide circulation from its first appearance until the 17th century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18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b="0" i="0" lang="en-US" sz="1800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main focuses: </a:t>
            </a:r>
            <a:endParaRPr/>
          </a:p>
          <a:p>
            <a:pPr indent="-285750" lvl="0" marL="285750" marR="0" rtl="0" algn="l"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Study of the Occitan translation of the 15th century (ms. 9759 BnF) and its relations with five Catalan manuscript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versions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indent="-285750" lvl="0" marL="285750" marR="0" rtl="0" algn="l"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 between Catalan manuscript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s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seven Catalan printed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versions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points of continuity and changes in the transition from manuscript to printed version, differences between the early incunabula and the later sixteenth-century editions.</a:t>
            </a:r>
            <a:endParaRPr b="0" i="0" sz="18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136422" y="6338165"/>
            <a:ext cx="258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</a:t>
            </a:r>
            <a:r>
              <a:rPr b="0" i="0" lang="en-US" sz="1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b="0" i="0" lang="en-US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Alicante</a:t>
            </a:r>
            <a:endParaRPr sz="1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52000"/>
          </a:blip>
          <a:tile algn="tl" flip="none" tx="0" sx="100000" ty="0" sy="100000"/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Google Shape;133;p4"/>
          <p:cNvCxnSpPr/>
          <p:nvPr/>
        </p:nvCxnSpPr>
        <p:spPr>
          <a:xfrm flipH="1">
            <a:off x="0" y="0"/>
            <a:ext cx="3119718" cy="685800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" name="Google Shape;134;p4"/>
          <p:cNvCxnSpPr/>
          <p:nvPr/>
        </p:nvCxnSpPr>
        <p:spPr>
          <a:xfrm flipH="1">
            <a:off x="0" y="0"/>
            <a:ext cx="903768" cy="6543675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" name="Google Shape;135;p4"/>
          <p:cNvCxnSpPr/>
          <p:nvPr/>
        </p:nvCxnSpPr>
        <p:spPr>
          <a:xfrm rot="10800000">
            <a:off x="-42863" y="5791200"/>
            <a:ext cx="6286501" cy="1066801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" name="Google Shape;136;p4"/>
          <p:cNvCxnSpPr/>
          <p:nvPr/>
        </p:nvCxnSpPr>
        <p:spPr>
          <a:xfrm flipH="1">
            <a:off x="8462964" y="5848350"/>
            <a:ext cx="3729036" cy="1009650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" name="Google Shape;137;p4"/>
          <p:cNvCxnSpPr/>
          <p:nvPr/>
        </p:nvCxnSpPr>
        <p:spPr>
          <a:xfrm flipH="1">
            <a:off x="11543158" y="1647825"/>
            <a:ext cx="648842" cy="5210175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" name="Google Shape;138;p4"/>
          <p:cNvCxnSpPr/>
          <p:nvPr/>
        </p:nvCxnSpPr>
        <p:spPr>
          <a:xfrm rot="10800000">
            <a:off x="10781554" y="0"/>
            <a:ext cx="1410446" cy="4258340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4"/>
          <p:cNvCxnSpPr/>
          <p:nvPr/>
        </p:nvCxnSpPr>
        <p:spPr>
          <a:xfrm rot="10800000">
            <a:off x="6529388" y="-4763"/>
            <a:ext cx="5662612" cy="931975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 amt="52000"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Immagine che contiene Beige, dipinto, marrone, arte&#10;&#10;Descrizione generata automaticamente" id="142" name="Google Shape;142;p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-1875" l="129" r="53040" t="1874"/>
          <a:stretch/>
        </p:blipFill>
        <p:spPr>
          <a:xfrm>
            <a:off x="0" y="650"/>
            <a:ext cx="4811400" cy="699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4"/>
          <p:cNvCxnSpPr/>
          <p:nvPr/>
        </p:nvCxnSpPr>
        <p:spPr>
          <a:xfrm flipH="1">
            <a:off x="3418764" y="0"/>
            <a:ext cx="815637" cy="6857348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" name="Google Shape;144;p4"/>
          <p:cNvCxnSpPr/>
          <p:nvPr/>
        </p:nvCxnSpPr>
        <p:spPr>
          <a:xfrm>
            <a:off x="0" y="5468380"/>
            <a:ext cx="6096000" cy="1389600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5" name="Google Shape;145;p4"/>
          <p:cNvSpPr txBox="1"/>
          <p:nvPr/>
        </p:nvSpPr>
        <p:spPr>
          <a:xfrm>
            <a:off x="4811400" y="540600"/>
            <a:ext cx="73806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PhD position 9 (Rosenn)</a:t>
            </a:r>
            <a:endParaRPr sz="20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Value and Intervention in 16-century Translating and Editing</a:t>
            </a:r>
            <a:endParaRPr sz="2200"/>
          </a:p>
        </p:txBody>
      </p:sp>
      <p:sp>
        <p:nvSpPr>
          <p:cNvPr id="146" name="Google Shape;146;p4"/>
          <p:cNvSpPr txBox="1"/>
          <p:nvPr/>
        </p:nvSpPr>
        <p:spPr>
          <a:xfrm>
            <a:off x="4960950" y="2111832"/>
            <a:ext cx="70815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Study of the publishing sphere in 16-century Lyon: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marR="0" rtl="0" algn="l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●"/>
            </a:pP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material, intellectual aspects of their value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marR="0" rtl="0" algn="l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●"/>
            </a:pP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marks of prestige, techniques used, patrons, authors and/or translators </a:t>
            </a:r>
            <a:r>
              <a:rPr i="1" lang="en-US" sz="2100">
                <a:latin typeface="Times New Roman"/>
                <a:ea typeface="Times New Roman"/>
                <a:cs typeface="Times New Roman"/>
                <a:sym typeface="Times New Roman"/>
              </a:rPr>
              <a:t>etc</a:t>
            </a: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Focus on translated books from Latin into French: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●"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Ordinance of Villers-Cotterêts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marR="0" rtl="0" algn="l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●"/>
            </a:pP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The Reformation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9625226" y="6153075"/>
            <a:ext cx="240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Galway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CD9D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CD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54" name="Google Shape;154;p5"/>
          <p:cNvSpPr txBox="1"/>
          <p:nvPr>
            <p:ph type="title"/>
          </p:nvPr>
        </p:nvSpPr>
        <p:spPr>
          <a:xfrm>
            <a:off x="1055475" y="429183"/>
            <a:ext cx="9577116" cy="12219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imes New Roman"/>
              <a:buNone/>
            </a:pPr>
            <a:r>
              <a:rPr lang="en-US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COMMONALITIES</a:t>
            </a:r>
            <a:endParaRPr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5" name="Google Shape;155;p5"/>
          <p:cNvCxnSpPr/>
          <p:nvPr/>
        </p:nvCxnSpPr>
        <p:spPr>
          <a:xfrm flipH="1">
            <a:off x="0" y="0"/>
            <a:ext cx="3119718" cy="685800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" name="Google Shape;156;p5"/>
          <p:cNvCxnSpPr/>
          <p:nvPr/>
        </p:nvCxnSpPr>
        <p:spPr>
          <a:xfrm flipH="1">
            <a:off x="478117" y="0"/>
            <a:ext cx="340591" cy="2009553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" name="Google Shape;157;p5"/>
          <p:cNvCxnSpPr/>
          <p:nvPr/>
        </p:nvCxnSpPr>
        <p:spPr>
          <a:xfrm rot="10800000">
            <a:off x="0" y="1299548"/>
            <a:ext cx="1769035" cy="695570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8" name="Google Shape;158;p5"/>
          <p:cNvSpPr txBox="1"/>
          <p:nvPr>
            <p:ph idx="1" type="body"/>
          </p:nvPr>
        </p:nvSpPr>
        <p:spPr>
          <a:xfrm>
            <a:off x="409574" y="2243168"/>
            <a:ext cx="6406843" cy="44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-237744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920"/>
              <a:buChar char="•"/>
            </a:pPr>
            <a:r>
              <a:rPr lang="en-US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Projects</a:t>
            </a:r>
            <a:r>
              <a:rPr b="0" i="0" lang="en-US" u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5 - 9</a:t>
            </a:r>
            <a:r>
              <a:rPr b="0" i="0" lang="en-US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i="0" lang="en-US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vernacular translations from Latin texts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20"/>
              <a:buNone/>
            </a:pPr>
            <a:r>
              <a:t/>
            </a:r>
            <a:endParaRPr b="0" i="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774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920"/>
              <a:buChar char="•"/>
            </a:pPr>
            <a:r>
              <a:rPr lang="en-US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Projects </a:t>
            </a:r>
            <a:r>
              <a:rPr lang="en-US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4 - 5</a:t>
            </a:r>
            <a:r>
              <a:rPr b="0" i="0" lang="en-US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have at the base of their research work a famous Latin text</a:t>
            </a:r>
            <a:br>
              <a:rPr b="0" i="0" lang="en-US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37744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920"/>
              <a:buChar char="•"/>
            </a:pPr>
            <a:r>
              <a:rPr lang="en-US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Projects </a:t>
            </a:r>
            <a:r>
              <a:rPr lang="en-US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4 - 5 - 9</a:t>
            </a:r>
            <a:r>
              <a:rPr b="0" i="0" lang="en-US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i="0" lang="en-US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transition from manuscript to print </a:t>
            </a:r>
            <a:r>
              <a:rPr b="0" i="0" lang="en-US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the evolution of the latter during the 15th and 16th centuries, 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the organization of the text, lay-out, type and </a:t>
            </a:r>
            <a:r>
              <a:rPr i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mise en page 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printed book changed over time compared to their manuscript models.</a:t>
            </a:r>
            <a:br>
              <a:rPr lang="en-US"/>
            </a:b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mmagine che contiene interno, Pubblicazione, libro, scaffale&#10;&#10;Descrizione generata automaticamente" id="159" name="Google Shape;159;p5"/>
          <p:cNvPicPr preferRelativeResize="0"/>
          <p:nvPr/>
        </p:nvPicPr>
        <p:blipFill rotWithShape="1">
          <a:blip r:embed="rId3">
            <a:alphaModFix/>
          </a:blip>
          <a:srcRect b="2292" l="1450" r="31828" t="2083"/>
          <a:stretch/>
        </p:blipFill>
        <p:spPr>
          <a:xfrm>
            <a:off x="7225991" y="1995117"/>
            <a:ext cx="4966009" cy="4862230"/>
          </a:xfrm>
          <a:prstGeom prst="rect">
            <a:avLst/>
          </a:prstGeom>
          <a:noFill/>
          <a:ln>
            <a:noFill/>
          </a:ln>
          <a:effectLst>
            <a:outerShdw rotWithShape="0" algn="ctr" dir="5400000" dist="50800">
              <a:srgbClr val="000000"/>
            </a:outerShdw>
          </a:effectLst>
        </p:spPr>
      </p:pic>
      <p:cxnSp>
        <p:nvCxnSpPr>
          <p:cNvPr id="160" name="Google Shape;160;p5"/>
          <p:cNvCxnSpPr/>
          <p:nvPr/>
        </p:nvCxnSpPr>
        <p:spPr>
          <a:xfrm flipH="1">
            <a:off x="7331150" y="1171094"/>
            <a:ext cx="4860850" cy="824023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1" name="Google Shape;161;p5"/>
          <p:cNvCxnSpPr/>
          <p:nvPr/>
        </p:nvCxnSpPr>
        <p:spPr>
          <a:xfrm rot="10800000">
            <a:off x="8968704" y="0"/>
            <a:ext cx="2147217" cy="1995117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2" name="Google Shape;162;p5"/>
          <p:cNvCxnSpPr/>
          <p:nvPr/>
        </p:nvCxnSpPr>
        <p:spPr>
          <a:xfrm flipH="1">
            <a:off x="11594353" y="-14436"/>
            <a:ext cx="239059" cy="2009553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8" name="Google Shape;168;p6"/>
          <p:cNvSpPr txBox="1"/>
          <p:nvPr>
            <p:ph type="title"/>
          </p:nvPr>
        </p:nvSpPr>
        <p:spPr>
          <a:xfrm>
            <a:off x="402771" y="266700"/>
            <a:ext cx="5562600" cy="1671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imes New Roman"/>
              <a:buNone/>
            </a:pPr>
            <a:r>
              <a:rPr i="0" lang="en-US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i="0" lang="en-US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rom manuscript to print</a:t>
            </a:r>
            <a:endParaRPr cap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6"/>
          <p:cNvSpPr txBox="1"/>
          <p:nvPr>
            <p:ph idx="1" type="body"/>
          </p:nvPr>
        </p:nvSpPr>
        <p:spPr>
          <a:xfrm>
            <a:off x="489008" y="2189392"/>
            <a:ext cx="5302192" cy="4119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i="0" lang="en-US" sz="20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1453, Germany</a:t>
            </a:r>
            <a:r>
              <a:rPr b="0" i="0" lang="en-US" sz="20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Gutenberg, starting from the application of a technique already invented in 1041 by the Chinese Bi Sheng, introduced the printing technique in Europe, improving it.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Production of m</a:t>
            </a:r>
            <a:r>
              <a:rPr b="0" i="0" lang="en-US" sz="20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ultiple copies of the same text from a single matrix thanks to the use of movable type.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Possibility</a:t>
            </a:r>
            <a:r>
              <a:rPr b="0" i="0" lang="en-US" sz="20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print hundreds of pages a day whereas a scribe could only copy three pages in the same amount of time.</a:t>
            </a:r>
            <a:endParaRPr b="0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b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0" name="Google Shape;170;p6"/>
          <p:cNvCxnSpPr/>
          <p:nvPr/>
        </p:nvCxnSpPr>
        <p:spPr>
          <a:xfrm flipH="1" rot="10800000">
            <a:off x="8430398" y="-1"/>
            <a:ext cx="2559923" cy="6857999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1" name="Google Shape;171;p6"/>
          <p:cNvCxnSpPr/>
          <p:nvPr/>
        </p:nvCxnSpPr>
        <p:spPr>
          <a:xfrm flipH="1" rot="10800000">
            <a:off x="9741182" y="0"/>
            <a:ext cx="725518" cy="6857999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mmagine che contiene schizzo, disegno, illustrazione, arte&#10;&#10;Descrizione generata automaticamente" id="172" name="Google Shape;17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1" y="640730"/>
            <a:ext cx="5562600" cy="557654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/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EC9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0" y="20175"/>
            <a:ext cx="6132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78" name="Google Shape;178;p7"/>
          <p:cNvSpPr txBox="1"/>
          <p:nvPr>
            <p:ph type="title"/>
          </p:nvPr>
        </p:nvSpPr>
        <p:spPr>
          <a:xfrm>
            <a:off x="100853" y="-276688"/>
            <a:ext cx="6132605" cy="13652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b="1"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INCUNABULA</a:t>
            </a:r>
            <a:endParaRPr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7"/>
          <p:cNvSpPr txBox="1"/>
          <p:nvPr>
            <p:ph idx="1" type="body"/>
          </p:nvPr>
        </p:nvSpPr>
        <p:spPr>
          <a:xfrm>
            <a:off x="295775" y="768100"/>
            <a:ext cx="6714000" cy="56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908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b="0" i="0" lang="en-US" sz="16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b="1" i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i="1" lang="en-US" sz="16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ncunabula</a:t>
            </a:r>
            <a:r>
              <a:rPr b="0" i="1" lang="en-US" sz="16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0" lang="en-US" sz="16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first printed books (1450-1500). Imitation of</a:t>
            </a:r>
            <a:r>
              <a:rPr b="0" i="0" lang="en-US" sz="16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aesthetics of manuscripts. </a:t>
            </a:r>
            <a:endParaRPr sz="1600"/>
          </a:p>
          <a:p>
            <a:pPr indent="-259080" lvl="0" marL="2286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b="0" i="0" lang="en-US" sz="16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Continuity with the manuscript:</a:t>
            </a:r>
            <a:endParaRPr sz="1600"/>
          </a:p>
          <a:p>
            <a:pPr indent="-259080" lvl="1" marL="6858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not have a title page; 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incipit contains </a:t>
            </a:r>
            <a:r>
              <a:rPr b="0" i="0" lang="en-US" sz="16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name of the author and a title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/>
          </a:p>
          <a:p>
            <a:pPr indent="-259080" lvl="1" marL="6858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numbering is often absent; </a:t>
            </a:r>
            <a:r>
              <a:rPr b="0" i="0" lang="en-US" sz="16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order of the pages is ensured by references at the end of each page, placed at the bottom right-hand corner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/>
          </a:p>
          <a:p>
            <a:pPr indent="-228600" lvl="1" marL="685800" rtl="0" algn="l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 densely laid out, in two columns; use of abbreviations; same types as the ones used by contemporary scribes; wide margins.</a:t>
            </a:r>
            <a:endParaRPr sz="1600"/>
          </a:p>
          <a:p>
            <a:pPr indent="-228600" lvl="1" marL="685800" rtl="0" algn="l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Hand-finished: first words of each section are rubricated, the first letter of each paragraph is painted with alternations of red and blue; empty spaces were left for musical notations, words in other languages, illustrations or decorations; margins leave plenty of space for annotations and commentary.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80" name="Google Shape;180;p7"/>
          <p:cNvSpPr txBox="1"/>
          <p:nvPr/>
        </p:nvSpPr>
        <p:spPr>
          <a:xfrm>
            <a:off x="7788275" y="6129975"/>
            <a:ext cx="4267200" cy="74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3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Bible de Gutenberg</a:t>
            </a:r>
            <a:r>
              <a:rPr lang="en-US" sz="13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13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[Biblia latina]</a:t>
            </a:r>
            <a:r>
              <a:rPr lang="en-US" sz="13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, Ex. sur vélin - Volume 1</a:t>
            </a:r>
            <a:endParaRPr sz="13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Mainz, Johannes Gutenberg et Johannes Fust, ca 1455</a:t>
            </a:r>
            <a:endParaRPr sz="13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BnF, département Réserve des livres rares, VELINS-67</a:t>
            </a:r>
            <a:endParaRPr sz="13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81" name="Google Shape;18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4500" y="0"/>
            <a:ext cx="4514750" cy="618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BEEC9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/>
          <p:nvPr>
            <p:ph idx="1" type="body"/>
          </p:nvPr>
        </p:nvSpPr>
        <p:spPr>
          <a:xfrm>
            <a:off x="1428850" y="70700"/>
            <a:ext cx="25800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None/>
            </a:pPr>
            <a:r>
              <a:rPr lang="en-US">
                <a:solidFill>
                  <a:srgbClr val="C00000"/>
                </a:solidFill>
                <a:latin typeface="Book Antiqua"/>
                <a:ea typeface="Book Antiqua"/>
                <a:cs typeface="Book Antiqua"/>
                <a:sym typeface="Book Antiqua"/>
              </a:rPr>
              <a:t>MANUSCRIPT</a:t>
            </a:r>
            <a:endParaRPr>
              <a:solidFill>
                <a:srgbClr val="C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descr="Immagine che contiene testo, manoscritto, libro, carta&#10;&#10;Descrizione generata automaticamente" id="187" name="Google Shape;187;p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232876" y="1605000"/>
            <a:ext cx="5485500" cy="3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 txBox="1"/>
          <p:nvPr>
            <p:ph idx="3" type="body"/>
          </p:nvPr>
        </p:nvSpPr>
        <p:spPr>
          <a:xfrm>
            <a:off x="7641750" y="70700"/>
            <a:ext cx="24042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None/>
            </a:pPr>
            <a:r>
              <a:rPr lang="en-US">
                <a:solidFill>
                  <a:srgbClr val="C00000"/>
                </a:solidFill>
                <a:latin typeface="Book Antiqua"/>
                <a:ea typeface="Book Antiqua"/>
                <a:cs typeface="Book Antiqua"/>
                <a:sym typeface="Book Antiqua"/>
              </a:rPr>
              <a:t>INCUNABLE</a:t>
            </a:r>
            <a:endParaRPr>
              <a:solidFill>
                <a:srgbClr val="C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descr="Immagine che contiene testo, libro, carta, Pergamena&#10;&#10;Descrizione generata automaticamente" id="189" name="Google Shape;189;p8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5842475" y="1473300"/>
            <a:ext cx="5430000" cy="38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"/>
          <p:cNvSpPr txBox="1"/>
          <p:nvPr/>
        </p:nvSpPr>
        <p:spPr>
          <a:xfrm>
            <a:off x="6629508" y="6193876"/>
            <a:ext cx="36807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page from 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Flos sanctorum romançat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printed in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Barcelona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Johan rosenbach, 1494.</a:t>
            </a:r>
            <a:endParaRPr/>
          </a:p>
        </p:txBody>
      </p:sp>
      <p:sp>
        <p:nvSpPr>
          <p:cNvPr id="191" name="Google Shape;191;p8"/>
          <p:cNvSpPr txBox="1"/>
          <p:nvPr/>
        </p:nvSpPr>
        <p:spPr>
          <a:xfrm>
            <a:off x="839786" y="6193876"/>
            <a:ext cx="34491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page from 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Flos sanctorum en cathala</a:t>
            </a:r>
            <a:r>
              <a:rPr i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b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N-III-5,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Monasterio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l'Escorial, Madrid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Google Shape;196;p9"/>
          <p:cNvCxnSpPr/>
          <p:nvPr/>
        </p:nvCxnSpPr>
        <p:spPr>
          <a:xfrm flipH="1">
            <a:off x="0" y="0"/>
            <a:ext cx="3119718" cy="685800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9"/>
          <p:cNvCxnSpPr/>
          <p:nvPr/>
        </p:nvCxnSpPr>
        <p:spPr>
          <a:xfrm flipH="1">
            <a:off x="0" y="0"/>
            <a:ext cx="903768" cy="6543675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9"/>
          <p:cNvCxnSpPr/>
          <p:nvPr/>
        </p:nvCxnSpPr>
        <p:spPr>
          <a:xfrm rot="10800000">
            <a:off x="-42863" y="5791200"/>
            <a:ext cx="6286501" cy="1066801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9"/>
          <p:cNvCxnSpPr/>
          <p:nvPr/>
        </p:nvCxnSpPr>
        <p:spPr>
          <a:xfrm flipH="1">
            <a:off x="8462964" y="5848350"/>
            <a:ext cx="3729036" cy="1009650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0" name="Google Shape;200;p9"/>
          <p:cNvCxnSpPr/>
          <p:nvPr/>
        </p:nvCxnSpPr>
        <p:spPr>
          <a:xfrm flipH="1">
            <a:off x="11543158" y="1647825"/>
            <a:ext cx="648842" cy="5210175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9"/>
          <p:cNvCxnSpPr/>
          <p:nvPr/>
        </p:nvCxnSpPr>
        <p:spPr>
          <a:xfrm rot="10800000">
            <a:off x="10781554" y="0"/>
            <a:ext cx="1410446" cy="4258340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9"/>
          <p:cNvCxnSpPr/>
          <p:nvPr/>
        </p:nvCxnSpPr>
        <p:spPr>
          <a:xfrm rot="10800000">
            <a:off x="6529388" y="-4763"/>
            <a:ext cx="5662612" cy="931975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3" name="Google Shape;203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05" name="Google Shape;205;p9"/>
          <p:cNvSpPr txBox="1"/>
          <p:nvPr>
            <p:ph type="title"/>
          </p:nvPr>
        </p:nvSpPr>
        <p:spPr>
          <a:xfrm>
            <a:off x="5049839" y="412966"/>
            <a:ext cx="68262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b="1"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SIXTEENTH-CENTURY EDITIONS</a:t>
            </a:r>
            <a:endParaRPr/>
          </a:p>
        </p:txBody>
      </p:sp>
      <p:sp>
        <p:nvSpPr>
          <p:cNvPr id="206" name="Google Shape;206;p9"/>
          <p:cNvSpPr txBox="1"/>
          <p:nvPr/>
        </p:nvSpPr>
        <p:spPr>
          <a:xfrm>
            <a:off x="5049850" y="1524175"/>
            <a:ext cx="6481200" cy="47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 15th and early 16th centuries, printing techniques evolved: drove to the apparition of the modern book format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composition of the book :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foliation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index and/or table of content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above all the title page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page: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more 2 column layout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divers font types: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roman, italic, gothic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illustrations: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illuminations replaced by wood cut stamp.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7" name="Google Shape;207;p9"/>
          <p:cNvPicPr preferRelativeResize="0"/>
          <p:nvPr/>
        </p:nvPicPr>
        <p:blipFill rotWithShape="1">
          <a:blip r:embed="rId3">
            <a:alphaModFix/>
          </a:blip>
          <a:srcRect b="0" l="33731" r="24849" t="0"/>
          <a:stretch/>
        </p:blipFill>
        <p:spPr>
          <a:xfrm>
            <a:off x="20" y="2"/>
            <a:ext cx="5049819" cy="6857998"/>
          </a:xfrm>
          <a:custGeom>
            <a:rect b="b" l="l" r="r" t="t"/>
            <a:pathLst>
              <a:path extrusionOk="0" h="6857998" w="5049839">
                <a:moveTo>
                  <a:pt x="0" y="0"/>
                </a:moveTo>
                <a:lnTo>
                  <a:pt x="5049839" y="1331"/>
                </a:lnTo>
                <a:lnTo>
                  <a:pt x="3110749" y="6857998"/>
                </a:lnTo>
                <a:lnTo>
                  <a:pt x="0" y="6857998"/>
                </a:lnTo>
                <a:close/>
              </a:path>
            </a:pathLst>
          </a:custGeom>
          <a:noFill/>
          <a:ln>
            <a:noFill/>
          </a:ln>
        </p:spPr>
      </p:pic>
      <p:cxnSp>
        <p:nvCxnSpPr>
          <p:cNvPr id="208" name="Google Shape;208;p9"/>
          <p:cNvCxnSpPr/>
          <p:nvPr/>
        </p:nvCxnSpPr>
        <p:spPr>
          <a:xfrm flipH="1" rot="10800000">
            <a:off x="3845859" y="0"/>
            <a:ext cx="699247" cy="6857347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9" name="Google Shape;209;p9"/>
          <p:cNvCxnSpPr/>
          <p:nvPr/>
        </p:nvCxnSpPr>
        <p:spPr>
          <a:xfrm>
            <a:off x="-59210" y="5788959"/>
            <a:ext cx="7396312" cy="1069041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ngleLinesVTI">
  <a:themeElements>
    <a:clrScheme name="Giallo arancion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2023-11-10T08:45:03Z</dcterms:created>
  <dc:creator>MELANIA MARRA</dc:creator>
</cp:coreProperties>
</file>